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2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78DC6-D079-436E-AC06-044A723DA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8BAE0-C574-42AE-855A-97C3D4BC8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9D181-31C8-433D-898E-56C34B147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B6EAC3-91AB-4436-AB5B-3F5BEFBDB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3DB3CB-C3BB-411A-B0CF-9EB17A4C3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6A60DA-8739-42EF-B209-D333EE7F7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FF9295-F23C-43EF-8C87-E1A9F5C5F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A41785-8FB8-4AB0-918E-AE6B2D699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F1564-9469-4FC7-ADFE-4B7474BCB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EF642-9041-4BFA-B21F-0A3B0666B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76309-6538-438B-A1F2-58716A95F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/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 panose="00000500000000000000" charset="-122"/>
              <a:ea typeface="MiSans Normal" panose="00000500000000000000" charset="-122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/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 panose="00000500000000000000" charset="-122"/>
              <a:ea typeface="MiSans Normal" panose="00000500000000000000" charset="-122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</a:p>
          <a:p>
            <a:pPr lvl="1"/>
            <a:r>
              <a:rPr lang="zh-CN" altLang="en-US">
                <a:sym typeface="+mn-ea"/>
              </a:rPr>
              <a:t>第二级</a:t>
            </a:r>
          </a:p>
          <a:p>
            <a:pPr lvl="2"/>
            <a:r>
              <a:rPr lang="zh-CN" altLang="en-US">
                <a:sym typeface="+mn-ea"/>
              </a:rPr>
              <a:t>第三级</a:t>
            </a:r>
          </a:p>
          <a:p>
            <a:pPr lvl="3"/>
            <a:r>
              <a:rPr lang="zh-CN" altLang="en-US">
                <a:sym typeface="+mn-ea"/>
              </a:rPr>
              <a:t>第四级</a:t>
            </a:r>
          </a:p>
          <a:p>
            <a:pPr lvl="4"/>
            <a:r>
              <a:rPr lang="zh-CN" altLang="en-US">
                <a:sym typeface="+mn-ea"/>
              </a:rPr>
              <a:t>第五级</a:t>
            </a: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/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 panose="00000500000000000000" charset="-122"/>
              <a:ea typeface="MiSans Normal" panose="00000500000000000000" charset="-122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/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 panose="00000500000000000000" charset="-122"/>
              <a:ea typeface="MiSans Normal" panose="00000500000000000000" charset="-122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/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 panose="00000500000000000000" charset="-122"/>
              <a:ea typeface="MiSans Normal" panose="00000500000000000000" charset="-122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/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 panose="00000500000000000000" charset="-122"/>
              <a:ea typeface="MiSans Normal" panose="00000500000000000000" charset="-122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 panose="00000a00000000000000" charset="-122"/>
          <a:ea typeface="MiSans Heavy" panose="00000a00000000000000" charset="-122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22202211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朱智贤的心理发展观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</a:p>
        </p:txBody>
      </p:sp>
      <p:sp>
        <p:nvSpPr>
          <p:cNvPr id="1048806" name="序号"/>
          <p:cNvSpPr txBox="1"/>
          <p:nvPr>
            <p:custDataLst>
              <p:tags r:id="rId3"/>
            </p:custDataLst>
          </p:nvPr>
        </p:nvSpPr>
        <p:spPr>
          <a:xfrm>
            <a:off x="580914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 panose="00000a00000000000000" charset="-122"/>
              </a:rPr>
              <a:t>01</a:t>
            </a:r>
          </a:p>
        </p:txBody>
      </p:sp>
      <p:sp>
        <p:nvSpPr>
          <p:cNvPr id="1048808" name="标题"/>
          <p:cNvSpPr txBox="1"/>
          <p:nvPr>
            <p:custDataLst>
              <p:tags r:id="rId4"/>
            </p:custDataLst>
          </p:nvPr>
        </p:nvSpPr>
        <p:spPr>
          <a:xfrm>
            <a:off x="1102174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</a:t>
            </a:r>
          </a:p>
          <a:p>
            <a:r>
              <a:rPr lang="zh-CN" altLang="en-US"/>
              <a:t>目录标题</a:t>
            </a:r>
          </a:p>
        </p:txBody>
      </p:sp>
      <p:cxnSp>
        <p:nvCxnSpPr>
          <p:cNvPr id="3145775" name="直接连接符 24"/>
          <p:cNvCxnSpPr/>
          <p:nvPr>
            <p:custDataLst>
              <p:tags r:id="rId5"/>
            </p:custDataLst>
          </p:nvPr>
        </p:nvCxnSpPr>
        <p:spPr>
          <a:xfrm flipH="1">
            <a:off x="922363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6"/>
            </p:custDataLst>
          </p:nvPr>
        </p:nvSpPr>
        <p:spPr>
          <a:xfrm>
            <a:off x="2388552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 panose="00000a00000000000000" charset="-122"/>
              </a:rPr>
              <a:t>02</a:t>
            </a:r>
          </a:p>
        </p:txBody>
      </p:sp>
      <p:sp>
        <p:nvSpPr>
          <p:cNvPr id="1048812" name="标题"/>
          <p:cNvSpPr txBox="1"/>
          <p:nvPr>
            <p:custDataLst>
              <p:tags r:id="rId7"/>
            </p:custDataLst>
          </p:nvPr>
        </p:nvSpPr>
        <p:spPr>
          <a:xfrm>
            <a:off x="2909606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朱智贤心理发展观概述</a:t>
            </a:r>
          </a:p>
        </p:txBody>
      </p:sp>
      <p:cxnSp>
        <p:nvCxnSpPr>
          <p:cNvPr id="3145777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730001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4196190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 panose="00000a00000000000000" charset="-122"/>
              </a:rPr>
              <a:t>03</a:t>
            </a:r>
          </a:p>
        </p:txBody>
      </p:sp>
      <p:sp>
        <p:nvSpPr>
          <p:cNvPr id="1048816" name="标题"/>
          <p:cNvSpPr txBox="1"/>
          <p:nvPr>
            <p:custDataLst>
              <p:tags r:id="rId10"/>
            </p:custDataLst>
          </p:nvPr>
        </p:nvSpPr>
        <p:spPr>
          <a:xfrm>
            <a:off x="4717627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朱智贤心理发展观的理论基础</a:t>
            </a:r>
          </a:p>
        </p:txBody>
      </p:sp>
      <p:cxnSp>
        <p:nvCxnSpPr>
          <p:cNvPr id="3145779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4537639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2"/>
            </p:custDataLst>
          </p:nvPr>
        </p:nvSpPr>
        <p:spPr>
          <a:xfrm>
            <a:off x="6003828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 panose="00000a00000000000000" charset="-122"/>
              </a:rPr>
              <a:t>04</a:t>
            </a:r>
          </a:p>
        </p:txBody>
      </p:sp>
      <p:sp>
        <p:nvSpPr>
          <p:cNvPr id="1048820" name="标题"/>
          <p:cNvSpPr txBox="1"/>
          <p:nvPr>
            <p:custDataLst>
              <p:tags r:id="rId13"/>
            </p:custDataLst>
          </p:nvPr>
        </p:nvSpPr>
        <p:spPr>
          <a:xfrm>
            <a:off x="6525059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朱智贤心理发展观的主要内容</a:t>
            </a:r>
          </a:p>
        </p:txBody>
      </p:sp>
      <p:cxnSp>
        <p:nvCxnSpPr>
          <p:cNvPr id="3145781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6345277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5"/>
            </p:custDataLst>
          </p:nvPr>
        </p:nvSpPr>
        <p:spPr>
          <a:xfrm>
            <a:off x="7811466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 panose="00000a00000000000000" charset="-122"/>
              </a:rPr>
              <a:t>05</a:t>
            </a:r>
          </a:p>
        </p:txBody>
      </p:sp>
      <p:sp>
        <p:nvSpPr>
          <p:cNvPr id="1048824" name="标题"/>
          <p:cNvSpPr txBox="1"/>
          <p:nvPr>
            <p:custDataLst>
              <p:tags r:id="rId16"/>
            </p:custDataLst>
          </p:nvPr>
        </p:nvSpPr>
        <p:spPr>
          <a:xfrm>
            <a:off x="8332491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朱智贤心理发展观的应用与实践</a:t>
            </a:r>
          </a:p>
        </p:txBody>
      </p:sp>
      <p:cxnSp>
        <p:nvCxnSpPr>
          <p:cNvPr id="3145783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8152915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619105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 panose="00000a00000000000000" charset="-122"/>
              </a:rPr>
              <a:t>06</a:t>
            </a: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10140512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朱智贤心理发展观的贡献与影响</a:t>
            </a:r>
          </a:p>
        </p:txBody>
      </p:sp>
      <p:cxnSp>
        <p:nvCxnSpPr>
          <p:cNvPr id="3145785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9960554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</a:p>
        </p:txBody>
      </p:sp>
      <p:sp>
        <p:nvSpPr>
          <p:cNvPr id="10488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</a:p>
        </p:txBody>
      </p:sp>
      <p:sp>
        <p:nvSpPr>
          <p:cNvPr id="10489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朱智贤心理发展观概述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朱智贤简介</a:t>
            </a:r>
          </a:p>
        </p:txBody>
      </p:sp>
      <p:sp>
        <p:nvSpPr>
          <p:cNvPr id="10489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朱智贤是中国著名的心理学家和教育家</a:t>
            </a:r>
          </a:p>
        </p:txBody>
      </p:sp>
      <p:sp>
        <p:nvSpPr>
          <p:cNvPr id="10489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他在心理学领域有着深厚的学术背景和丰富的实践经验</a:t>
            </a:r>
          </a:p>
        </p:txBody>
      </p:sp>
      <p:sp>
        <p:nvSpPr>
          <p:cNvPr id="10489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他的心理发展观对于中国心理学的发展产生了深远的影响</a:t>
            </a:r>
          </a:p>
        </p:txBody>
      </p:sp>
      <p:sp>
        <p:nvSpPr>
          <p:cNvPr id="104899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他的主要贡献包括对于儿童认知、情感、社会性等方面的研究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心理发展观定义</a:t>
            </a:r>
          </a:p>
        </p:txBody>
      </p:sp>
      <p:sp>
        <p:nvSpPr>
          <p:cNvPr id="104903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心理发展观定义：指个体从出生到成熟过程中，心理结构、心理机能和心理特征不断发生变化的过程</a:t>
            </a:r>
          </a:p>
        </p:txBody>
      </p:sp>
      <p:sp>
        <p:nvSpPr>
          <p:cNvPr id="10490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朱智贤心理发展观特点：强调心理发展的阶段性、连续性和整体性，认为心理发展是一个由量变到质变的过程</a:t>
            </a:r>
          </a:p>
        </p:txBody>
      </p:sp>
      <p:sp>
        <p:nvSpPr>
          <p:cNvPr id="104904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朱智贤心理发展观的理论基础：以马克思主义哲学、辩证唯物主义和历史唯物主义为指导，借鉴了西方心理学的研究成果</a:t>
            </a:r>
          </a:p>
        </p:txBody>
      </p:sp>
      <p:sp>
        <p:nvSpPr>
          <p:cNvPr id="104905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朱智贤心理发展观的意义：为教育提供了理论基础，有助于了解儿童心理发展的规律，为教育实践提供指导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朱智贤心理发展观特点</a:t>
            </a:r>
          </a:p>
        </p:txBody>
      </p:sp>
      <p:sp>
        <p:nvSpPr>
          <p:cNvPr id="104909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重视儿童心理发展的年龄特点和规律</a:t>
            </a:r>
          </a:p>
        </p:txBody>
      </p:sp>
      <p:sp>
        <p:nvSpPr>
          <p:cNvPr id="104909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强调儿童心理发展的社会性</a:t>
            </a:r>
          </a:p>
        </p:txBody>
      </p:sp>
      <p:sp>
        <p:nvSpPr>
          <p:cNvPr id="104910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注重儿童心理发展的教育性</a:t>
            </a:r>
          </a:p>
        </p:txBody>
      </p:sp>
      <p:sp>
        <p:nvSpPr>
          <p:cNvPr id="104911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提倡儿童心理发展的综合性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</a:p>
        </p:txBody>
      </p:sp>
      <p:sp>
        <p:nvSpPr>
          <p:cNvPr id="104915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朱智贤心理发展观的理论基础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儿童心理学理论</a:t>
            </a:r>
          </a:p>
        </p:txBody>
      </p:sp>
      <p:sp>
        <p:nvSpPr>
          <p:cNvPr id="104922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儿童社会性发展理论</a:t>
            </a:r>
          </a:p>
        </p:txBody>
      </p:sp>
      <p:sp>
        <p:nvSpPr>
          <p:cNvPr id="104923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儿童情感发展理论</a:t>
            </a:r>
          </a:p>
        </p:txBody>
      </p:sp>
      <p:sp>
        <p:nvSpPr>
          <p:cNvPr id="104923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儿童认知发展理论</a:t>
            </a:r>
          </a:p>
        </p:txBody>
      </p:sp>
      <p:sp>
        <p:nvSpPr>
          <p:cNvPr id="104924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儿童心理发展阶段理论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认知发展理论</a:t>
            </a:r>
          </a:p>
        </p:txBody>
      </p:sp>
      <p:sp>
        <p:nvSpPr>
          <p:cNvPr id="104928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认知发展与教育：认知发展理论对教育有着重要的指导意义，教育应该根据学生的认知发展特点进行有针对性的教学</a:t>
            </a:r>
          </a:p>
        </p:txBody>
      </p:sp>
      <p:sp>
        <p:nvSpPr>
          <p:cNvPr id="104930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认知发展与心理发展：认知发展是心理发展的重要组成部分，对个体的情感、意志等方面的发展也有着重要的影响</a:t>
            </a:r>
          </a:p>
        </p:txBody>
      </p:sp>
      <p:sp>
        <p:nvSpPr>
          <p:cNvPr id="104930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认知发展阶段：朱智贤认为认知发展包括感知运动、前运算、具体运算和形式运算四个阶段</a:t>
            </a:r>
          </a:p>
        </p:txBody>
      </p:sp>
      <p:sp>
        <p:nvSpPr>
          <p:cNvPr id="104930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认知发展特点：每个阶段都有其特定的特点和发展规律，随着年龄的增长而逐渐完善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社会文化理论</a:t>
            </a:r>
          </a:p>
        </p:txBody>
      </p:sp>
      <p:sp>
        <p:nvSpPr>
          <p:cNvPr id="104934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4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理论应用：分析社会文化理论在朱智贤心理发展观中的应用和体现</a:t>
            </a:r>
          </a:p>
        </p:txBody>
      </p:sp>
      <p:sp>
        <p:nvSpPr>
          <p:cNvPr id="104936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理论评价：评价社会文化理论在心理学领域的贡献和局限性</a:t>
            </a:r>
          </a:p>
        </p:txBody>
      </p:sp>
      <p:sp>
        <p:nvSpPr>
          <p:cNvPr id="104936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理论背景：介绍社会文化理论的发展历程和主要代表人物</a:t>
            </a:r>
          </a:p>
        </p:txBody>
      </p:sp>
      <p:sp>
        <p:nvSpPr>
          <p:cNvPr id="104936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理论内容：阐述社会文化理论的基本观点和核心概念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</a:p>
        </p:txBody>
      </p:sp>
      <p:sp>
        <p:nvSpPr>
          <p:cNvPr id="104940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朱智贤心理发展观的主要内容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儿童心理发展的阶段划分</a:t>
            </a:r>
          </a:p>
        </p:txBody>
      </p:sp>
      <p:sp>
        <p:nvSpPr>
          <p:cNvPr id="104947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7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感知运动阶段：0-2岁，主要通过感知和动作来认识世界，逐渐形成客体永久性观念。</a:t>
            </a:r>
          </a:p>
        </p:txBody>
      </p:sp>
      <p:sp>
        <p:nvSpPr>
          <p:cNvPr id="104947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8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操作思维阶段：2-7岁，通过操作物体来解决问题，开始形成符号功能。</a:t>
            </a:r>
          </a:p>
        </p:txBody>
      </p:sp>
      <p:sp>
        <p:nvSpPr>
          <p:cNvPr id="104948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8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具体运算阶段：7-11岁，开始理解事物的逻辑关系，能进行简单的逻辑推理。</a:t>
            </a:r>
          </a:p>
        </p:txBody>
      </p:sp>
      <p:sp>
        <p:nvSpPr>
          <p:cNvPr id="104949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9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形式运算阶段：11岁以后，能进行抽象思维和推理，具备解决问题的能力。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2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儿童心理发展的特点与规律</a:t>
            </a:r>
          </a:p>
        </p:txBody>
      </p:sp>
      <p:sp>
        <p:nvSpPr>
          <p:cNvPr id="1049530" name="正文"/>
          <p:cNvSpPr txBox="1"/>
          <p:nvPr>
            <p:custDataLst>
              <p:tags r:id="rId2"/>
            </p:custDataLst>
          </p:nvPr>
        </p:nvSpPr>
        <p:spPr>
          <a:xfrm>
            <a:off x="621788" y="3458303"/>
            <a:ext cx="2371773" cy="137901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latin typeface="+mn-ea"/>
              </a:rPr>
              <a:t>儿童心理发展的特点：感知、记忆、思维、想象等心理过程的发展；个性倾向性的发展；社会性的发展。</a:t>
            </a:r>
          </a:p>
        </p:txBody>
      </p:sp>
      <p:sp>
        <p:nvSpPr>
          <p:cNvPr id="1049532" name="标题"/>
          <p:cNvSpPr txBox="1"/>
          <p:nvPr>
            <p:custDataLst>
              <p:tags r:id="rId3"/>
            </p:custDataLst>
          </p:nvPr>
        </p:nvSpPr>
        <p:spPr>
          <a:xfrm>
            <a:off x="608400" y="2902681"/>
            <a:ext cx="2385831" cy="39362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534" name="正文"/>
          <p:cNvSpPr txBox="1"/>
          <p:nvPr>
            <p:custDataLst>
              <p:tags r:id="rId4"/>
            </p:custDataLst>
          </p:nvPr>
        </p:nvSpPr>
        <p:spPr>
          <a:xfrm>
            <a:off x="3482911" y="3458303"/>
            <a:ext cx="2371773" cy="137901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latin typeface="+mn-ea"/>
              </a:rPr>
              <a:t>儿童心理发展的规律：连续性与阶段性；定向性与顺序性；不平衡性；差异性。</a:t>
            </a:r>
          </a:p>
        </p:txBody>
      </p:sp>
      <p:sp>
        <p:nvSpPr>
          <p:cNvPr id="1049536" name="标题"/>
          <p:cNvSpPr txBox="1"/>
          <p:nvPr>
            <p:custDataLst>
              <p:tags r:id="rId5"/>
            </p:custDataLst>
          </p:nvPr>
        </p:nvSpPr>
        <p:spPr>
          <a:xfrm>
            <a:off x="3469523" y="2902681"/>
            <a:ext cx="2385831" cy="39362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accent4"/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538" name="正文"/>
          <p:cNvSpPr txBox="1"/>
          <p:nvPr>
            <p:custDataLst>
              <p:tags r:id="rId6"/>
            </p:custDataLst>
          </p:nvPr>
        </p:nvSpPr>
        <p:spPr>
          <a:xfrm>
            <a:off x="6344035" y="3458303"/>
            <a:ext cx="2371773" cy="137901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latin typeface="+mn-ea"/>
              </a:rPr>
              <a:t>朱智贤心理发展观的主要内容：儿童心理发展的一般特点；儿童心理发展的基本规律；儿童心理发展的年龄阶段特征；儿童心理发展的个别差异。</a:t>
            </a:r>
          </a:p>
        </p:txBody>
      </p:sp>
      <p:sp>
        <p:nvSpPr>
          <p:cNvPr id="1049540" name="标题"/>
          <p:cNvSpPr txBox="1"/>
          <p:nvPr>
            <p:custDataLst>
              <p:tags r:id="rId7"/>
            </p:custDataLst>
          </p:nvPr>
        </p:nvSpPr>
        <p:spPr>
          <a:xfrm>
            <a:off x="6330646" y="2902681"/>
            <a:ext cx="2385831" cy="39362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542" name="正文"/>
          <p:cNvSpPr txBox="1"/>
          <p:nvPr>
            <p:custDataLst>
              <p:tags r:id="rId8"/>
            </p:custDataLst>
          </p:nvPr>
        </p:nvSpPr>
        <p:spPr>
          <a:xfrm>
            <a:off x="9205158" y="3458303"/>
            <a:ext cx="2371773" cy="137901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latin typeface="+mn-ea"/>
              </a:rPr>
              <a:t>朱智贤心理发展观对儿童心理发展的意义：为儿童心理发展提供了理论指导；为儿童心理发展提供了实践指导；为儿童心理发展提供了教育指导。</a:t>
            </a:r>
          </a:p>
        </p:txBody>
      </p:sp>
      <p:sp>
        <p:nvSpPr>
          <p:cNvPr id="1049544" name="标题"/>
          <p:cNvSpPr txBox="1"/>
          <p:nvPr>
            <p:custDataLst>
              <p:tags r:id="rId9"/>
            </p:custDataLst>
          </p:nvPr>
        </p:nvSpPr>
        <p:spPr>
          <a:xfrm>
            <a:off x="9191769" y="2902681"/>
            <a:ext cx="2385831" cy="39362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accent4"/>
                </a:solidFill>
                <a:latin typeface="+mj-ea"/>
                <a:ea typeface="+mj-ea"/>
              </a:rPr>
              <a:t>添加标题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https://d.book118.com/765222202211011033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8"/>
  <p:tag name="KSO_WM_UNIT_TYPE" val="l_h_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144.50000000000003,&quot;width&quot;:819.3}"/>
  <p:tag name="KSO_WM_TAG_VERSION" val="3.0"/>
  <p:tag name="KSO_WM_TEMPLATE_CATEGORY" val="diagram"/>
  <p:tag name="KSO_WM_TEMPLATE_INDEX" val="20231258"/>
  <p:tag name="KSO_WM_UNIT_COMPATIBLE" val="0"/>
  <p:tag name="KSO_WM_UNIT_DIAGRAM_ISNUMVISUAL" val="0"/>
  <p:tag name="KSO_WM_UNIT_DIAGRAM_ISREFERUNIT" val="0"/>
  <p:tag name="KSO_WM_UNIT_HIGHLIGHT" val="0"/>
  <p:tag name="KSO_WM_UNIT_ID" val="diagram20231258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8"/>
  <p:tag name="KSO_WM_UNIT_TYPE" val="l_h_a"/>
  <p:tag name="KSO_WM_UNIT_VALUE" val="10"/>
</p:tagLst>
</file>

<file path=ppt/tags/tag2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 panose="00000a00000000000000" charset="-122"/>
        <a:ea typeface="MiSans Heavy" panose="00000a00000000000000" charset="-122"/>
        <a:cs typeface="Arial"/>
      </a:majorFont>
      <a:minorFont>
        <a:latin typeface="MiSans Normal" panose="00000500000000000000" charset="-122"/>
        <a:ea typeface="MiSans Normal" panose="00000500000000000000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微软雅黑</vt:lpstr>
      <vt:lpstr>Office Theme</vt:lpstr>
      <vt:lpstr>朱智贤的心理发展观</vt:lpstr>
      <vt:lpstr>目录</vt:lpstr>
      <vt:lpstr>添加章节标题</vt:lpstr>
      <vt:lpstr>朱智贤心理发展观概述</vt:lpstr>
      <vt:lpstr>朱智贤简介</vt:lpstr>
      <vt:lpstr>心理发展观定义</vt:lpstr>
      <vt:lpstr>朱智贤心理发展观特点</vt:lpstr>
      <vt:lpstr>朱智贤心理发展观的理论基础</vt:lpstr>
      <vt:lpstr>儿童心理学理论</vt:lpstr>
      <vt:lpstr>认知发展理论</vt:lpstr>
      <vt:lpstr>社会文化理论</vt:lpstr>
      <vt:lpstr>朱智贤心理发展观的主要内容</vt:lpstr>
      <vt:lpstr>儿童心理发展的阶段划分</vt:lpstr>
      <vt:lpstr>儿童心理发展的特点与规律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2024-08-28T17:18:46.773</cp:lastPrinted>
  <dcterms:created xsi:type="dcterms:W3CDTF">2024-08-28T09:18:46Z</dcterms:created>
  <dcterms:modified xsi:type="dcterms:W3CDTF">2024-08-28T09:18:49Z</dcterms:modified>
</cp:coreProperties>
</file>