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67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2.png" /><Relationship Id="rId2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928A1BC-E43A-4009-B2C8-F0E476CCF81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A07E2A6-F22E-4907-BF31-AB89AF08D27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2A41733-887E-4CFB-A914-17F749807CA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CAB63017-11C4-4080-95EC-7A12ADFBF99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80026D9B-3C7A-4651-BD23-956CFAFF477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36AEA10F-8359-482E-B4E8-4DA8296F60B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5FB3976C-BA0C-4406-87E3-9A207A76C40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BB95BD41-E209-44F1-9C22-B0234880A52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25540135-2CD5-4129-B48D-ABDC4269028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11564F2-DBCD-4DD4-BB3F-B5202CEA122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50ECAA7-D159-43EC-9E29-1526DDC6CAD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封面">
    <p:bg>
      <p:bgPr>
        <a:solidFill>
          <a:schemeClr val="bg1">
            <a:lumMod val="95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图片 6"/>
          <p:cNvPicPr>
            <a:picLocks noChangeAspect="1"/>
          </p:cNvPicPr>
          <p:nvPr userDrawn="1"/>
        </p:nvPicPr>
        <p:blipFill>
          <a:blip r:embed="rId1"/>
          <a:srcRect l="25000" r="25000"/>
          <a:stretch>
            <a:fillRect/>
          </a:stretch>
        </p:blipFill>
        <p:spPr>
          <a:xfrm>
            <a:off x="6096000" y="-1"/>
            <a:ext cx="6096000" cy="6858000"/>
          </a:xfrm>
          <a:prstGeom prst="rect">
            <a:avLst/>
          </a:prstGeom>
        </p:spPr>
      </p:pic>
      <p:sp>
        <p:nvSpPr>
          <p:cNvPr id="3" name="标题 1"/>
          <p:cNvSpPr>
            <a:spLocks noGrp="1"/>
          </p:cNvSpPr>
          <p:nvPr>
            <p:ph type="ctrTitle" idx="2147483647" hasCustomPrompt="1"/>
          </p:nvPr>
        </p:nvSpPr>
        <p:spPr>
          <a:xfrm>
            <a:off x="391695" y="5544503"/>
            <a:ext cx="4224233" cy="923330"/>
          </a:xfrm>
        </p:spPr>
        <p:txBody>
          <a:bodyPr wrap="none" anchor="b">
            <a:spAutoFit/>
          </a:bodyPr>
          <a:lstStyle>
            <a:lvl1pPr algn="l">
              <a:defRPr sz="6000" b="0" i="0" spc="300">
                <a:solidFill>
                  <a:schemeClr val="tx2"/>
                </a:solidFill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r>
              <a:rPr kumimoji="1" lang="zh-CN" altLang="en-US"/>
              <a:t>主标题样式</a:t>
            </a:r>
            <a:endParaRPr/>
          </a:p>
        </p:txBody>
      </p:sp>
      <p:sp>
        <p:nvSpPr>
          <p:cNvPr id="4" name="文本占位符 17"/>
          <p:cNvSpPr>
            <a:spLocks noGrp="1"/>
          </p:cNvSpPr>
          <p:nvPr>
            <p:ph type="body" sz="quarter" idx="10" hasCustomPrompt="1"/>
          </p:nvPr>
        </p:nvSpPr>
        <p:spPr>
          <a:xfrm>
            <a:off x="391695" y="5051672"/>
            <a:ext cx="1980029" cy="480131"/>
          </a:xfrm>
        </p:spPr>
        <p:txBody>
          <a:bodyPr wrap="none" anchor="b">
            <a:spAutoFit/>
          </a:bodyPr>
          <a:lstStyle>
            <a:lvl1pPr marL="0" indent="0" algn="l">
              <a:buNone/>
              <a:defRPr sz="2800" b="0" i="0" spc="0">
                <a:solidFill>
                  <a:schemeClr val="tx1">
                    <a:lumMod val="50000"/>
                    <a:lumOff val="50000"/>
                  </a:schemeClr>
                </a:solidFill>
                <a:latin typeface="Microsoft YaHei Light" panose="020b0503020204020204" pitchFamily="34" charset="-122"/>
                <a:ea typeface="Microsoft YaHei Light" panose="020b0503020204020204" pitchFamily="34" charset="-122"/>
              </a:defRPr>
            </a:lvl1pPr>
          </a:lstStyle>
          <a:p>
            <a:pPr lvl="0"/>
            <a:r>
              <a:rPr kumimoji="1" lang="zh-CN" altLang="en-US"/>
              <a:t>主标题样式</a:t>
            </a:r>
            <a:endParaRPr/>
          </a:p>
        </p:txBody>
      </p:sp>
    </p:spTree>
  </p:cSld>
  <p:clrMapOvr>
    <a:masterClrMapping/>
  </p:clrMapOvr>
  <p:transition/>
  <p:timing/>
  <p:extLst>
    <p:ext uri="{DCECCB84-F9BA-43D5-87BE-67443E8EF086}">
      <p15:sldGuideLst xmlns:p15="http://schemas.microsoft.com/office/powerpoint/2012/main">
        <p15:guide id="1" orient="horz" pos="2160" userDrawn="true">
          <p15:clr>
            <a:srgbClr val="FBAE40"/>
          </p15:clr>
        </p15:guide>
        <p15:guide id="2" pos="3840" userDrawn="true">
          <p15:clr>
            <a:srgbClr val="FBAE40"/>
          </p15:clr>
        </p15:guide>
      </p15:sldGuideLst>
    </p:ext>
  </p:extLst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>
  <p:cSld name="标题和内容">
    <p:bg>
      <p:bgPr>
        <a:solidFill>
          <a:schemeClr val="bg1">
            <a:lumMod val="95000"/>
          </a:schemeClr>
        </a:solidFill>
        <a:effectLst/>
      </p:bgPr>
    </p:bg>
    <p:spTree>
      <p:nvGrpSpPr>
        <p:cNvPr id="5" name=""/>
        <p:cNvGrpSpPr/>
        <p:nvPr/>
      </p:nvGrpSpPr>
      <p:grpSpPr>
        <a:xfrm>
          <a:off x="0" y="0"/>
          <a:ext cx="0" cy="0"/>
        </a:xfrm>
      </p:grpSpPr>
      <p:sp>
        <p:nvSpPr>
          <p:cNvPr id="6" name="标题 1"/>
          <p:cNvSpPr>
            <a:spLocks noGrp="1"/>
          </p:cNvSpPr>
          <p:nvPr>
            <p:ph type="title" idx="2147483647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r>
              <a:rPr kumimoji="1" lang="zh-CN" altLang="en-US"/>
              <a:t>单击此处编辑母版标题样式</a:t>
            </a:r>
            <a:endParaRPr/>
          </a:p>
        </p:txBody>
      </p:sp>
      <p:sp>
        <p:nvSpPr>
          <p:cNvPr id="7" name="内容占位符 2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  <a:lvl2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2pPr>
            <a:lvl3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3pPr>
            <a:lvl4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4pPr>
            <a:lvl5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5pPr>
          </a:lstStyle>
          <a:p>
            <a:pPr lvl="0"/>
            <a:r>
              <a:rPr kumimoji="1" lang="zh-CN" altLang="en-US"/>
              <a:t>单击此处编辑母版文本样式</a:t>
            </a:r>
            <a:endParaRPr/>
          </a:p>
          <a:p>
            <a:pPr lvl="1"/>
            <a:r>
              <a:rPr kumimoji="1" lang="zh-CN" altLang="en-US"/>
              <a:t>二级</a:t>
            </a:r>
            <a:endParaRPr/>
          </a:p>
          <a:p>
            <a:pPr lvl="2"/>
            <a:r>
              <a:rPr kumimoji="1" lang="zh-CN" altLang="en-US"/>
              <a:t>三级</a:t>
            </a:r>
            <a:endParaRPr/>
          </a:p>
          <a:p>
            <a:pPr lvl="3"/>
            <a:r>
              <a:rPr kumimoji="1" lang="zh-CN" altLang="en-US"/>
              <a:t>四级</a:t>
            </a:r>
            <a:endParaRPr/>
          </a:p>
          <a:p>
            <a:pPr lvl="4"/>
            <a:r>
              <a:rPr kumimoji="1" lang="zh-CN" altLang="en-US"/>
              <a:t>五级</a:t>
            </a:r>
            <a:endParaRPr/>
          </a:p>
        </p:txBody>
      </p:sp>
      <p:sp>
        <p:nvSpPr>
          <p:cNvPr id="8" name="日期占位符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2023/11/22</a:t>
            </a:fld>
            <a:endParaRPr kumimoji="1" lang="zh-CN" altLang="en-US"/>
          </a:p>
        </p:txBody>
      </p:sp>
      <p:sp>
        <p:nvSpPr>
          <p:cNvPr id="9" name="页脚占位符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10" name="灯片编号占位符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节标题">
    <p:bg>
      <p:bgPr>
        <a:solidFill>
          <a:schemeClr val="bg1">
            <a:lumMod val="95000"/>
          </a:schemeClr>
        </a:solidFill>
        <a:effectLst/>
      </p:bgPr>
    </p:bg>
    <p:spTree>
      <p:nvGrpSpPr>
        <p:cNvPr id="11" name=""/>
        <p:cNvGrpSpPr/>
        <p:nvPr/>
      </p:nvGrpSpPr>
      <p:grpSpPr>
        <a:xfrm>
          <a:off x="0" y="0"/>
          <a:ext cx="0" cy="0"/>
        </a:xfrm>
      </p:grpSpPr>
      <p:sp>
        <p:nvSpPr>
          <p:cNvPr id="12" name="日期占位符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2023/11/22</a:t>
            </a:fld>
            <a:endParaRPr kumimoji="1" lang="zh-CN" altLang="en-US"/>
          </a:p>
        </p:txBody>
      </p:sp>
      <p:sp>
        <p:nvSpPr>
          <p:cNvPr id="13" name="页脚占位符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14" name="灯片编号占位符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  <p:pic>
        <p:nvPicPr>
          <p:cNvPr id="15" name="图片 2"/>
          <p:cNvPicPr>
            <a:picLocks noChangeAspect="1"/>
          </p:cNvPicPr>
          <p:nvPr userDrawn="1"/>
        </p:nvPicPr>
        <p:blipFill>
          <a:blip r:embed="rId1"/>
          <a:srcRect l="25000" r="25000"/>
          <a:stretch>
            <a:fillRect/>
          </a:stretch>
        </p:blipFill>
        <p:spPr>
          <a:xfrm>
            <a:off x="6096000" y="-1"/>
            <a:ext cx="6096000" cy="6858000"/>
          </a:xfrm>
          <a:prstGeom prst="rect">
            <a:avLst/>
          </a:prstGeom>
        </p:spPr>
      </p:pic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仅标题">
    <p:bg>
      <p:bgPr>
        <a:solidFill>
          <a:schemeClr val="bg1">
            <a:lumMod val="95000"/>
          </a:schemeClr>
        </a:solidFill>
        <a:effectLst/>
      </p:bgPr>
    </p:bg>
    <p:spTree>
      <p:nvGrpSpPr>
        <p:cNvPr id="16" name=""/>
        <p:cNvGrpSpPr/>
        <p:nvPr/>
      </p:nvGrpSpPr>
      <p:grpSpPr>
        <a:xfrm>
          <a:off x="0" y="0"/>
          <a:ext cx="0" cy="0"/>
        </a:xfrm>
      </p:grpSpPr>
      <p:pic>
        <p:nvPicPr>
          <p:cNvPr id="17" name="图片 7"/>
          <p:cNvPicPr>
            <a:picLocks noChangeAspect="1"/>
          </p:cNvPicPr>
          <p:nvPr userDrawn="1"/>
        </p:nvPicPr>
        <p:blipFill>
          <a:blip r:embed="rId1"/>
          <a:stretch>
            <a:fillRect/>
          </a:stretch>
        </p:blipFill>
        <p:spPr>
          <a:xfrm flipH="1">
            <a:off x="0" y="-1"/>
            <a:ext cx="12192000" cy="6858000"/>
          </a:xfrm>
          <a:prstGeom prst="rect">
            <a:avLst/>
          </a:prstGeom>
        </p:spPr>
      </p:pic>
      <p:sp>
        <p:nvSpPr>
          <p:cNvPr id="18" name="矩形 6"/>
          <p:cNvSpPr/>
          <p:nvPr userDrawn="1"/>
        </p:nvSpPr>
        <p:spPr>
          <a:xfrm>
            <a:off x="0" y="1"/>
            <a:ext cx="12192000" cy="6857999"/>
          </a:xfrm>
          <a:prstGeom prst="rect">
            <a:avLst/>
          </a:prstGeom>
          <a:gradFill>
            <a:gsLst>
              <a:gs pos="85000">
                <a:schemeClr val="bg1">
                  <a:lumMod val="95000"/>
                </a:schemeClr>
              </a:gs>
              <a:gs pos="100000">
                <a:schemeClr val="bg1">
                  <a:lumMod val="95000"/>
                  <a:alpha val="75000"/>
                </a:schemeClr>
              </a:gs>
            </a:gsLst>
            <a:lin ang="162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kumimoji="1" lang="zh-CN" altLang="en-US"/>
          </a:p>
        </p:txBody>
      </p:sp>
      <p:sp>
        <p:nvSpPr>
          <p:cNvPr id="19" name="日期占位符 2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2023/11/22</a:t>
            </a:fld>
            <a:endParaRPr kumimoji="1" lang="zh-CN" altLang="en-US"/>
          </a:p>
        </p:txBody>
      </p:sp>
      <p:sp>
        <p:nvSpPr>
          <p:cNvPr id="20" name="页脚占位符 3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21" name="灯片编号占位符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>
  <p:cSld name="空白">
    <p:bg>
      <p:bgPr>
        <a:solidFill>
          <a:schemeClr val="bg1">
            <a:lumMod val="95000"/>
          </a:schemeClr>
        </a:solidFill>
        <a:effectLst/>
      </p:bgPr>
    </p:bg>
    <p:spTree>
      <p:nvGrpSpPr>
        <p:cNvPr id="22" name=""/>
        <p:cNvGrpSpPr/>
        <p:nvPr/>
      </p:nvGrpSpPr>
      <p:grpSpPr>
        <a:xfrm>
          <a:off x="0" y="0"/>
          <a:ext cx="0" cy="0"/>
        </a:xfrm>
      </p:grpSpPr>
      <p:sp>
        <p:nvSpPr>
          <p:cNvPr id="23" name="日期占位符 1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2023/11/22</a:t>
            </a:fld>
            <a:endParaRPr kumimoji="1" lang="zh-CN" altLang="en-US"/>
          </a:p>
        </p:txBody>
      </p:sp>
      <p:sp>
        <p:nvSpPr>
          <p:cNvPr id="24" name="页脚占位符 2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25" name="灯片编号占位符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封底">
    <p:bg>
      <p:bgPr>
        <a:solidFill>
          <a:schemeClr val="bg1">
            <a:lumMod val="95000"/>
          </a:schemeClr>
        </a:solidFill>
        <a:effectLst/>
      </p:bgPr>
    </p:bg>
    <p:spTree>
      <p:nvGrpSpPr>
        <p:cNvPr id="26" name=""/>
        <p:cNvGrpSpPr/>
        <p:nvPr/>
      </p:nvGrpSpPr>
      <p:grpSpPr>
        <a:xfrm>
          <a:off x="0" y="0"/>
          <a:ext cx="0" cy="0"/>
        </a:xfrm>
      </p:grpSpPr>
      <p:pic>
        <p:nvPicPr>
          <p:cNvPr id="27" name="图片 2"/>
          <p:cNvPicPr>
            <a:picLocks noChangeAspect="1"/>
          </p:cNvPicPr>
          <p:nvPr userDrawn="1"/>
        </p:nvPicPr>
        <p:blipFill>
          <a:blip r:embed="rId1"/>
          <a:srcRect l="25000" r="25000"/>
          <a:stretch>
            <a:fillRect/>
          </a:stretch>
        </p:blipFill>
        <p:spPr>
          <a:xfrm>
            <a:off x="6096000" y="-1"/>
            <a:ext cx="6096000" cy="6858000"/>
          </a:xfrm>
          <a:prstGeom prst="rect">
            <a:avLst/>
          </a:prstGeom>
        </p:spPr>
      </p:pic>
    </p:spTree>
  </p:cSld>
  <p:clrMapOvr>
    <a:masterClrMapping/>
  </p:clrMapOvr>
  <p:transition/>
  <p:timing/>
  <p:extLst>
    <p:ext uri="{DCECCB84-F9BA-43D5-87BE-67443E8EF086}">
      <p15:sldGuideLst xmlns:p15="http://schemas.microsoft.com/office/powerpoint/2012/main">
        <p15:guide id="3" orient="horz" pos="2160" userDrawn="true">
          <p15:clr>
            <a:srgbClr val="FBAE40"/>
          </p15:clr>
        </p15:guide>
        <p15:guide id="4" pos="3840" userDrawn="true">
          <p15:clr>
            <a:srgbClr val="FBAE40"/>
          </p15:clr>
        </p15:guide>
      </p15:sldGuideLst>
    </p:ext>
  </p:extLst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Contents Layout">
    <p:spTree>
      <p:nvGrpSpPr>
        <p:cNvPr id="28" name=""/>
        <p:cNvGrpSpPr/>
        <p:nvPr/>
      </p:nvGrpSpPr>
      <p:grpSpPr>
        <a:xfrm>
          <a:off x="0" y="0"/>
          <a:ext cx="0" cy="0"/>
        </a:xfrm>
      </p:grpSpPr>
      <p:sp>
        <p:nvSpPr>
          <p:cNvPr id="29" name="文本占位符 8"/>
          <p:cNvSpPr>
            <a:spLocks noGrp="1"/>
          </p:cNvSpPr>
          <p:nvPr>
            <p:ph type="body" sz="quarter" idx="14" hasCustomPrompt="1"/>
          </p:nvPr>
        </p:nvSpPr>
        <p:spPr>
          <a:xfrm>
            <a:off x="673100" y="1500188"/>
            <a:ext cx="2836562" cy="696024"/>
          </a:xfrm>
        </p:spPr>
        <p:txBody>
          <a:bodyPr>
            <a:spAutoFit/>
          </a:bodyPr>
          <a:lstStyle>
            <a:lvl1pPr marL="0" indent="0" algn="l">
              <a:buFont typeface="+mj-lt"/>
              <a:buNone/>
              <a:defRPr sz="3600" b="1"/>
            </a:lvl1pPr>
            <a:lvl2pPr marL="457200" indent="0">
              <a:buFont typeface="+mj-ea"/>
              <a:buNone/>
              <a:defRPr/>
            </a:lvl2pPr>
            <a:lvl3pPr marL="1257300" indent="-342900">
              <a:buFont typeface="+mj-lt"/>
              <a:buAutoNum type="alphaLcParenR"/>
              <a:defRPr/>
            </a:lvl3pPr>
          </a:lstStyle>
          <a:p>
            <a:pPr lvl="0"/>
            <a:r>
              <a:rPr lang="en-US" altLang="zh-CN"/>
              <a:t>CONTENTS</a:t>
            </a:r>
            <a:endParaRPr lang="zh-CN" altLang="en-US"/>
          </a:p>
        </p:txBody>
      </p:sp>
      <p:sp>
        <p:nvSpPr>
          <p:cNvPr id="30" name="文本占位符 6"/>
          <p:cNvSpPr>
            <a:spLocks noGrp="1"/>
          </p:cNvSpPr>
          <p:nvPr>
            <p:ph type="body" sz="quarter" idx="13"/>
          </p:nvPr>
        </p:nvSpPr>
        <p:spPr>
          <a:xfrm>
            <a:off x="3660536" y="1500187"/>
            <a:ext cx="7871045" cy="4633913"/>
          </a:xfrm>
        </p:spPr>
        <p:txBody>
          <a:bodyPr/>
          <a:lstStyle>
            <a:lvl1pPr marL="342900" indent="-342900">
              <a:buFont typeface="+mj-lt"/>
              <a:buAutoNum type="arabicPeriod"/>
              <a:defRPr/>
            </a:lvl1pPr>
            <a:lvl2pPr marL="800100" indent="-342900">
              <a:buFont typeface="+mj-ea"/>
              <a:buAutoNum type="circleNumDbPlain"/>
              <a:defRPr/>
            </a:lvl2pPr>
            <a:lvl3pPr marL="1257300" indent="-342900">
              <a:buFont typeface="+mj-lt"/>
              <a:buAutoNum type="alphaLcParenR"/>
              <a:defRPr/>
            </a:lvl3pPr>
          </a:lstStyle>
          <a:p>
            <a:pPr lvl="0"/>
            <a:r>
              <a:rPr lang="en-US" altLang="zh-CN"/>
              <a:t>Click to edit Master text styles</a:t>
            </a:r>
            <a:endParaRPr/>
          </a:p>
          <a:p>
            <a:pPr lvl="1"/>
            <a:r>
              <a:rPr lang="en-US" altLang="zh-CN"/>
              <a:t>Second level</a:t>
            </a:r>
            <a:endParaRPr/>
          </a:p>
          <a:p>
            <a:pPr lvl="2"/>
            <a:r>
              <a:rPr lang="en-US" altLang="zh-CN"/>
              <a:t>Third level</a:t>
            </a:r>
            <a:endParaRPr/>
          </a:p>
          <a:p>
            <a:pPr lvl="3"/>
            <a:r>
              <a:rPr lang="en-US" altLang="zh-CN"/>
              <a:t>Fourth level</a:t>
            </a:r>
            <a:endParaRPr/>
          </a:p>
          <a:p>
            <a:pPr lvl="4"/>
            <a:r>
              <a:rPr lang="en-US" altLang="zh-CN"/>
              <a:t>Fifth level</a:t>
            </a:r>
            <a:endParaRPr lang="zh-CN" altLang="en-US"/>
          </a:p>
        </p:txBody>
      </p:sp>
      <p:sp>
        <p:nvSpPr>
          <p:cNvPr id="31" name="页脚占位符 2"/>
          <p:cNvSpPr>
            <a:spLocks noGrp="1"/>
          </p:cNvSpPr>
          <p:nvPr>
            <p:ph type="ftr" sz="quarter" idx="10"/>
          </p:nvPr>
        </p:nvSpPr>
        <p:spPr>
          <a:xfrm>
            <a:off x="673101" y="6423740"/>
            <a:ext cx="3992171" cy="246221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32" name="日期占位符 3"/>
          <p:cNvSpPr>
            <a:spLocks noGrp="1"/>
          </p:cNvSpPr>
          <p:nvPr>
            <p:ph type="dt" sz="half" idx="11"/>
          </p:nvPr>
        </p:nvSpPr>
        <p:spPr>
          <a:xfrm>
            <a:off x="5517356" y="6423740"/>
            <a:ext cx="1802924" cy="246221"/>
          </a:xfrm>
        </p:spPr>
        <p:txBody>
          <a:bodyPr/>
          <a:lstStyle/>
          <a:p>
            <a:fld id="{AC4CC43B-9EB6-4465-8B1A-3F7180DAD0DF}" type="datetime1">
              <a:rPr/>
              <a:t>2023/11/22</a:t>
            </a:fld>
            <a:endParaRPr lang="en-US" altLang="zh-CN"/>
          </a:p>
        </p:txBody>
      </p:sp>
      <p:sp>
        <p:nvSpPr>
          <p:cNvPr id="33" name="灯片编号占位符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F65B630-C7FF-41C0-9923-C5E5E29EED81}" type="slidenum">
              <a:rPr/>
              <a:t>‹#›</a:t>
            </a:fld>
            <a:endParaRPr lang="en-US" altLang="zh-CN"/>
          </a:p>
        </p:txBody>
      </p:sp>
      <p:cxnSp>
        <p:nvCxnSpPr>
          <p:cNvPr id="34" name="î$ļíďé"/>
          <p:cNvCxnSpPr/>
          <p:nvPr userDrawn="1"/>
        </p:nvCxnSpPr>
        <p:spPr>
          <a:xfrm flipH="1">
            <a:off x="3621019" y="1500188"/>
            <a:ext cx="0" cy="4633913"/>
          </a:xfrm>
          <a:prstGeom prst="line">
            <a:avLst/>
          </a:prstGeom>
          <a:solidFill>
            <a:srgbClr val="FFCC00"/>
          </a:solidFill>
          <a:ln w="3175" cap="flat" cmpd="sng" algn="ctr">
            <a:solidFill>
              <a:schemeClr val="bg1">
                <a:lumMod val="75000"/>
                <a:alpha val="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</p:cxnSp>
      <p:sp>
        <p:nvSpPr>
          <p:cNvPr id="35" name="iṣļiďê"/>
          <p:cNvSpPr>
            <a:spLocks noChangeAspect="1"/>
          </p:cNvSpPr>
          <p:nvPr userDrawn="1"/>
        </p:nvSpPr>
        <p:spPr bwMode="auto">
          <a:xfrm>
            <a:off x="2626456" y="5219207"/>
            <a:ext cx="870506" cy="915667"/>
          </a:xfrm>
          <a:custGeom>
            <a:gdLst>
              <a:gd name="T0" fmla="*/ 3353 w 5127"/>
              <a:gd name="T1" fmla="*/ 1728 h 5401"/>
              <a:gd name="T2" fmla="*/ 2183 w 5127"/>
              <a:gd name="T3" fmla="*/ 1608 h 5401"/>
              <a:gd name="T4" fmla="*/ 3353 w 5127"/>
              <a:gd name="T5" fmla="*/ 1488 h 5401"/>
              <a:gd name="T6" fmla="*/ 3103 w 5127"/>
              <a:gd name="T7" fmla="*/ 2231 h 5401"/>
              <a:gd name="T8" fmla="*/ 3103 w 5127"/>
              <a:gd name="T9" fmla="*/ 1991 h 5401"/>
              <a:gd name="T10" fmla="*/ 2432 w 5127"/>
              <a:gd name="T11" fmla="*/ 2111 h 5401"/>
              <a:gd name="T12" fmla="*/ 3103 w 5127"/>
              <a:gd name="T13" fmla="*/ 2231 h 5401"/>
              <a:gd name="T14" fmla="*/ 3353 w 5127"/>
              <a:gd name="T15" fmla="*/ 2648 h 5401"/>
              <a:gd name="T16" fmla="*/ 2183 w 5127"/>
              <a:gd name="T17" fmla="*/ 2768 h 5401"/>
              <a:gd name="T18" fmla="*/ 3353 w 5127"/>
              <a:gd name="T19" fmla="*/ 2888 h 5401"/>
              <a:gd name="T20" fmla="*/ 2552 w 5127"/>
              <a:gd name="T21" fmla="*/ 3151 h 5401"/>
              <a:gd name="T22" fmla="*/ 2552 w 5127"/>
              <a:gd name="T23" fmla="*/ 3391 h 5401"/>
              <a:gd name="T24" fmla="*/ 3223 w 5127"/>
              <a:gd name="T25" fmla="*/ 3271 h 5401"/>
              <a:gd name="T26" fmla="*/ 2552 w 5127"/>
              <a:gd name="T27" fmla="*/ 3151 h 5401"/>
              <a:gd name="T28" fmla="*/ 4448 w 5127"/>
              <a:gd name="T29" fmla="*/ 1442 h 5401"/>
              <a:gd name="T30" fmla="*/ 4688 w 5127"/>
              <a:gd name="T31" fmla="*/ 1442 h 5401"/>
              <a:gd name="T32" fmla="*/ 3988 w 5127"/>
              <a:gd name="T33" fmla="*/ 0 h 5401"/>
              <a:gd name="T34" fmla="*/ 0 w 5127"/>
              <a:gd name="T35" fmla="*/ 604 h 5401"/>
              <a:gd name="T36" fmla="*/ 120 w 5127"/>
              <a:gd name="T37" fmla="*/ 1792 h 5401"/>
              <a:gd name="T38" fmla="*/ 686 w 5127"/>
              <a:gd name="T39" fmla="*/ 1672 h 5401"/>
              <a:gd name="T40" fmla="*/ 240 w 5127"/>
              <a:gd name="T41" fmla="*/ 1552 h 5401"/>
              <a:gd name="T42" fmla="*/ 604 w 5127"/>
              <a:gd name="T43" fmla="*/ 240 h 5401"/>
              <a:gd name="T44" fmla="*/ 968 w 5127"/>
              <a:gd name="T45" fmla="*/ 4179 h 5401"/>
              <a:gd name="T46" fmla="*/ 3904 w 5127"/>
              <a:gd name="T47" fmla="*/ 4879 h 5401"/>
              <a:gd name="T48" fmla="*/ 3904 w 5127"/>
              <a:gd name="T49" fmla="*/ 4639 h 5401"/>
              <a:gd name="T50" fmla="*/ 1208 w 5127"/>
              <a:gd name="T51" fmla="*/ 4179 h 5401"/>
              <a:gd name="T52" fmla="*/ 1086 w 5127"/>
              <a:gd name="T53" fmla="*/ 240 h 5401"/>
              <a:gd name="T54" fmla="*/ 4448 w 5127"/>
              <a:gd name="T55" fmla="*/ 700 h 5401"/>
              <a:gd name="T56" fmla="*/ 4568 w 5127"/>
              <a:gd name="T57" fmla="*/ 2000 h 5401"/>
              <a:gd name="T58" fmla="*/ 4568 w 5127"/>
              <a:gd name="T59" fmla="*/ 2240 h 5401"/>
              <a:gd name="T60" fmla="*/ 4887 w 5127"/>
              <a:gd name="T61" fmla="*/ 2340 h 5401"/>
              <a:gd name="T62" fmla="*/ 5007 w 5127"/>
              <a:gd name="T63" fmla="*/ 3838 h 5401"/>
              <a:gd name="T64" fmla="*/ 5127 w 5127"/>
              <a:gd name="T65" fmla="*/ 2340 h 5401"/>
              <a:gd name="T66" fmla="*/ 4568 w 5127"/>
              <a:gd name="T67" fmla="*/ 5139 h 5401"/>
              <a:gd name="T68" fmla="*/ 4448 w 5127"/>
              <a:gd name="T69" fmla="*/ 5281 h 5401"/>
              <a:gd name="T70" fmla="*/ 4688 w 5127"/>
              <a:gd name="T71" fmla="*/ 5281 h 5401"/>
              <a:gd name="T72" fmla="*/ 4568 w 5127"/>
              <a:gd name="T73" fmla="*/ 5139 h 5401"/>
              <a:gd name="T74" fmla="*/ 4448 w 5127"/>
              <a:gd name="T75" fmla="*/ 2559 h 5401"/>
              <a:gd name="T76" fmla="*/ 4568 w 5127"/>
              <a:gd name="T77" fmla="*/ 4974 h 5401"/>
              <a:gd name="T78" fmla="*/ 4688 w 5127"/>
              <a:gd name="T79" fmla="*/ 2559 h 5401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  <a:cxn ang="0">
                <a:pos x="T18" y="T19"/>
              </a:cxn>
              <a:cxn ang="0">
                <a:pos x="T20" y="T21"/>
              </a:cxn>
              <a:cxn ang="0">
                <a:pos x="T22" y="T23"/>
              </a:cxn>
              <a:cxn ang="0">
                <a:pos x="T24" y="T25"/>
              </a:cxn>
              <a:cxn ang="0">
                <a:pos x="T26" y="T27"/>
              </a:cxn>
              <a:cxn ang="0">
                <a:pos x="T28" y="T29"/>
              </a:cxn>
              <a:cxn ang="0">
                <a:pos x="T30" y="T31"/>
              </a:cxn>
              <a:cxn ang="0">
                <a:pos x="T32" y="T33"/>
              </a:cxn>
              <a:cxn ang="0">
                <a:pos x="T34" y="T35"/>
              </a:cxn>
              <a:cxn ang="0">
                <a:pos x="T36" y="T37"/>
              </a:cxn>
              <a:cxn ang="0">
                <a:pos x="T38" y="T39"/>
              </a:cxn>
              <a:cxn ang="0">
                <a:pos x="T40" y="T41"/>
              </a:cxn>
              <a:cxn ang="0">
                <a:pos x="T42" y="T43"/>
              </a:cxn>
              <a:cxn ang="0">
                <a:pos x="T44" y="T45"/>
              </a:cxn>
              <a:cxn ang="0">
                <a:pos x="T46" y="T47"/>
              </a:cxn>
              <a:cxn ang="0">
                <a:pos x="T48" y="T49"/>
              </a:cxn>
              <a:cxn ang="0">
                <a:pos x="T50" y="T51"/>
              </a:cxn>
              <a:cxn ang="0">
                <a:pos x="T52" y="T53"/>
              </a:cxn>
              <a:cxn ang="0">
                <a:pos x="T54" y="T55"/>
              </a:cxn>
              <a:cxn ang="0">
                <a:pos x="T56" y="T57"/>
              </a:cxn>
              <a:cxn ang="0">
                <a:pos x="T58" y="T59"/>
              </a:cxn>
              <a:cxn ang="0">
                <a:pos x="T60" y="T61"/>
              </a:cxn>
              <a:cxn ang="0">
                <a:pos x="T62" y="T63"/>
              </a:cxn>
              <a:cxn ang="0">
                <a:pos x="T64" y="T65"/>
              </a:cxn>
              <a:cxn ang="0">
                <a:pos x="T66" y="T67"/>
              </a:cxn>
              <a:cxn ang="0">
                <a:pos x="T68" y="T69"/>
              </a:cxn>
              <a:cxn ang="0">
                <a:pos x="T70" y="T71"/>
              </a:cxn>
              <a:cxn ang="0">
                <a:pos x="T72" y="T73"/>
              </a:cxn>
              <a:cxn ang="0">
                <a:pos x="T74" y="T75"/>
              </a:cxn>
              <a:cxn ang="0">
                <a:pos x="T76" y="T77"/>
              </a:cxn>
              <a:cxn ang="0">
                <a:pos x="T78" y="T79"/>
              </a:cxn>
            </a:cxnLst>
            <a:rect l="0" t="0" r="r" b="b"/>
            <a:pathLst>
              <a:path w="5127" h="5401">
                <a:moveTo>
                  <a:pt x="3473" y="1608"/>
                </a:moveTo>
                <a:cubicBezTo>
                  <a:pt x="3473" y="1674"/>
                  <a:pt x="3419" y="1728"/>
                  <a:pt x="3353" y="1728"/>
                </a:cubicBezTo>
                <a:lnTo>
                  <a:pt x="2303" y="1728"/>
                </a:lnTo>
                <a:cubicBezTo>
                  <a:pt x="2236" y="1728"/>
                  <a:pt x="2183" y="1674"/>
                  <a:pt x="2183" y="1608"/>
                </a:cubicBezTo>
                <a:cubicBezTo>
                  <a:pt x="2183" y="1542"/>
                  <a:pt x="2236" y="1488"/>
                  <a:pt x="2303" y="1488"/>
                </a:cubicBezTo>
                <a:lnTo>
                  <a:pt x="3353" y="1488"/>
                </a:lnTo>
                <a:cubicBezTo>
                  <a:pt x="3419" y="1488"/>
                  <a:pt x="3473" y="1542"/>
                  <a:pt x="3473" y="1608"/>
                </a:cubicBezTo>
                <a:close/>
                <a:moveTo>
                  <a:pt x="3103" y="2231"/>
                </a:moveTo>
                <a:cubicBezTo>
                  <a:pt x="3170" y="2231"/>
                  <a:pt x="3223" y="2178"/>
                  <a:pt x="3223" y="2111"/>
                </a:cubicBezTo>
                <a:cubicBezTo>
                  <a:pt x="3223" y="2045"/>
                  <a:pt x="3170" y="1991"/>
                  <a:pt x="3103" y="1991"/>
                </a:cubicBezTo>
                <a:lnTo>
                  <a:pt x="2552" y="1991"/>
                </a:lnTo>
                <a:cubicBezTo>
                  <a:pt x="2486" y="1991"/>
                  <a:pt x="2432" y="2045"/>
                  <a:pt x="2432" y="2111"/>
                </a:cubicBezTo>
                <a:cubicBezTo>
                  <a:pt x="2432" y="2178"/>
                  <a:pt x="2486" y="2231"/>
                  <a:pt x="2552" y="2231"/>
                </a:cubicBezTo>
                <a:lnTo>
                  <a:pt x="3103" y="2231"/>
                </a:lnTo>
                <a:close/>
                <a:moveTo>
                  <a:pt x="3473" y="2768"/>
                </a:moveTo>
                <a:cubicBezTo>
                  <a:pt x="3473" y="2701"/>
                  <a:pt x="3419" y="2648"/>
                  <a:pt x="3353" y="2648"/>
                </a:cubicBezTo>
                <a:lnTo>
                  <a:pt x="2303" y="2648"/>
                </a:lnTo>
                <a:cubicBezTo>
                  <a:pt x="2236" y="2648"/>
                  <a:pt x="2183" y="2701"/>
                  <a:pt x="2183" y="2768"/>
                </a:cubicBezTo>
                <a:cubicBezTo>
                  <a:pt x="2183" y="2834"/>
                  <a:pt x="2236" y="2888"/>
                  <a:pt x="2303" y="2888"/>
                </a:cubicBezTo>
                <a:lnTo>
                  <a:pt x="3353" y="2888"/>
                </a:lnTo>
                <a:cubicBezTo>
                  <a:pt x="3419" y="2888"/>
                  <a:pt x="3473" y="2834"/>
                  <a:pt x="3473" y="2768"/>
                </a:cubicBezTo>
                <a:close/>
                <a:moveTo>
                  <a:pt x="2552" y="3151"/>
                </a:moveTo>
                <a:cubicBezTo>
                  <a:pt x="2486" y="3151"/>
                  <a:pt x="2432" y="3205"/>
                  <a:pt x="2432" y="3271"/>
                </a:cubicBezTo>
                <a:cubicBezTo>
                  <a:pt x="2432" y="3338"/>
                  <a:pt x="2486" y="3391"/>
                  <a:pt x="2552" y="3391"/>
                </a:cubicBezTo>
                <a:lnTo>
                  <a:pt x="3103" y="3391"/>
                </a:lnTo>
                <a:cubicBezTo>
                  <a:pt x="3170" y="3391"/>
                  <a:pt x="3223" y="3338"/>
                  <a:pt x="3223" y="3271"/>
                </a:cubicBezTo>
                <a:cubicBezTo>
                  <a:pt x="3223" y="3205"/>
                  <a:pt x="3170" y="3151"/>
                  <a:pt x="3103" y="3151"/>
                </a:cubicBezTo>
                <a:lnTo>
                  <a:pt x="2552" y="3151"/>
                </a:lnTo>
                <a:close/>
                <a:moveTo>
                  <a:pt x="4448" y="700"/>
                </a:moveTo>
                <a:lnTo>
                  <a:pt x="4448" y="1442"/>
                </a:lnTo>
                <a:cubicBezTo>
                  <a:pt x="4448" y="1509"/>
                  <a:pt x="4501" y="1562"/>
                  <a:pt x="4568" y="1562"/>
                </a:cubicBezTo>
                <a:cubicBezTo>
                  <a:pt x="4634" y="1562"/>
                  <a:pt x="4688" y="1509"/>
                  <a:pt x="4688" y="1442"/>
                </a:cubicBezTo>
                <a:lnTo>
                  <a:pt x="4688" y="700"/>
                </a:lnTo>
                <a:cubicBezTo>
                  <a:pt x="4688" y="314"/>
                  <a:pt x="4374" y="0"/>
                  <a:pt x="3988" y="0"/>
                </a:cubicBezTo>
                <a:lnTo>
                  <a:pt x="604" y="0"/>
                </a:lnTo>
                <a:cubicBezTo>
                  <a:pt x="271" y="0"/>
                  <a:pt x="0" y="271"/>
                  <a:pt x="0" y="604"/>
                </a:cubicBezTo>
                <a:lnTo>
                  <a:pt x="0" y="1672"/>
                </a:lnTo>
                <a:cubicBezTo>
                  <a:pt x="0" y="1738"/>
                  <a:pt x="53" y="1792"/>
                  <a:pt x="120" y="1792"/>
                </a:cubicBezTo>
                <a:lnTo>
                  <a:pt x="566" y="1792"/>
                </a:lnTo>
                <a:cubicBezTo>
                  <a:pt x="632" y="1792"/>
                  <a:pt x="686" y="1738"/>
                  <a:pt x="686" y="1672"/>
                </a:cubicBezTo>
                <a:cubicBezTo>
                  <a:pt x="686" y="1606"/>
                  <a:pt x="632" y="1552"/>
                  <a:pt x="566" y="1552"/>
                </a:cubicBezTo>
                <a:lnTo>
                  <a:pt x="240" y="1552"/>
                </a:lnTo>
                <a:lnTo>
                  <a:pt x="240" y="604"/>
                </a:lnTo>
                <a:cubicBezTo>
                  <a:pt x="240" y="403"/>
                  <a:pt x="403" y="240"/>
                  <a:pt x="604" y="240"/>
                </a:cubicBezTo>
                <a:cubicBezTo>
                  <a:pt x="805" y="240"/>
                  <a:pt x="968" y="403"/>
                  <a:pt x="968" y="604"/>
                </a:cubicBezTo>
                <a:lnTo>
                  <a:pt x="968" y="4179"/>
                </a:lnTo>
                <a:cubicBezTo>
                  <a:pt x="968" y="4565"/>
                  <a:pt x="1282" y="4879"/>
                  <a:pt x="1668" y="4879"/>
                </a:cubicBezTo>
                <a:lnTo>
                  <a:pt x="3904" y="4879"/>
                </a:lnTo>
                <a:cubicBezTo>
                  <a:pt x="3970" y="4879"/>
                  <a:pt x="4024" y="4825"/>
                  <a:pt x="4024" y="4759"/>
                </a:cubicBezTo>
                <a:cubicBezTo>
                  <a:pt x="4024" y="4693"/>
                  <a:pt x="3970" y="4639"/>
                  <a:pt x="3904" y="4639"/>
                </a:cubicBezTo>
                <a:lnTo>
                  <a:pt x="1668" y="4639"/>
                </a:lnTo>
                <a:cubicBezTo>
                  <a:pt x="1415" y="4639"/>
                  <a:pt x="1208" y="4433"/>
                  <a:pt x="1208" y="4179"/>
                </a:cubicBezTo>
                <a:lnTo>
                  <a:pt x="1208" y="604"/>
                </a:lnTo>
                <a:cubicBezTo>
                  <a:pt x="1208" y="468"/>
                  <a:pt x="1163" y="341"/>
                  <a:pt x="1086" y="240"/>
                </a:cubicBezTo>
                <a:lnTo>
                  <a:pt x="3988" y="240"/>
                </a:lnTo>
                <a:cubicBezTo>
                  <a:pt x="4241" y="240"/>
                  <a:pt x="4448" y="446"/>
                  <a:pt x="4448" y="700"/>
                </a:cubicBezTo>
                <a:close/>
                <a:moveTo>
                  <a:pt x="4787" y="2000"/>
                </a:moveTo>
                <a:lnTo>
                  <a:pt x="4568" y="2000"/>
                </a:lnTo>
                <a:cubicBezTo>
                  <a:pt x="4501" y="2000"/>
                  <a:pt x="4448" y="2054"/>
                  <a:pt x="4448" y="2120"/>
                </a:cubicBezTo>
                <a:cubicBezTo>
                  <a:pt x="4448" y="2187"/>
                  <a:pt x="4501" y="2240"/>
                  <a:pt x="4568" y="2240"/>
                </a:cubicBezTo>
                <a:lnTo>
                  <a:pt x="4787" y="2240"/>
                </a:lnTo>
                <a:cubicBezTo>
                  <a:pt x="4842" y="2240"/>
                  <a:pt x="4887" y="2285"/>
                  <a:pt x="4887" y="2340"/>
                </a:cubicBezTo>
                <a:lnTo>
                  <a:pt x="4887" y="3718"/>
                </a:lnTo>
                <a:cubicBezTo>
                  <a:pt x="4887" y="3785"/>
                  <a:pt x="4941" y="3838"/>
                  <a:pt x="5007" y="3838"/>
                </a:cubicBezTo>
                <a:cubicBezTo>
                  <a:pt x="5073" y="3838"/>
                  <a:pt x="5127" y="3785"/>
                  <a:pt x="5127" y="3718"/>
                </a:cubicBezTo>
                <a:lnTo>
                  <a:pt x="5127" y="2340"/>
                </a:lnTo>
                <a:cubicBezTo>
                  <a:pt x="5127" y="2153"/>
                  <a:pt x="4975" y="2000"/>
                  <a:pt x="4787" y="2000"/>
                </a:cubicBezTo>
                <a:close/>
                <a:moveTo>
                  <a:pt x="4568" y="5139"/>
                </a:moveTo>
                <a:cubicBezTo>
                  <a:pt x="4501" y="5139"/>
                  <a:pt x="4448" y="5193"/>
                  <a:pt x="4448" y="5259"/>
                </a:cubicBezTo>
                <a:lnTo>
                  <a:pt x="4448" y="5281"/>
                </a:lnTo>
                <a:cubicBezTo>
                  <a:pt x="4448" y="5347"/>
                  <a:pt x="4501" y="5401"/>
                  <a:pt x="4568" y="5401"/>
                </a:cubicBezTo>
                <a:cubicBezTo>
                  <a:pt x="4634" y="5401"/>
                  <a:pt x="4688" y="5347"/>
                  <a:pt x="4688" y="5281"/>
                </a:cubicBezTo>
                <a:lnTo>
                  <a:pt x="4688" y="5259"/>
                </a:lnTo>
                <a:cubicBezTo>
                  <a:pt x="4688" y="5193"/>
                  <a:pt x="4634" y="5139"/>
                  <a:pt x="4568" y="5139"/>
                </a:cubicBezTo>
                <a:close/>
                <a:moveTo>
                  <a:pt x="4568" y="2439"/>
                </a:moveTo>
                <a:cubicBezTo>
                  <a:pt x="4501" y="2439"/>
                  <a:pt x="4448" y="2492"/>
                  <a:pt x="4448" y="2559"/>
                </a:cubicBezTo>
                <a:lnTo>
                  <a:pt x="4448" y="4854"/>
                </a:lnTo>
                <a:cubicBezTo>
                  <a:pt x="4448" y="4920"/>
                  <a:pt x="4501" y="4974"/>
                  <a:pt x="4568" y="4974"/>
                </a:cubicBezTo>
                <a:cubicBezTo>
                  <a:pt x="4634" y="4974"/>
                  <a:pt x="4688" y="4920"/>
                  <a:pt x="4688" y="4854"/>
                </a:cubicBezTo>
                <a:lnTo>
                  <a:pt x="4688" y="2559"/>
                </a:lnTo>
                <a:cubicBezTo>
                  <a:pt x="4688" y="2492"/>
                  <a:pt x="4634" y="2439"/>
                  <a:pt x="4568" y="2439"/>
                </a:cubicBezTo>
                <a:close/>
              </a:path>
            </a:pathLst>
          </a:custGeom>
          <a:solidFill>
            <a:schemeClr val="bg1">
              <a:lumMod val="85000"/>
              <a:alpha val="0"/>
            </a:schemeClr>
          </a:solidFill>
          <a:ln>
            <a:noFill/>
          </a:ln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+mn-ea"/>
              <a:sym typeface="+mn-lt"/>
            </a:endParaRPr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theme" Target="../theme/theme2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占位符 1"/>
          <p:cNvSpPr>
            <a:spLocks noGrp="1"/>
          </p:cNvSpPr>
          <p:nvPr>
            <p:ph type="title" idx="2147483647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kumimoji="1" lang="zh-CN" altLang="en-US"/>
              <a:t>单击此处编辑母版标题样式</a:t>
            </a:r>
            <a:endParaRPr/>
          </a:p>
        </p:txBody>
      </p:sp>
      <p:sp>
        <p:nvSpPr>
          <p:cNvPr id="3" name="文本占位符 2"/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kumimoji="1" lang="zh-CN" altLang="en-US"/>
              <a:t>单击此处编辑母版文本样式</a:t>
            </a:r>
            <a:endParaRPr/>
          </a:p>
          <a:p>
            <a:pPr lvl="1"/>
            <a:r>
              <a:rPr kumimoji="1" lang="zh-CN" altLang="en-US"/>
              <a:t>二级</a:t>
            </a:r>
            <a:endParaRPr/>
          </a:p>
          <a:p>
            <a:pPr lvl="2"/>
            <a:r>
              <a:rPr kumimoji="1" lang="zh-CN" altLang="en-US"/>
              <a:t>三级</a:t>
            </a:r>
            <a:endParaRPr/>
          </a:p>
          <a:p>
            <a:pPr lvl="3"/>
            <a:r>
              <a:rPr kumimoji="1" lang="zh-CN" altLang="en-US"/>
              <a:t>四级</a:t>
            </a:r>
            <a:endParaRPr/>
          </a:p>
          <a:p>
            <a:pPr lvl="4"/>
            <a:r>
              <a:rPr kumimoji="1" lang="zh-CN" altLang="en-US"/>
              <a:t>五级</a:t>
            </a:r>
            <a:endParaRPr/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l" defTabSz="914400" rtl="0" eaLnBrk="1" latinLnBrk="0" hangingPunct="1">
              <a:defRPr sz="1200" b="0" i="0" kern="1200">
                <a:solidFill>
                  <a:schemeClr val="tx1">
                    <a:tint val="75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50281522-3AB1-3541-90AB-7A631F5C75F8}" type="datetimeFigureOut">
              <a:rPr/>
              <a:t>2023/11/22</a:t>
            </a:fld>
            <a:endParaRPr kumimoji="1"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ctr" defTabSz="914400" rtl="0" eaLnBrk="1" latinLnBrk="0" hangingPunct="1">
              <a:defRPr sz="1200" b="0" i="0" kern="1200">
                <a:solidFill>
                  <a:schemeClr val="tx1">
                    <a:tint val="75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kumimoji="1"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r" defTabSz="914400" rtl="0" eaLnBrk="1" latinLnBrk="0" hangingPunct="1">
              <a:defRPr sz="1200" b="0" i="0" kern="1200">
                <a:solidFill>
                  <a:schemeClr val="tx1">
                    <a:tint val="75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</p:sldLayoutIdLst>
  <p:transition/>
  <p:timing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itchFamily="34" charset="0"/>
        <a:buChar char="•"/>
        <a:defRPr sz="28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24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20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zh-CN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  <p:extLst>
    <p:ext uri="{27BBF7A9-308A-43DC-89C8-2F10F3537804}">
      <p15:sldGuideLst xmlns:p15="http://schemas.microsoft.com/office/powerpoint/2012/main">
        <p15:guide id="1" orient="horz" pos="2160" userDrawn="true">
          <p15:clr>
            <a:srgbClr val="F26B43"/>
          </p15:clr>
        </p15:guide>
        <p15:guide id="2" pos="3840" userDrawn="true">
          <p15:clr>
            <a:srgbClr val="F26B43"/>
          </p15:clr>
        </p15:guide>
      </p15:sldGuideLst>
    </p:ext>
  </p:extLst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3.jpeg" /><Relationship Id="rId3" Type="http://schemas.openxmlformats.org/officeDocument/2006/relationships/image" Target="../media/image4.jpeg" /><Relationship Id="rId4" Type="http://schemas.openxmlformats.org/officeDocument/2006/relationships/image" Target="../media/image5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6.jpeg" /><Relationship Id="rId3" Type="http://schemas.openxmlformats.org/officeDocument/2006/relationships/image" Target="../media/image7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8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9.jpeg" /><Relationship Id="rId3" Type="http://schemas.openxmlformats.org/officeDocument/2006/relationships/image" Target="../media/image10.jpeg" /><Relationship Id="rId4" Type="http://schemas.openxmlformats.org/officeDocument/2006/relationships/image" Target="../media/image11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12.jpeg" /><Relationship Id="rId3" Type="http://schemas.openxmlformats.org/officeDocument/2006/relationships/image" Target="../media/image13.jpeg" /><Relationship Id="rId4" Type="http://schemas.openxmlformats.org/officeDocument/2006/relationships/image" Target="../media/image6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14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15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16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17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765234000114011111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descr="{&quot;isTemplate&quot;:true,&quot;type&quot;:0,&quot;continueWritingContext&quot;:{&quot;outline&quot;:&quot;# 护理副组长竞聘PPT\n## 1.个人基本情况介绍\n### 1.1个人信息及工作经历\n### 1.2教育背景及专业技能\n### 1.3荣誉及成果展示\n## 2.护理副组长职责与要求\n### 2.1护理副组长职责概述\n### 2.2护理副组长工作要求\n### 2.3护理副组长工作难点与挑战\n## 3.护理管理经验与能力\n### 3.1护理团队管理经验\n### 3.2护理质量管理能力\n### 3.3护理培训与指导经验\n## 4.未来工作计划与目标\n### 4.1提高护理服务质量\n### 4.2加强护理团队建设\n### 4.3推动护理创新与改进\n## 5.个人优势与特长\n### 5.1沟通协调能力\n### 5.2解决问题能力\n### 5.3团队协作精神\n## 6.结束语\n### 6.1对竞聘结果的期待\n### 6.2对护理工作的热爱与承诺\n### 6.3感谢大家的支持与信任\n&quot;,&quot;templateId&quot;:&quot;1conbzikijrczy9ypxfn8ygnta&quot;}}"/>
        <p:cNvGrpSpPr/>
        <p:nvPr/>
      </p:nvGrpSpPr>
      <p:grpSpPr>
        <a:xfrm>
          <a:off x="0" y="0"/>
          <a:ext cx="0" cy="0"/>
        </a:xfrm>
      </p:grpSpPr>
      <p:sp>
        <p:nvSpPr>
          <p:cNvPr id="2" name="标题 4" descr="{&quot;isTemplate&quot;:true,&quot;type&quot;:&quot;title&quot;,&quot;canOmit&quot;:false,&quot;range&quot;:0}"/>
          <p:cNvSpPr>
            <a:spLocks noGrp="1"/>
          </p:cNvSpPr>
          <p:nvPr>
            <p:ph type="ctrTitle" idx="2147483647"/>
          </p:nvPr>
        </p:nvSpPr>
        <p:spPr>
          <a:xfrm>
            <a:off x="391695" y="5553433"/>
            <a:ext cx="9931400" cy="914400"/>
          </a:xfrm>
        </p:spPr>
        <p:txBody>
          <a:bodyPr vert="horz" wrap="square" lIns="91440" tIns="45720" rIns="91440" bIns="45720" anchor="t">
            <a:spAutoFit/>
          </a:bodyPr>
          <a:lstStyle/>
          <a:p>
            <a:pPr>
              <a:buNone/>
            </a:pPr>
            <a:r>
              <a:rPr lang="zh-CN"/>
              <a:t>护理副组长竞聘PPT</a:t>
            </a:r>
            <a:endParaRPr lang="zh-CN"/>
          </a:p>
        </p:txBody>
      </p:sp>
      <p:sp>
        <p:nvSpPr>
          <p:cNvPr id="3" name="文本占位符 3"/>
          <p:cNvSpPr>
            <a:spLocks noGrp="1"/>
          </p:cNvSpPr>
          <p:nvPr>
            <p:ph type="body" sz="quarter" idx="10"/>
          </p:nvPr>
        </p:nvSpPr>
        <p:spPr>
          <a:xfrm>
            <a:off x="391695" y="5051672"/>
            <a:ext cx="5848350" cy="482600"/>
          </a:xfrm>
        </p:spPr>
        <p:txBody>
          <a:bodyPr>
            <a:normAutofit/>
          </a:bodyPr>
          <a:lstStyle/>
          <a:p>
            <a:r>
              <a:rPr lang="en-US"/>
              <a:t>TENCENT DOCS SMART CREATE</a:t>
            </a:r>
            <a:endParaRPr lang="zh-CN" spc="0">
              <a:solidFill>
                <a:schemeClr val="bg1">
                  <a:lumMod val="50000"/>
                  <a:alpha val="100000"/>
                </a:schemeClr>
              </a:solidFill>
            </a:endParaRPr>
          </a:p>
        </p:txBody>
      </p:sp>
      <p:sp>
        <p:nvSpPr>
          <p:cNvPr id="4" name="文本占位符 20"/>
          <p:cNvSpPr txBox="1"/>
          <p:nvPr/>
        </p:nvSpPr>
        <p:spPr>
          <a:xfrm>
            <a:off x="392698" y="580667"/>
            <a:ext cx="1758815" cy="336695"/>
          </a:xfrm>
          <a:prstGeom prst="rect">
            <a:avLst/>
          </a:prstGeom>
        </p:spPr>
        <p:txBody>
          <a:bodyPr wrap="none" anchor="t">
            <a:spAutoFit/>
          </a:bodyPr>
          <a:lstStyle>
            <a:defPPr>
              <a:defRPr lang="zh-CN"/>
            </a:defPPr>
            <a:lvl1pPr marL="0" indent="0" algn="l" defTabSz="914400" rtl="0" eaLnBrk="1" latinLnBrk="0" hangingPunct="1">
              <a:lnSpc>
                <a:spcPct val="150000"/>
              </a:lnSpc>
              <a:spcBef>
                <a:spcPts val="1000"/>
              </a:spcBef>
              <a:buFont typeface="Arial" pitchFamily="34" charset="0"/>
              <a:buNone/>
              <a:defRPr sz="1200" b="0" i="0" kern="1200" spc="3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4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0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altLang="zh-CN" spc="80">
                <a:effectLst/>
                <a:latin typeface="+mj-ea"/>
                <a:ea typeface="+mj-ea"/>
              </a:rPr>
              <a:t>CREATE TOGETHER</a:t>
            </a:r>
            <a:endParaRPr kumimoji="1" lang="en-US" altLang="zh-CN" spc="80">
              <a:latin typeface="+mj-ea"/>
              <a:ea typeface="+mj-ea"/>
            </a:endParaRPr>
          </a:p>
        </p:txBody>
      </p:sp>
      <p:sp>
        <p:nvSpPr>
          <p:cNvPr id="5" name="文本占位符 20"/>
          <p:cNvSpPr txBox="1"/>
          <p:nvPr/>
        </p:nvSpPr>
        <p:spPr>
          <a:xfrm>
            <a:off x="10314921" y="6131138"/>
            <a:ext cx="1484381" cy="336695"/>
          </a:xfrm>
          <a:prstGeom prst="rect">
            <a:avLst/>
          </a:prstGeom>
        </p:spPr>
        <p:txBody>
          <a:bodyPr wrap="none" anchor="b">
            <a:spAutoFit/>
          </a:bodyPr>
          <a:lstStyle>
            <a:defPPr>
              <a:defRPr lang="zh-CN"/>
            </a:defPPr>
            <a:lvl1pPr marL="0" indent="0" algn="l" defTabSz="914400" rtl="0" eaLnBrk="1" latinLnBrk="0" hangingPunct="1">
              <a:lnSpc>
                <a:spcPct val="150000"/>
              </a:lnSpc>
              <a:spcBef>
                <a:spcPts val="1000"/>
              </a:spcBef>
              <a:buFont typeface="Arial" pitchFamily="34" charset="0"/>
              <a:buNone/>
              <a:defRPr sz="1200" b="0" i="0" kern="1200" spc="3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4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0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/>
            <a:r>
              <a:rPr lang="en-US" altLang="zh-CN" spc="80">
                <a:solidFill>
                  <a:schemeClr val="bg1"/>
                </a:solidFill>
                <a:effectLst/>
              </a:rPr>
              <a:t>TENCENT</a:t>
            </a:r>
            <a:r>
              <a:rPr lang="zh-CN" altLang="en-US" spc="80">
                <a:solidFill>
                  <a:schemeClr val="bg1"/>
                </a:solidFill>
                <a:effectLst/>
              </a:rPr>
              <a:t> </a:t>
            </a:r>
            <a:r>
              <a:rPr lang="en-US" altLang="zh-CN" spc="80">
                <a:solidFill>
                  <a:schemeClr val="bg1"/>
                </a:solidFill>
                <a:effectLst/>
              </a:rPr>
              <a:t>DOCS</a:t>
            </a:r>
            <a:endParaRPr kumimoji="1" lang="en-US" altLang="zh-CN" spc="80">
              <a:solidFill>
                <a:schemeClr val="bg1"/>
              </a:solidFill>
            </a:endParaRPr>
          </a:p>
        </p:txBody>
      </p:sp>
      <p:cxnSp>
        <p:nvCxnSpPr>
          <p:cNvPr id="6" name="Tencent"/>
          <p:cNvCxnSpPr/>
          <p:nvPr/>
        </p:nvCxnSpPr>
        <p:spPr>
          <a:xfrm>
            <a:off x="443999" y="402867"/>
            <a:ext cx="720000" cy="0"/>
          </a:xfrm>
          <a:prstGeom prst="line">
            <a:avLst/>
          </a:prstGeom>
          <a:ln w="127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25" name="" descr="{&quot;isTemplate&quot;:true,&quot;type&quot;:2}"/>
        <p:cNvGrpSpPr/>
        <p:nvPr/>
      </p:nvGrpSpPr>
      <p:grpSpPr>
        <a:xfrm>
          <a:off x="0" y="0"/>
          <a:ext cx="0" cy="0"/>
        </a:xfrm>
      </p:grpSpPr>
      <p:sp>
        <p:nvSpPr>
          <p:cNvPr id="126" name="标题 1" descr="{&quot;isTemplate&quot;:true,&quot;type&quot;:&quot;title&quot;,&quot;canOmit&quot;:false,&quot;range&quot;:0}"/>
          <p:cNvSpPr txBox="1"/>
          <p:nvPr/>
        </p:nvSpPr>
        <p:spPr>
          <a:xfrm>
            <a:off x="384898" y="5184101"/>
            <a:ext cx="11346592" cy="914400"/>
          </a:xfrm>
          <a:prstGeom prst="rect">
            <a:avLst/>
          </a:prstGeom>
        </p:spPr>
        <p:txBody>
          <a:bodyPr vert="horz" wrap="squar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6000" b="0" i="0" kern="1200" spc="300">
                <a:solidFill>
                  <a:schemeClr val="tx2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zh-CN" altLang="en-US"/>
              <a:t>个人基本情况介绍</a:t>
            </a:r>
            <a:endParaRPr/>
          </a:p>
        </p:txBody>
      </p:sp>
      <p:sp>
        <p:nvSpPr>
          <p:cNvPr id="127" name="标题 1"/>
          <p:cNvSpPr txBox="1"/>
          <p:nvPr/>
        </p:nvSpPr>
        <p:spPr>
          <a:xfrm>
            <a:off x="384898" y="4390341"/>
            <a:ext cx="982961" cy="757130"/>
          </a:xfrm>
          <a:prstGeom prst="rect">
            <a:avLst/>
          </a:prstGeom>
        </p:spPr>
        <p:txBody>
          <a:bodyPr vert="horz" wrap="non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6000" b="0" i="0" kern="1200" spc="300">
                <a:solidFill>
                  <a:schemeClr val="tx2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en-US" altLang="zh-CN" sz="4800">
                <a:solidFill>
                  <a:schemeClr val="tx1">
                    <a:lumMod val="50000"/>
                    <a:lumOff val="50000"/>
                  </a:schemeClr>
                </a:solidFill>
              </a:rPr>
              <a:t>01</a:t>
            </a:r>
            <a:endParaRPr kumimoji="1" lang="zh-CN" altLang="en-US" sz="4800">
              <a:solidFill>
                <a:schemeClr val="tx1">
                  <a:lumMod val="50000"/>
                  <a:lumOff val="50000"/>
                </a:schemeClr>
              </a:solidFill>
            </a:endParaRP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17" name="" descr="{&quot;isTemplate&quot;:true,&quot;type&quot;:3}"/>
        <p:cNvGrpSpPr/>
        <p:nvPr/>
      </p:nvGrpSpPr>
      <p:grpSpPr>
        <a:xfrm>
          <a:off x="0" y="0"/>
          <a:ext cx="0" cy="0"/>
        </a:xfrm>
      </p:grpSpPr>
      <p:grpSp>
        <p:nvGrpSpPr>
          <p:cNvPr id="218" name="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554468" y="2709000"/>
            <a:ext cx="11083064" cy="3197404"/>
            <a:chOff x="554468" y="2709000"/>
            <a:chExt cx="11083064" cy="3197404"/>
          </a:xfrm>
        </p:grpSpPr>
        <p:grpSp>
          <p:nvGrpSpPr>
            <p:cNvPr id="219" name=""/>
            <p:cNvGrpSpPr/>
            <p:nvPr/>
          </p:nvGrpSpPr>
          <p:grpSpPr>
            <a:xfrm>
              <a:off x="554470" y="2713804"/>
              <a:ext cx="5400000" cy="1440000"/>
              <a:chOff x="554470" y="2713804"/>
              <a:chExt cx="5400000" cy="1440000"/>
            </a:xfrm>
          </p:grpSpPr>
          <p:sp>
            <p:nvSpPr>
              <p:cNvPr id="220" name="Tencent"/>
              <p:cNvSpPr/>
              <p:nvPr/>
            </p:nvSpPr>
            <p:spPr>
              <a:xfrm>
                <a:off x="554470" y="2713804"/>
                <a:ext cx="5400000" cy="144000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21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2210504" y="2839830"/>
                <a:ext cx="3597800" cy="393699"/>
              </a:xfrm>
              <a:prstGeom prst="rect">
                <a:avLst/>
              </a:prstGeom>
              <a:noFill/>
            </p:spPr>
            <p:txBody>
              <a:bodyPr wrap="square" rtlCol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姓名：张三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22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2210505" y="3278771"/>
                <a:ext cx="3600000" cy="875033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性别：女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年龄：30岁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职称：主管护师</a:t>
                </a:r>
                <a:endParaRPr/>
              </a:p>
            </p:txBody>
          </p:sp>
          <p:pic>
            <p:nvPicPr>
              <p:cNvPr id="223" name="图片 7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2"/>
              <a:srcRect l="21874" r="21874"/>
              <a:stretch>
                <a:fillRect/>
              </a:stretch>
            </p:blipFill>
            <p:spPr>
              <a:xfrm>
                <a:off x="554470" y="2713805"/>
                <a:ext cx="1440000" cy="1439999"/>
              </a:xfrm>
              <a:prstGeom prst="rect">
                <a:avLst/>
              </a:prstGeom>
            </p:spPr>
          </p:pic>
        </p:grpSp>
        <p:grpSp>
          <p:nvGrpSpPr>
            <p:cNvPr id="224" name=""/>
            <p:cNvGrpSpPr/>
            <p:nvPr/>
          </p:nvGrpSpPr>
          <p:grpSpPr>
            <a:xfrm>
              <a:off x="6237532" y="2709000"/>
              <a:ext cx="5400000" cy="1444804"/>
              <a:chOff x="6237532" y="2709000"/>
              <a:chExt cx="5400000" cy="1444804"/>
            </a:xfrm>
          </p:grpSpPr>
          <p:sp>
            <p:nvSpPr>
              <p:cNvPr id="225" name="Tencent"/>
              <p:cNvSpPr/>
              <p:nvPr/>
            </p:nvSpPr>
            <p:spPr>
              <a:xfrm>
                <a:off x="6237532" y="2713804"/>
                <a:ext cx="5400000" cy="144000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26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7893566" y="2839830"/>
                <a:ext cx="3597800" cy="393699"/>
              </a:xfrm>
              <a:prstGeom prst="rect">
                <a:avLst/>
              </a:prstGeom>
              <a:noFill/>
            </p:spPr>
            <p:txBody>
              <a:bodyPr wrap="square" rtlCol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工作单位：XX医院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27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7893567" y="3278771"/>
                <a:ext cx="3600000" cy="875033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科室：护理部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职位：护理副组长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工作年限：7年</a:t>
                </a:r>
                <a:endParaRPr/>
              </a:p>
            </p:txBody>
          </p:sp>
          <p:pic>
            <p:nvPicPr>
              <p:cNvPr id="228" name="图片 8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3"/>
              <a:srcRect l="21874" r="21874"/>
              <a:stretch>
                <a:fillRect/>
              </a:stretch>
            </p:blipFill>
            <p:spPr>
              <a:xfrm>
                <a:off x="6237532" y="2709000"/>
                <a:ext cx="1440000" cy="1439999"/>
              </a:xfrm>
              <a:prstGeom prst="rect">
                <a:avLst/>
              </a:prstGeom>
            </p:spPr>
          </p:pic>
        </p:grpSp>
        <p:grpSp>
          <p:nvGrpSpPr>
            <p:cNvPr id="229" name=""/>
            <p:cNvGrpSpPr/>
            <p:nvPr/>
          </p:nvGrpSpPr>
          <p:grpSpPr>
            <a:xfrm>
              <a:off x="554468" y="4466404"/>
              <a:ext cx="5400002" cy="1440000"/>
              <a:chOff x="554468" y="4466404"/>
              <a:chExt cx="5400002" cy="1440000"/>
            </a:xfrm>
          </p:grpSpPr>
          <p:sp>
            <p:nvSpPr>
              <p:cNvPr id="230" name="Tencent"/>
              <p:cNvSpPr/>
              <p:nvPr/>
            </p:nvSpPr>
            <p:spPr>
              <a:xfrm>
                <a:off x="554470" y="4466404"/>
                <a:ext cx="5400000" cy="144000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31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2210504" y="4592430"/>
                <a:ext cx="3597800" cy="393699"/>
              </a:xfrm>
              <a:prstGeom prst="rect">
                <a:avLst/>
              </a:prstGeom>
              <a:noFill/>
            </p:spPr>
            <p:txBody>
              <a:bodyPr wrap="square" rtlCol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教育背景：XX大学护理专业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32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2210505" y="5031371"/>
                <a:ext cx="3600000" cy="875033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学士学位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2014年毕业</a:t>
                </a:r>
                <a:endParaRPr/>
              </a:p>
            </p:txBody>
          </p:sp>
          <p:pic>
            <p:nvPicPr>
              <p:cNvPr id="233" name="图片 9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3"/>
              <a:srcRect l="21874" r="21874"/>
              <a:stretch>
                <a:fillRect/>
              </a:stretch>
            </p:blipFill>
            <p:spPr>
              <a:xfrm>
                <a:off x="554468" y="4466404"/>
                <a:ext cx="1440000" cy="1439999"/>
              </a:xfrm>
              <a:prstGeom prst="rect">
                <a:avLst/>
              </a:prstGeom>
            </p:spPr>
          </p:pic>
        </p:grpSp>
        <p:grpSp>
          <p:nvGrpSpPr>
            <p:cNvPr id="234" name=""/>
            <p:cNvGrpSpPr/>
            <p:nvPr/>
          </p:nvGrpSpPr>
          <p:grpSpPr>
            <a:xfrm>
              <a:off x="6237530" y="4461599"/>
              <a:ext cx="5400002" cy="1444805"/>
              <a:chOff x="6237530" y="4461599"/>
              <a:chExt cx="5400002" cy="1444805"/>
            </a:xfrm>
          </p:grpSpPr>
          <p:sp>
            <p:nvSpPr>
              <p:cNvPr id="235" name="Tencent"/>
              <p:cNvSpPr/>
              <p:nvPr/>
            </p:nvSpPr>
            <p:spPr>
              <a:xfrm>
                <a:off x="6237532" y="4466404"/>
                <a:ext cx="5400000" cy="144000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36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7893566" y="4592430"/>
                <a:ext cx="3597800" cy="393699"/>
              </a:xfrm>
              <a:prstGeom prst="rect">
                <a:avLst/>
              </a:prstGeom>
              <a:noFill/>
            </p:spPr>
            <p:txBody>
              <a:bodyPr wrap="square" rtlCol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工作经历：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37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7893567" y="5031371"/>
                <a:ext cx="3600000" cy="875033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2014年-2016年：XX医院护士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2016年-2019年：XX医院护师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2019年至今：XX医院护理副组长</a:t>
                </a:r>
                <a:endParaRPr/>
              </a:p>
            </p:txBody>
          </p:sp>
          <p:pic>
            <p:nvPicPr>
              <p:cNvPr id="238" name="图片 10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4"/>
              <a:srcRect l="21874" r="21874"/>
              <a:stretch>
                <a:fillRect/>
              </a:stretch>
            </p:blipFill>
            <p:spPr>
              <a:xfrm>
                <a:off x="6237530" y="4461599"/>
                <a:ext cx="1440000" cy="1439999"/>
              </a:xfrm>
              <a:prstGeom prst="rect">
                <a:avLst/>
              </a:prstGeom>
            </p:spPr>
          </p:pic>
        </p:grpSp>
      </p:grpSp>
      <p:sp>
        <p:nvSpPr>
          <p:cNvPr id="239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977136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个人信息及工作经历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40" name="" descr="{&quot;isTemplate&quot;:true,&quot;type&quot;:3}"/>
        <p:cNvGrpSpPr/>
        <p:nvPr/>
      </p:nvGrpSpPr>
      <p:grpSpPr>
        <a:xfrm>
          <a:off x="0" y="0"/>
          <a:ext cx="0" cy="0"/>
        </a:xfrm>
      </p:grpSpPr>
      <p:sp>
        <p:nvSpPr>
          <p:cNvPr id="241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871205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教育背景及专业技能</a:t>
            </a:r>
            <a:endParaRPr lang="en-US" altLang="zh-CN" sz="2800" b="1">
              <a:latin typeface="+mj-ea"/>
              <a:ea typeface="+mj-ea"/>
            </a:endParaRPr>
          </a:p>
        </p:txBody>
      </p:sp>
      <p:grpSp>
        <p:nvGrpSpPr>
          <p:cNvPr id="242" name="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60399" y="2074672"/>
            <a:ext cx="10871202" cy="4536540"/>
            <a:chOff x="660399" y="2074672"/>
            <a:chExt cx="10871202" cy="4536540"/>
          </a:xfrm>
        </p:grpSpPr>
        <p:grpSp>
          <p:nvGrpSpPr>
            <p:cNvPr id="243" name=""/>
            <p:cNvGrpSpPr/>
            <p:nvPr/>
          </p:nvGrpSpPr>
          <p:grpSpPr>
            <a:xfrm>
              <a:off x="660399" y="2074672"/>
              <a:ext cx="5100082" cy="4536540"/>
              <a:chOff x="660399" y="2074672"/>
              <a:chExt cx="5100082" cy="4536540"/>
            </a:xfrm>
          </p:grpSpPr>
          <p:sp>
            <p:nvSpPr>
              <p:cNvPr id="244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45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教育背景：XX大学护理专业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46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学士学位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2014年毕业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主修课程：基础护理学、内科护理学、外科护理学、儿科护理学等</a:t>
                </a:r>
                <a:endParaRPr/>
              </a:p>
            </p:txBody>
          </p:sp>
          <p:pic>
            <p:nvPicPr>
              <p:cNvPr id="247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2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  <p:grpSp>
          <p:nvGrpSpPr>
            <p:cNvPr id="248" name=""/>
            <p:cNvGrpSpPr/>
            <p:nvPr/>
          </p:nvGrpSpPr>
          <p:grpSpPr>
            <a:xfrm>
              <a:off x="6431519" y="2074672"/>
              <a:ext cx="5100082" cy="4536540"/>
              <a:chOff x="660399" y="2074672"/>
              <a:chExt cx="5100082" cy="4536540"/>
            </a:xfrm>
          </p:grpSpPr>
          <p:sp>
            <p:nvSpPr>
              <p:cNvPr id="249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50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专业技能：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51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熟练掌握各项基础护理操作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具备良好的沟通能力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熟悉护理管理流程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具备一定的教学能力</a:t>
                </a:r>
                <a:endParaRPr/>
              </a:p>
            </p:txBody>
          </p:sp>
          <p:pic>
            <p:nvPicPr>
              <p:cNvPr id="252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3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53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254" name="Picture 10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8906" r="28906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grpSp>
        <p:nvGrpSpPr>
          <p:cNvPr id="255" name="Group 590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89593" y="1414808"/>
            <a:ext cx="7078256" cy="4663306"/>
            <a:chOff x="689593" y="1414808"/>
            <a:chExt cx="7078256" cy="4663306"/>
          </a:xfrm>
        </p:grpSpPr>
        <p:grpSp>
          <p:nvGrpSpPr>
            <p:cNvPr id="256" name="Group 598"/>
            <p:cNvGrpSpPr/>
            <p:nvPr/>
          </p:nvGrpSpPr>
          <p:grpSpPr>
            <a:xfrm>
              <a:off x="763829" y="1414808"/>
              <a:ext cx="6972294" cy="2337649"/>
              <a:chOff x="763829" y="1414808"/>
              <a:chExt cx="6972294" cy="2337649"/>
            </a:xfrm>
          </p:grpSpPr>
          <p:sp>
            <p:nvSpPr>
              <p:cNvPr id="257" name="TextBox 2" descr="{&quot;isTemplate&quot;:true,&quot;type&quot;:&quot;title&quot;,&quot;canOmit&quot;:false,&quot;range&quot;:0}"/>
              <p:cNvSpPr txBox="1"/>
              <p:nvPr/>
            </p:nvSpPr>
            <p:spPr>
              <a:xfrm>
                <a:off x="763829" y="1414808"/>
                <a:ext cx="673735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荣誉：</a:t>
                </a:r>
                <a:endParaRPr/>
              </a:p>
            </p:txBody>
          </p:sp>
          <p:sp>
            <p:nvSpPr>
              <p:cNvPr id="258" name="TextBox 3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763829" y="2093647"/>
                <a:ext cx="6737350" cy="1448954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2017年获得XX医院优秀护士奖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2018年获得XX市优秀护理员奖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2019年获得XX省护理技能竞赛一等奖</a:t>
                </a:r>
                <a:endParaRPr/>
              </a:p>
            </p:txBody>
          </p:sp>
          <p:sp>
            <p:nvSpPr>
              <p:cNvPr id="259" name="AutoShape 11"/>
              <p:cNvSpPr/>
              <p:nvPr/>
            </p:nvSpPr>
            <p:spPr>
              <a:xfrm>
                <a:off x="852680" y="3629459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60" name="AutoShape 12"/>
              <p:cNvSpPr/>
              <p:nvPr/>
            </p:nvSpPr>
            <p:spPr>
              <a:xfrm>
                <a:off x="799768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61" name="AutoShape 13"/>
              <p:cNvSpPr/>
              <p:nvPr/>
            </p:nvSpPr>
            <p:spPr>
              <a:xfrm>
                <a:off x="1482520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262" name="Connector 14"/>
              <p:cNvCxnSpPr/>
              <p:nvPr/>
            </p:nvCxnSpPr>
            <p:spPr>
              <a:xfrm>
                <a:off x="1554148" y="3703689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  <p:grpSp>
          <p:nvGrpSpPr>
            <p:cNvPr id="263" name="Group 591"/>
            <p:cNvGrpSpPr/>
            <p:nvPr/>
          </p:nvGrpSpPr>
          <p:grpSpPr>
            <a:xfrm>
              <a:off x="689593" y="3949139"/>
              <a:ext cx="7078256" cy="2128975"/>
              <a:chOff x="689593" y="3949139"/>
              <a:chExt cx="7078256" cy="2128975"/>
            </a:xfrm>
          </p:grpSpPr>
          <p:sp>
            <p:nvSpPr>
              <p:cNvPr id="264" name="TextBox 4" descr="{&quot;isTemplate&quot;:true,&quot;type&quot;:&quot;title&quot;,&quot;canOmit&quot;:false,&quot;range&quot;:0}"/>
              <p:cNvSpPr txBox="1"/>
              <p:nvPr/>
            </p:nvSpPr>
            <p:spPr>
              <a:xfrm>
                <a:off x="689593" y="3949139"/>
                <a:ext cx="652780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成果：</a:t>
                </a:r>
                <a:endParaRPr/>
              </a:p>
            </p:txBody>
          </p:sp>
          <p:sp>
            <p:nvSpPr>
              <p:cNvPr id="265" name="TextBox 5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689593" y="4645945"/>
                <a:ext cx="6813550" cy="1224021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参与编写《XX医院护理操作规程》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组织并参与多次护理培训及学术交流活动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在国内外护理期刊发表多篇论文</a:t>
                </a:r>
                <a:endParaRPr/>
              </a:p>
            </p:txBody>
          </p:sp>
          <p:sp>
            <p:nvSpPr>
              <p:cNvPr id="266" name="AutoShape 6"/>
              <p:cNvSpPr/>
              <p:nvPr/>
            </p:nvSpPr>
            <p:spPr>
              <a:xfrm>
                <a:off x="884406" y="5955116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67" name="AutoShape 7"/>
              <p:cNvSpPr/>
              <p:nvPr/>
            </p:nvSpPr>
            <p:spPr>
              <a:xfrm>
                <a:off x="831494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68" name="AutoShape 8"/>
              <p:cNvSpPr/>
              <p:nvPr/>
            </p:nvSpPr>
            <p:spPr>
              <a:xfrm>
                <a:off x="1514246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269" name="Connector 9"/>
              <p:cNvCxnSpPr/>
              <p:nvPr/>
            </p:nvCxnSpPr>
            <p:spPr>
              <a:xfrm>
                <a:off x="1585874" y="6029346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</p:grpSp>
      <p:sp>
        <p:nvSpPr>
          <p:cNvPr id="270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荣誉及成果展示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71" name="" descr="{&quot;isTemplate&quot;:true,&quot;type&quot;:2}"/>
        <p:cNvGrpSpPr/>
        <p:nvPr/>
      </p:nvGrpSpPr>
      <p:grpSpPr>
        <a:xfrm>
          <a:off x="0" y="0"/>
          <a:ext cx="0" cy="0"/>
        </a:xfrm>
      </p:grpSpPr>
      <p:sp>
        <p:nvSpPr>
          <p:cNvPr id="272" name="标题 1" descr="{&quot;isTemplate&quot;:true,&quot;type&quot;:&quot;title&quot;,&quot;canOmit&quot;:false,&quot;range&quot;:0}"/>
          <p:cNvSpPr txBox="1"/>
          <p:nvPr/>
        </p:nvSpPr>
        <p:spPr>
          <a:xfrm>
            <a:off x="384898" y="5184101"/>
            <a:ext cx="11346592" cy="914400"/>
          </a:xfrm>
          <a:prstGeom prst="rect">
            <a:avLst/>
          </a:prstGeom>
        </p:spPr>
        <p:txBody>
          <a:bodyPr vert="horz" wrap="squar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6000" b="0" i="0" kern="1200" spc="300">
                <a:solidFill>
                  <a:schemeClr val="tx2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zh-CN" altLang="en-US"/>
              <a:t>护理副组长职责与要求</a:t>
            </a:r>
            <a:endParaRPr/>
          </a:p>
        </p:txBody>
      </p:sp>
      <p:sp>
        <p:nvSpPr>
          <p:cNvPr id="273" name="标题 1"/>
          <p:cNvSpPr txBox="1"/>
          <p:nvPr/>
        </p:nvSpPr>
        <p:spPr>
          <a:xfrm>
            <a:off x="384898" y="4390341"/>
            <a:ext cx="982961" cy="757130"/>
          </a:xfrm>
          <a:prstGeom prst="rect">
            <a:avLst/>
          </a:prstGeom>
        </p:spPr>
        <p:txBody>
          <a:bodyPr vert="horz" wrap="non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6000" b="0" i="0" kern="1200" spc="300">
                <a:solidFill>
                  <a:schemeClr val="tx2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en-US" altLang="zh-CN" sz="4800">
                <a:solidFill>
                  <a:schemeClr val="tx1">
                    <a:lumMod val="50000"/>
                    <a:lumOff val="50000"/>
                  </a:schemeClr>
                </a:solidFill>
              </a:rPr>
              <a:t>02</a:t>
            </a:r>
            <a:endParaRPr kumimoji="1" lang="zh-CN" altLang="en-US" sz="4800">
              <a:solidFill>
                <a:schemeClr val="tx1">
                  <a:lumMod val="50000"/>
                  <a:lumOff val="50000"/>
                </a:schemeClr>
              </a:solidFill>
            </a:endParaRP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74" name="" descr="{&quot;isTemplate&quot;:true,&quot;type&quot;:3}"/>
        <p:cNvGrpSpPr/>
        <p:nvPr/>
      </p:nvGrpSpPr>
      <p:grpSpPr>
        <a:xfrm>
          <a:off x="0" y="0"/>
          <a:ext cx="0" cy="0"/>
        </a:xfrm>
      </p:grpSpPr>
      <p:grpSp>
        <p:nvGrpSpPr>
          <p:cNvPr id="275" name="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759823" y="1410892"/>
            <a:ext cx="8485781" cy="5021403"/>
            <a:chOff x="4252323" y="1207692"/>
            <a:chExt cx="8485781" cy="5021403"/>
          </a:xfrm>
        </p:grpSpPr>
        <p:grpSp>
          <p:nvGrpSpPr>
            <p:cNvPr id="276" name=""/>
            <p:cNvGrpSpPr/>
            <p:nvPr/>
          </p:nvGrpSpPr>
          <p:grpSpPr>
            <a:xfrm>
              <a:off x="4252327" y="1207692"/>
              <a:ext cx="8485777" cy="1440001"/>
              <a:chOff x="4252327" y="1207692"/>
              <a:chExt cx="8485777" cy="1440001"/>
            </a:xfrm>
          </p:grpSpPr>
          <p:sp>
            <p:nvSpPr>
              <p:cNvPr id="277" name="Tencent"/>
              <p:cNvSpPr/>
              <p:nvPr/>
            </p:nvSpPr>
            <p:spPr>
              <a:xfrm>
                <a:off x="4252327" y="1207693"/>
                <a:ext cx="8485777" cy="144000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78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5908362" y="1422619"/>
                <a:ext cx="6676940" cy="393700"/>
              </a:xfrm>
              <a:prstGeom prst="rect">
                <a:avLst/>
              </a:prstGeom>
              <a:noFill/>
            </p:spPr>
            <p:txBody>
              <a:bodyPr wrap="square" rtlCol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负责协助护理部主任完成护理管理工作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79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5908361" y="1880610"/>
                <a:ext cx="6702745" cy="76708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制定护理工作计划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组织护理培训及考核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督导护理质量</a:t>
                </a:r>
                <a:endParaRPr/>
              </a:p>
            </p:txBody>
          </p:sp>
          <p:pic>
            <p:nvPicPr>
              <p:cNvPr id="280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2"/>
              <a:srcRect l="21874" r="21874"/>
              <a:stretch>
                <a:fillRect/>
              </a:stretch>
            </p:blipFill>
            <p:spPr>
              <a:xfrm>
                <a:off x="4252327" y="1207692"/>
                <a:ext cx="1440000" cy="1439999"/>
              </a:xfrm>
              <a:prstGeom prst="rect">
                <a:avLst/>
              </a:prstGeom>
            </p:spPr>
          </p:pic>
        </p:grpSp>
        <p:grpSp>
          <p:nvGrpSpPr>
            <p:cNvPr id="281" name=""/>
            <p:cNvGrpSpPr/>
            <p:nvPr/>
          </p:nvGrpSpPr>
          <p:grpSpPr>
            <a:xfrm>
              <a:off x="4252325" y="2998393"/>
              <a:ext cx="8485779" cy="1440000"/>
              <a:chOff x="4252325" y="2998393"/>
              <a:chExt cx="8485779" cy="1440000"/>
            </a:xfrm>
          </p:grpSpPr>
          <p:sp>
            <p:nvSpPr>
              <p:cNvPr id="282" name="Tencent"/>
              <p:cNvSpPr/>
              <p:nvPr/>
            </p:nvSpPr>
            <p:spPr>
              <a:xfrm>
                <a:off x="4252326" y="2998393"/>
                <a:ext cx="8485778" cy="144000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83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5908361" y="3213319"/>
                <a:ext cx="6689640" cy="393700"/>
              </a:xfrm>
              <a:prstGeom prst="rect">
                <a:avLst/>
              </a:prstGeom>
              <a:noFill/>
            </p:spPr>
            <p:txBody>
              <a:bodyPr wrap="square" rtlCol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负责护理团队的管理工作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84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5908360" y="3671310"/>
                <a:ext cx="6702745" cy="76708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分配护理工作任务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协调护理人员关系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解决护理工作中的问题</a:t>
                </a:r>
                <a:endParaRPr/>
              </a:p>
            </p:txBody>
          </p:sp>
          <p:pic>
            <p:nvPicPr>
              <p:cNvPr id="285" name="图片 5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3"/>
              <a:srcRect l="21874" r="21874"/>
              <a:stretch>
                <a:fillRect/>
              </a:stretch>
            </p:blipFill>
            <p:spPr>
              <a:xfrm>
                <a:off x="4252325" y="2998394"/>
                <a:ext cx="1440000" cy="1439999"/>
              </a:xfrm>
              <a:prstGeom prst="rect">
                <a:avLst/>
              </a:prstGeom>
            </p:spPr>
          </p:pic>
        </p:grpSp>
        <p:grpSp>
          <p:nvGrpSpPr>
            <p:cNvPr id="286" name=""/>
            <p:cNvGrpSpPr/>
            <p:nvPr/>
          </p:nvGrpSpPr>
          <p:grpSpPr>
            <a:xfrm>
              <a:off x="4252323" y="4789093"/>
              <a:ext cx="8485781" cy="1440002"/>
              <a:chOff x="4252323" y="4789093"/>
              <a:chExt cx="8485781" cy="1440002"/>
            </a:xfrm>
          </p:grpSpPr>
          <p:sp>
            <p:nvSpPr>
              <p:cNvPr id="287" name="Tencent"/>
              <p:cNvSpPr/>
              <p:nvPr/>
            </p:nvSpPr>
            <p:spPr>
              <a:xfrm>
                <a:off x="4252325" y="4789093"/>
                <a:ext cx="8485779" cy="144000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88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5908360" y="5004019"/>
                <a:ext cx="6676940" cy="393700"/>
              </a:xfrm>
              <a:prstGeom prst="rect">
                <a:avLst/>
              </a:prstGeom>
              <a:noFill/>
            </p:spPr>
            <p:txBody>
              <a:bodyPr wrap="square" rtlCol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负责护理质量控制工作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89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5908359" y="5462010"/>
                <a:ext cx="6702745" cy="767085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检查护理工作质量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分析护理质量问题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提出改进措施</a:t>
                </a:r>
                <a:endParaRPr/>
              </a:p>
            </p:txBody>
          </p:sp>
          <p:pic>
            <p:nvPicPr>
              <p:cNvPr id="290" name="图片 6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4"/>
              <a:srcRect l="21874" r="21874"/>
              <a:stretch>
                <a:fillRect/>
              </a:stretch>
            </p:blipFill>
            <p:spPr>
              <a:xfrm>
                <a:off x="4252323" y="4789096"/>
                <a:ext cx="1440000" cy="1439999"/>
              </a:xfrm>
              <a:prstGeom prst="rect">
                <a:avLst/>
              </a:prstGeom>
            </p:spPr>
          </p:pic>
        </p:grpSp>
      </p:grpSp>
      <p:sp>
        <p:nvSpPr>
          <p:cNvPr id="291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871207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护理副组长职责概述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92" name="" descr="{&quot;isTemplate&quot;:true,&quot;type&quot;:3}"/>
        <p:cNvGrpSpPr/>
        <p:nvPr/>
      </p:nvGrpSpPr>
      <p:grpSpPr>
        <a:xfrm>
          <a:off x="0" y="0"/>
          <a:ext cx="0" cy="0"/>
        </a:xfrm>
      </p:grpSpPr>
      <p:sp>
        <p:nvSpPr>
          <p:cNvPr id="293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871205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护理副组长工作要求</a:t>
            </a:r>
            <a:endParaRPr lang="en-US" altLang="zh-CN" sz="2800" b="1">
              <a:latin typeface="+mj-ea"/>
              <a:ea typeface="+mj-ea"/>
            </a:endParaRPr>
          </a:p>
        </p:txBody>
      </p:sp>
      <p:grpSp>
        <p:nvGrpSpPr>
          <p:cNvPr id="294" name="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46709" y="2074672"/>
            <a:ext cx="10884892" cy="4063380"/>
            <a:chOff x="646709" y="2074672"/>
            <a:chExt cx="10884892" cy="4063380"/>
          </a:xfrm>
        </p:grpSpPr>
        <p:grpSp>
          <p:nvGrpSpPr>
            <p:cNvPr id="295" name=""/>
            <p:cNvGrpSpPr/>
            <p:nvPr/>
          </p:nvGrpSpPr>
          <p:grpSpPr>
            <a:xfrm>
              <a:off x="646709" y="2074672"/>
              <a:ext cx="3384000" cy="4063380"/>
              <a:chOff x="646710" y="2074672"/>
              <a:chExt cx="3384000" cy="4063380"/>
            </a:xfrm>
          </p:grpSpPr>
          <p:sp>
            <p:nvSpPr>
              <p:cNvPr id="296" name="Tencent"/>
              <p:cNvSpPr/>
              <p:nvPr/>
            </p:nvSpPr>
            <p:spPr>
              <a:xfrm>
                <a:off x="646710" y="2074672"/>
                <a:ext cx="3384000" cy="406338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97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794414" y="4038059"/>
                <a:ext cx="3088592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具备较强的护理专业知识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98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794414" y="4409042"/>
                <a:ext cx="3088592" cy="1582697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熟悉各项护理操作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了解护理行业发展动态</a:t>
                </a:r>
                <a:endParaRPr/>
              </a:p>
            </p:txBody>
          </p:sp>
          <p:pic>
            <p:nvPicPr>
              <p:cNvPr id="299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2"/>
              <a:srcRect t="759" b="759"/>
              <a:stretch>
                <a:fillRect/>
              </a:stretch>
            </p:blipFill>
            <p:spPr>
              <a:xfrm>
                <a:off x="794414" y="2237798"/>
                <a:ext cx="3088592" cy="1710937"/>
              </a:xfrm>
              <a:prstGeom prst="rect">
                <a:avLst/>
              </a:prstGeom>
            </p:spPr>
          </p:pic>
        </p:grpSp>
        <p:grpSp>
          <p:nvGrpSpPr>
            <p:cNvPr id="300" name=""/>
            <p:cNvGrpSpPr/>
            <p:nvPr/>
          </p:nvGrpSpPr>
          <p:grpSpPr>
            <a:xfrm>
              <a:off x="4397155" y="2074672"/>
              <a:ext cx="3384000" cy="4063380"/>
              <a:chOff x="646710" y="2074672"/>
              <a:chExt cx="3384000" cy="4063380"/>
            </a:xfrm>
          </p:grpSpPr>
          <p:sp>
            <p:nvSpPr>
              <p:cNvPr id="301" name="Tencent"/>
              <p:cNvSpPr/>
              <p:nvPr/>
            </p:nvSpPr>
            <p:spPr>
              <a:xfrm>
                <a:off x="646710" y="2074672"/>
                <a:ext cx="3384000" cy="406338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302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794414" y="4038059"/>
                <a:ext cx="3088592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具备良好的沟通协调能力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303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794414" y="4409042"/>
                <a:ext cx="3088592" cy="1582697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能够与护理部主任、护士长、护士等各方建立良好的沟通渠道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能够协调护理团队内部关系</a:t>
                </a:r>
                <a:endParaRPr/>
              </a:p>
            </p:txBody>
          </p:sp>
          <p:pic>
            <p:nvPicPr>
              <p:cNvPr id="304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3"/>
              <a:srcRect t="759" b="759"/>
              <a:stretch>
                <a:fillRect/>
              </a:stretch>
            </p:blipFill>
            <p:spPr>
              <a:xfrm>
                <a:off x="794414" y="2237798"/>
                <a:ext cx="3088592" cy="1710937"/>
              </a:xfrm>
              <a:prstGeom prst="rect">
                <a:avLst/>
              </a:prstGeom>
            </p:spPr>
          </p:pic>
        </p:grpSp>
        <p:grpSp>
          <p:nvGrpSpPr>
            <p:cNvPr id="305" name=""/>
            <p:cNvGrpSpPr/>
            <p:nvPr/>
          </p:nvGrpSpPr>
          <p:grpSpPr>
            <a:xfrm>
              <a:off x="8147601" y="2074672"/>
              <a:ext cx="3384000" cy="4063380"/>
              <a:chOff x="646710" y="2074672"/>
              <a:chExt cx="3384000" cy="4063380"/>
            </a:xfrm>
          </p:grpSpPr>
          <p:sp>
            <p:nvSpPr>
              <p:cNvPr id="306" name="Tencent"/>
              <p:cNvSpPr/>
              <p:nvPr/>
            </p:nvSpPr>
            <p:spPr>
              <a:xfrm>
                <a:off x="646710" y="2074672"/>
                <a:ext cx="3384000" cy="406338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307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794414" y="4038059"/>
                <a:ext cx="3088592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具备较强的组织管理能力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308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794414" y="4409042"/>
                <a:ext cx="3088592" cy="1582697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能够组织护理培训及考核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能够分配护理工作任务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能够解决护理工作中的问题</a:t>
                </a:r>
                <a:endParaRPr/>
              </a:p>
            </p:txBody>
          </p:sp>
          <p:pic>
            <p:nvPicPr>
              <p:cNvPr id="309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4"/>
              <a:srcRect t="759" b="759"/>
              <a:stretch>
                <a:fillRect/>
              </a:stretch>
            </p:blipFill>
            <p:spPr>
              <a:xfrm>
                <a:off x="794414" y="2237798"/>
                <a:ext cx="3088592" cy="1710937"/>
              </a:xfrm>
              <a:prstGeom prst="rect">
                <a:avLst/>
              </a:prstGeom>
            </p:spPr>
          </p:pic>
        </p:grp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310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311" name="Picture 10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1875" r="21875"/>
          <a:stretch>
            <a:fillRect/>
          </a:stretch>
        </p:blipFill>
        <p:spPr>
          <a:xfrm>
            <a:off x="869006" y="1293634"/>
            <a:ext cx="4563024" cy="4563025"/>
          </a:xfrm>
          <a:prstGeom prst="diamond">
            <a:avLst/>
          </a:prstGeom>
        </p:spPr>
      </p:pic>
      <p:grpSp>
        <p:nvGrpSpPr>
          <p:cNvPr id="312" name="Group 400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5982796" y="1468163"/>
            <a:ext cx="5783287" cy="4912094"/>
            <a:chOff x="5982796" y="1468163"/>
            <a:chExt cx="5783287" cy="4912094"/>
          </a:xfrm>
        </p:grpSpPr>
        <p:grpSp>
          <p:nvGrpSpPr>
            <p:cNvPr id="313" name="Group 2"/>
            <p:cNvGrpSpPr/>
            <p:nvPr/>
          </p:nvGrpSpPr>
          <p:grpSpPr>
            <a:xfrm>
              <a:off x="5982796" y="3116804"/>
              <a:ext cx="5783287" cy="1610798"/>
              <a:chOff x="5982796" y="3116804"/>
              <a:chExt cx="5783287" cy="1610798"/>
            </a:xfrm>
          </p:grpSpPr>
          <p:sp>
            <p:nvSpPr>
              <p:cNvPr id="314" name="TextBox 3" descr="{&quot;isTemplate&quot;:true,&quot;type&quot;:&quot;title&quot;,&quot;canOmit&quot;:false,&quot;range&quot;:0}"/>
              <p:cNvSpPr txBox="1"/>
              <p:nvPr/>
            </p:nvSpPr>
            <p:spPr>
              <a:xfrm>
                <a:off x="5982796" y="3116804"/>
                <a:ext cx="5629563" cy="3492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77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如何在繁忙的护理工作中保证护理质量</a:t>
                </a:r>
                <a:endParaRPr/>
              </a:p>
            </p:txBody>
          </p:sp>
          <p:sp>
            <p:nvSpPr>
              <p:cNvPr id="315" name="TextBox 4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5982796" y="3575147"/>
                <a:ext cx="5783287" cy="1152455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合理分配护理工作任务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加强护理质量监控</a:t>
                </a:r>
                <a:endParaRPr/>
              </a:p>
            </p:txBody>
          </p:sp>
        </p:grpSp>
        <p:grpSp>
          <p:nvGrpSpPr>
            <p:cNvPr id="316" name="Group 5"/>
            <p:cNvGrpSpPr/>
            <p:nvPr/>
          </p:nvGrpSpPr>
          <p:grpSpPr>
            <a:xfrm>
              <a:off x="5982796" y="4769459"/>
              <a:ext cx="5783287" cy="1610798"/>
              <a:chOff x="5982796" y="4769459"/>
              <a:chExt cx="5783287" cy="1610798"/>
            </a:xfrm>
          </p:grpSpPr>
          <p:sp>
            <p:nvSpPr>
              <p:cNvPr id="317" name="TextBox 6" descr="{&quot;isTemplate&quot;:true,&quot;type&quot;:&quot;title&quot;,&quot;canOmit&quot;:false,&quot;range&quot;:0}"/>
              <p:cNvSpPr txBox="1"/>
              <p:nvPr/>
            </p:nvSpPr>
            <p:spPr>
              <a:xfrm>
                <a:off x="5982796" y="4769459"/>
                <a:ext cx="5629563" cy="3492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77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如何提高护理团队的凝聚力</a:t>
                </a:r>
                <a:endParaRPr/>
              </a:p>
            </p:txBody>
          </p:sp>
          <p:sp>
            <p:nvSpPr>
              <p:cNvPr id="318" name="TextBox 7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5982796" y="5227802"/>
                <a:ext cx="5783287" cy="1152455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加强团队文化建设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提供职业发展机会</a:t>
                </a:r>
                <a:endParaRPr/>
              </a:p>
            </p:txBody>
          </p:sp>
        </p:grpSp>
        <p:grpSp>
          <p:nvGrpSpPr>
            <p:cNvPr id="319" name="Group 407"/>
            <p:cNvGrpSpPr/>
            <p:nvPr/>
          </p:nvGrpSpPr>
          <p:grpSpPr>
            <a:xfrm>
              <a:off x="5982796" y="1468163"/>
              <a:ext cx="5700871" cy="1610798"/>
              <a:chOff x="5982796" y="1468163"/>
              <a:chExt cx="5700871" cy="1610798"/>
            </a:xfrm>
          </p:grpSpPr>
          <p:sp>
            <p:nvSpPr>
              <p:cNvPr id="320" name="TextBox 8" descr="{&quot;isTemplate&quot;:true,&quot;type&quot;:&quot;title&quot;,&quot;canOmit&quot;:false,&quot;range&quot;:0}"/>
              <p:cNvSpPr txBox="1"/>
              <p:nvPr/>
            </p:nvSpPr>
            <p:spPr>
              <a:xfrm>
                <a:off x="5982796" y="1468163"/>
                <a:ext cx="5629563" cy="3492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77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如何应对护理工作中的突发事件</a:t>
                </a:r>
                <a:endParaRPr/>
              </a:p>
            </p:txBody>
          </p:sp>
          <p:sp>
            <p:nvSpPr>
              <p:cNvPr id="321" name="TextBox 9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5982796" y="1926506"/>
                <a:ext cx="5700871" cy="1152455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建立应急预案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提高护士应急处理能力</a:t>
                </a:r>
                <a:endParaRPr/>
              </a:p>
            </p:txBody>
          </p:sp>
        </p:grpSp>
      </p:grpSp>
      <p:sp>
        <p:nvSpPr>
          <p:cNvPr id="322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护理副组长工作难点与挑战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7" name="" descr="{&quot;isTemplate&quot;:true,&quot;type&quot;:2}"/>
        <p:cNvGrpSpPr/>
        <p:nvPr/>
      </p:nvGrpSpPr>
      <p:grpSpPr>
        <a:xfrm>
          <a:off x="0" y="0"/>
          <a:ext cx="0" cy="0"/>
        </a:xfrm>
      </p:grpSpPr>
      <p:sp>
        <p:nvSpPr>
          <p:cNvPr id="8" name="标题 1" descr="{&quot;isTemplate&quot;:true,&quot;type&quot;:&quot;title&quot;,&quot;canOmit&quot;:false,&quot;range&quot;:0}"/>
          <p:cNvSpPr txBox="1"/>
          <p:nvPr/>
        </p:nvSpPr>
        <p:spPr>
          <a:xfrm>
            <a:off x="384898" y="5184101"/>
            <a:ext cx="11346592" cy="914400"/>
          </a:xfrm>
          <a:prstGeom prst="rect">
            <a:avLst/>
          </a:prstGeom>
        </p:spPr>
        <p:txBody>
          <a:bodyPr vert="horz" wrap="squar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6000" b="0" i="0" kern="1200" spc="300">
                <a:solidFill>
                  <a:schemeClr val="tx2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zh-CN" altLang="en-US"/>
              <a:t>护理管理经验与能力</a:t>
            </a:r>
            <a:endParaRPr/>
          </a:p>
        </p:txBody>
      </p:sp>
      <p:sp>
        <p:nvSpPr>
          <p:cNvPr id="9" name="标题 1"/>
          <p:cNvSpPr txBox="1"/>
          <p:nvPr/>
        </p:nvSpPr>
        <p:spPr>
          <a:xfrm>
            <a:off x="384898" y="4390341"/>
            <a:ext cx="982961" cy="757130"/>
          </a:xfrm>
          <a:prstGeom prst="rect">
            <a:avLst/>
          </a:prstGeom>
        </p:spPr>
        <p:txBody>
          <a:bodyPr vert="horz" wrap="non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6000" b="0" i="0" kern="1200" spc="300">
                <a:solidFill>
                  <a:schemeClr val="tx2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en-US" altLang="zh-CN" sz="4800">
                <a:solidFill>
                  <a:schemeClr val="tx1">
                    <a:lumMod val="50000"/>
                    <a:lumOff val="50000"/>
                  </a:schemeClr>
                </a:solidFill>
              </a:rPr>
              <a:t>03</a:t>
            </a:r>
            <a:endParaRPr kumimoji="1" lang="zh-CN" altLang="en-US" sz="4800">
              <a:solidFill>
                <a:schemeClr val="tx1">
                  <a:lumMod val="50000"/>
                  <a:lumOff val="50000"/>
                </a:schemeClr>
              </a:solidFill>
            </a:endParaRP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0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11" name="Picture 2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1875" r="21875"/>
          <a:stretch>
            <a:fillRect/>
          </a:stretch>
        </p:blipFill>
        <p:spPr>
          <a:xfrm>
            <a:off x="7092556" y="1559288"/>
            <a:ext cx="4492828" cy="4492828"/>
          </a:xfrm>
          <a:prstGeom prst="roundRect">
            <a:avLst>
              <a:gd name="adj" fmla="val 6169"/>
            </a:avLst>
          </a:prstGeom>
        </p:spPr>
      </p:pic>
      <p:grpSp>
        <p:nvGrpSpPr>
          <p:cNvPr id="12" name="" descr="{&quot;isTemplate&quot;:true,&quot;type&quot;:&quot;list&quot;,&quot;canOmit&quot;:false,&quot;minItemsCount&quot;:-1,&quot;scalable&quot;:false,&quot;alignment&quot;:&quot;left&quot;,&quot;alignmentVertical&quot;:&quot;top&quot;}"/>
          <p:cNvGrpSpPr/>
          <p:nvPr/>
        </p:nvGrpSpPr>
        <p:grpSpPr>
          <a:xfrm>
            <a:off x="660396" y="1892786"/>
            <a:ext cx="5622868" cy="4617939"/>
            <a:chOff x="660396" y="1892786"/>
            <a:chExt cx="5622868" cy="4617939"/>
          </a:xfrm>
        </p:grpSpPr>
        <p:grpSp>
          <p:nvGrpSpPr>
            <p:cNvPr id="13" name="组合 4"/>
            <p:cNvGrpSpPr/>
            <p:nvPr/>
          </p:nvGrpSpPr>
          <p:grpSpPr>
            <a:xfrm>
              <a:off x="660396" y="1892786"/>
              <a:ext cx="5622867" cy="1446014"/>
              <a:chOff x="571500" y="1815543"/>
              <a:chExt cx="5622867" cy="1446014"/>
            </a:xfrm>
          </p:grpSpPr>
          <p:sp>
            <p:nvSpPr>
              <p:cNvPr id="14" name="Tencent" descr="{&quot;isTemplate&quot;:true,&quot;type&quot;:&quot;title&quot;,&quot;canOmit&quot;:false,&quot;range&quot;:0}"/>
              <p:cNvSpPr/>
              <p:nvPr/>
            </p:nvSpPr>
            <p:spPr>
              <a:xfrm>
                <a:off x="1406368" y="1815732"/>
                <a:ext cx="4600736" cy="369332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none" lIns="91440" tIns="45720" rIns="91440" bIns="45720" rtlCol="0" anchor="b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参与护理团队的组建与管理工作</a:t>
                </a:r>
                <a:endParaRPr lang="en-US" b="1">
                  <a:solidFill>
                    <a:schemeClr val="accent1">
                      <a:alpha val="100000"/>
                    </a:schemeClr>
                  </a:solidFill>
                  <a:latin typeface="微软雅黑"/>
                  <a:ea typeface="微软雅黑"/>
                </a:endParaRPr>
              </a:p>
            </p:txBody>
          </p:sp>
          <p:sp>
            <p:nvSpPr>
              <p:cNvPr id="15" name="Tencent" descr="{&quot;isTemplate&quot;:true,&quot;type&quot;:&quot;content&quot;,&quot;canOmit&quot;:false,&quot;range&quot;:0}"/>
              <p:cNvSpPr/>
              <p:nvPr/>
            </p:nvSpPr>
            <p:spPr>
              <a:xfrm>
                <a:off x="1406367" y="2193913"/>
                <a:ext cx="4788000" cy="1067644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square" lIns="91440" tIns="45720" rIns="91440" bIns="4572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招聘护理人员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培训护理人员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考核护理人员</a:t>
                </a:r>
                <a:endParaRPr/>
              </a:p>
            </p:txBody>
          </p:sp>
          <p:sp>
            <p:nvSpPr>
              <p:cNvPr id="16" name="椭圆 7"/>
              <p:cNvSpPr/>
              <p:nvPr/>
            </p:nvSpPr>
            <p:spPr>
              <a:xfrm>
                <a:off x="571500" y="1815543"/>
                <a:ext cx="690319" cy="690319"/>
              </a:xfrm>
              <a:prstGeom prst="ellipse">
                <a:avLst/>
              </a:prstGeom>
              <a:ln>
                <a:noFill/>
              </a:ln>
            </p:spPr>
            <p:style>
              <a:lnRef idx="2">
                <a:schemeClr val="accent1">
                  <a:shade val="15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en-US" altLang="zh-CN" sz="2000">
                    <a:latin typeface="+mj-ea"/>
                    <a:ea typeface="+mj-ea"/>
                  </a:rPr>
                  <a:t>01</a:t>
                </a:r>
                <a:endParaRPr kumimoji="1" lang="zh-CN" altLang="en-US" sz="2000">
                  <a:latin typeface="+mj-ea"/>
                  <a:ea typeface="+mj-ea"/>
                </a:endParaRPr>
              </a:p>
            </p:txBody>
          </p:sp>
        </p:grpSp>
        <p:grpSp>
          <p:nvGrpSpPr>
            <p:cNvPr id="17" name="组合 8"/>
            <p:cNvGrpSpPr/>
            <p:nvPr/>
          </p:nvGrpSpPr>
          <p:grpSpPr>
            <a:xfrm>
              <a:off x="660396" y="3478749"/>
              <a:ext cx="5622868" cy="1446014"/>
              <a:chOff x="571500" y="1815543"/>
              <a:chExt cx="5622868" cy="1446014"/>
            </a:xfrm>
          </p:grpSpPr>
          <p:sp>
            <p:nvSpPr>
              <p:cNvPr id="18" name="Tencent" descr="{&quot;isTemplate&quot;:true,&quot;type&quot;:&quot;title&quot;,&quot;canOmit&quot;:false,&quot;range&quot;:0}"/>
              <p:cNvSpPr/>
              <p:nvPr/>
            </p:nvSpPr>
            <p:spPr>
              <a:xfrm>
                <a:off x="1406368" y="1815732"/>
                <a:ext cx="4600736" cy="369332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none" lIns="91440" tIns="45720" rIns="91440" bIns="45720" rtlCol="0" anchor="b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负责护理团队的日常工作安排</a:t>
                </a:r>
                <a:endParaRPr lang="en-US" b="1">
                  <a:solidFill>
                    <a:schemeClr val="accent1">
                      <a:alpha val="100000"/>
                    </a:schemeClr>
                  </a:solidFill>
                  <a:latin typeface="微软雅黑"/>
                  <a:ea typeface="微软雅黑"/>
                </a:endParaRPr>
              </a:p>
            </p:txBody>
          </p:sp>
          <p:sp>
            <p:nvSpPr>
              <p:cNvPr id="19" name="Tencent" descr="{&quot;isTemplate&quot;:true,&quot;type&quot;:&quot;content&quot;,&quot;canOmit&quot;:false,&quot;range&quot;:0}"/>
              <p:cNvSpPr/>
              <p:nvPr/>
            </p:nvSpPr>
            <p:spPr>
              <a:xfrm>
                <a:off x="1406368" y="2193913"/>
                <a:ext cx="4788000" cy="1067644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square" lIns="91440" tIns="45720" rIns="91440" bIns="4572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分配合适的护理工作任务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协调护理人员关系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解决护理工作中的问题</a:t>
                </a:r>
                <a:endParaRPr/>
              </a:p>
            </p:txBody>
          </p:sp>
          <p:sp>
            <p:nvSpPr>
              <p:cNvPr id="20" name="椭圆 11"/>
              <p:cNvSpPr/>
              <p:nvPr/>
            </p:nvSpPr>
            <p:spPr>
              <a:xfrm>
                <a:off x="571500" y="1815543"/>
                <a:ext cx="690319" cy="690319"/>
              </a:xfrm>
              <a:prstGeom prst="ellipse">
                <a:avLst/>
              </a:prstGeom>
              <a:solidFill>
                <a:schemeClr val="accent2"/>
              </a:solidFill>
              <a:ln>
                <a:noFill/>
              </a:ln>
            </p:spPr>
            <p:style>
              <a:lnRef idx="2">
                <a:schemeClr val="accent1">
                  <a:shade val="15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en-US" altLang="zh-CN" sz="2000">
                    <a:latin typeface="+mj-ea"/>
                    <a:ea typeface="+mj-ea"/>
                  </a:rPr>
                  <a:t>02</a:t>
                </a:r>
                <a:endParaRPr kumimoji="1" lang="zh-CN" altLang="en-US" sz="2000">
                  <a:latin typeface="+mj-ea"/>
                  <a:ea typeface="+mj-ea"/>
                </a:endParaRPr>
              </a:p>
            </p:txBody>
          </p:sp>
        </p:grpSp>
        <p:grpSp>
          <p:nvGrpSpPr>
            <p:cNvPr id="21" name="组合 12"/>
            <p:cNvGrpSpPr/>
            <p:nvPr/>
          </p:nvGrpSpPr>
          <p:grpSpPr>
            <a:xfrm>
              <a:off x="660396" y="5064711"/>
              <a:ext cx="5622867" cy="1446014"/>
              <a:chOff x="571500" y="1815543"/>
              <a:chExt cx="5622867" cy="1446014"/>
            </a:xfrm>
          </p:grpSpPr>
          <p:sp>
            <p:nvSpPr>
              <p:cNvPr id="22" name="Tencent" descr="{&quot;isTemplate&quot;:true,&quot;type&quot;:&quot;title&quot;,&quot;canOmit&quot;:false,&quot;range&quot;:0}"/>
              <p:cNvSpPr/>
              <p:nvPr/>
            </p:nvSpPr>
            <p:spPr>
              <a:xfrm>
                <a:off x="1406368" y="1815732"/>
                <a:ext cx="4600736" cy="369332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none" lIns="91440" tIns="45720" rIns="91440" bIns="45720" rtlCol="0" anchor="b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组织护理团队进行培训与学习</a:t>
                </a:r>
                <a:endParaRPr lang="en-US" b="1">
                  <a:solidFill>
                    <a:schemeClr val="accent1">
                      <a:alpha val="100000"/>
                    </a:schemeClr>
                  </a:solidFill>
                  <a:latin typeface="微软雅黑"/>
                  <a:ea typeface="微软雅黑"/>
                </a:endParaRPr>
              </a:p>
            </p:txBody>
          </p:sp>
          <p:sp>
            <p:nvSpPr>
              <p:cNvPr id="23" name="Tencent" descr="{&quot;isTemplate&quot;:true,&quot;type&quot;:&quot;content&quot;,&quot;canOmit&quot;:false,&quot;range&quot;:0}"/>
              <p:cNvSpPr/>
              <p:nvPr/>
            </p:nvSpPr>
            <p:spPr>
              <a:xfrm>
                <a:off x="1406368" y="2193913"/>
                <a:ext cx="4787999" cy="1067644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square" lIns="91440" tIns="45720" rIns="91440" bIns="4572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制定培训计划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组织护理培训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考核培训成果</a:t>
                </a:r>
                <a:endParaRPr/>
              </a:p>
            </p:txBody>
          </p:sp>
          <p:sp>
            <p:nvSpPr>
              <p:cNvPr id="24" name="椭圆 15"/>
              <p:cNvSpPr/>
              <p:nvPr/>
            </p:nvSpPr>
            <p:spPr>
              <a:xfrm>
                <a:off x="571500" y="1815543"/>
                <a:ext cx="690319" cy="690319"/>
              </a:xfrm>
              <a:prstGeom prst="ellipse">
                <a:avLst/>
              </a:prstGeom>
              <a:solidFill>
                <a:schemeClr val="accent3"/>
              </a:solidFill>
              <a:ln>
                <a:noFill/>
              </a:ln>
            </p:spPr>
            <p:style>
              <a:lnRef idx="2">
                <a:schemeClr val="accent1">
                  <a:shade val="15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en-US" altLang="zh-CN" sz="2000">
                    <a:latin typeface="+mj-ea"/>
                    <a:ea typeface="+mj-ea"/>
                  </a:rPr>
                  <a:t>03</a:t>
                </a:r>
                <a:endParaRPr kumimoji="1" lang="zh-CN" altLang="en-US" sz="2000">
                  <a:latin typeface="+mj-ea"/>
                  <a:ea typeface="+mj-ea"/>
                </a:endParaRPr>
              </a:p>
            </p:txBody>
          </p:sp>
        </p:grpSp>
      </p:grpSp>
      <p:sp>
        <p:nvSpPr>
          <p:cNvPr id="25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1009535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护理团队管理经验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6" name="" descr="{&quot;isTemplate&quot;:true,&quot;type&quot;:3}"/>
        <p:cNvGrpSpPr/>
        <p:nvPr/>
      </p:nvGrpSpPr>
      <p:grpSpPr>
        <a:xfrm>
          <a:off x="0" y="0"/>
          <a:ext cx="0" cy="0"/>
        </a:xfrm>
      </p:grpSpPr>
      <p:grpSp>
        <p:nvGrpSpPr>
          <p:cNvPr id="27" name="Group 743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5982796" y="1521950"/>
            <a:ext cx="5783287" cy="4824775"/>
            <a:chOff x="5982796" y="1521950"/>
            <a:chExt cx="5783287" cy="4824775"/>
          </a:xfrm>
        </p:grpSpPr>
        <p:grpSp>
          <p:nvGrpSpPr>
            <p:cNvPr id="28" name="Group 9"/>
            <p:cNvGrpSpPr/>
            <p:nvPr/>
          </p:nvGrpSpPr>
          <p:grpSpPr>
            <a:xfrm>
              <a:off x="5982796" y="1521950"/>
              <a:ext cx="5687135" cy="1523479"/>
              <a:chOff x="5982796" y="1521950"/>
              <a:chExt cx="5687135" cy="1523479"/>
            </a:xfrm>
          </p:grpSpPr>
          <p:sp>
            <p:nvSpPr>
              <p:cNvPr id="29" name="TextBox 10" descr="{&quot;isTemplate&quot;:true,&quot;type&quot;:&quot;title&quot;,&quot;canOmit&quot;:false,&quot;range&quot;:0}"/>
              <p:cNvSpPr txBox="1"/>
              <p:nvPr/>
            </p:nvSpPr>
            <p:spPr>
              <a:xfrm>
                <a:off x="5982796" y="1521950"/>
                <a:ext cx="5613400" cy="3492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77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负责护理质量的控制与监督工作</a:t>
                </a:r>
                <a:endParaRPr/>
              </a:p>
            </p:txBody>
          </p:sp>
          <p:sp>
            <p:nvSpPr>
              <p:cNvPr id="30" name="TextBox 11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5982796" y="1992485"/>
                <a:ext cx="5687135" cy="1052944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检查护理工作质量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分析护理质量问题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提出改进措施</a:t>
                </a:r>
                <a:endParaRPr/>
              </a:p>
            </p:txBody>
          </p:sp>
        </p:grpSp>
        <p:grpSp>
          <p:nvGrpSpPr>
            <p:cNvPr id="31" name="Group 2"/>
            <p:cNvGrpSpPr/>
            <p:nvPr/>
          </p:nvGrpSpPr>
          <p:grpSpPr>
            <a:xfrm>
              <a:off x="5982796" y="3170591"/>
              <a:ext cx="5783287" cy="1523479"/>
              <a:chOff x="5982796" y="3170591"/>
              <a:chExt cx="5783287" cy="1523479"/>
            </a:xfrm>
          </p:grpSpPr>
          <p:sp>
            <p:nvSpPr>
              <p:cNvPr id="32" name="TextBox 3" descr="{&quot;isTemplate&quot;:true,&quot;type&quot;:&quot;title&quot;,&quot;canOmit&quot;:false,&quot;range&quot;:0}"/>
              <p:cNvSpPr txBox="1"/>
              <p:nvPr/>
            </p:nvSpPr>
            <p:spPr>
              <a:xfrm>
                <a:off x="5982796" y="3170591"/>
                <a:ext cx="5613400" cy="3492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77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参与制定护理质量管理规范与流程</a:t>
                </a:r>
                <a:endParaRPr/>
              </a:p>
            </p:txBody>
          </p:sp>
          <p:sp>
            <p:nvSpPr>
              <p:cNvPr id="33" name="TextBox 4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5982796" y="3641126"/>
                <a:ext cx="5783287" cy="1052944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制定护理操作规程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制定护理质量考核标准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制定护理质量改进计划</a:t>
                </a:r>
                <a:endParaRPr/>
              </a:p>
            </p:txBody>
          </p:sp>
        </p:grpSp>
        <p:grpSp>
          <p:nvGrpSpPr>
            <p:cNvPr id="34" name="Group 5"/>
            <p:cNvGrpSpPr/>
            <p:nvPr/>
          </p:nvGrpSpPr>
          <p:grpSpPr>
            <a:xfrm>
              <a:off x="5982796" y="4823246"/>
              <a:ext cx="5783287" cy="1523479"/>
              <a:chOff x="5982796" y="4823246"/>
              <a:chExt cx="5783287" cy="1523479"/>
            </a:xfrm>
          </p:grpSpPr>
          <p:sp>
            <p:nvSpPr>
              <p:cNvPr id="35" name="TextBox 6" descr="{&quot;isTemplate&quot;:true,&quot;type&quot;:&quot;title&quot;,&quot;canOmit&quot;:false,&quot;range&quot;:0}"/>
              <p:cNvSpPr txBox="1"/>
              <p:nvPr/>
            </p:nvSpPr>
            <p:spPr>
              <a:xfrm>
                <a:off x="5982796" y="4823246"/>
                <a:ext cx="5613400" cy="3492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77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组织护理质量分析与改进工作</a:t>
                </a:r>
                <a:endParaRPr/>
              </a:p>
            </p:txBody>
          </p:sp>
          <p:sp>
            <p:nvSpPr>
              <p:cNvPr id="36" name="TextBox 7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5982796" y="5293781"/>
                <a:ext cx="5783287" cy="1052944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分析护理质量数据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提出护理质量改进措施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跟踪护理质量改进成果</a:t>
                </a:r>
                <a:endParaRPr/>
              </a:p>
            </p:txBody>
          </p:sp>
        </p:grpSp>
      </p:grpSp>
      <p:pic>
        <p:nvPicPr>
          <p:cNvPr id="37" name="Picture 18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1478" r="21478"/>
          <a:stretch>
            <a:fillRect/>
          </a:stretch>
        </p:blipFill>
        <p:spPr>
          <a:xfrm>
            <a:off x="641457" y="1883900"/>
            <a:ext cx="3722789" cy="3671084"/>
          </a:xfrm>
          <a:prstGeom prst="rect">
            <a:avLst/>
          </a:prstGeom>
        </p:spPr>
      </p:pic>
      <p:sp>
        <p:nvSpPr>
          <p:cNvPr id="38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1009535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护理质量管理能力</a:t>
            </a:r>
            <a:endParaRPr lang="en-US" altLang="zh-CN" sz="2800" b="1">
              <a:latin typeface="+mj-ea"/>
              <a:ea typeface="+mj-ea"/>
            </a:endParaRPr>
          </a:p>
        </p:txBody>
      </p:sp>
      <p:sp>
        <p:nvSpPr>
          <p:cNvPr id="39" name="椭圆 7"/>
          <p:cNvSpPr>
            <a:spLocks noChangeAspect="1"/>
          </p:cNvSpPr>
          <p:nvPr/>
        </p:nvSpPr>
        <p:spPr>
          <a:xfrm>
            <a:off x="4804244" y="1524563"/>
            <a:ext cx="864000" cy="864000"/>
          </a:xfrm>
          <a:prstGeom prst="ellipse">
            <a:avLst/>
          </a:prstGeom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b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kumimoji="1" lang="zh-CN" altLang="en-US" sz="2800">
                <a:latin typeface="+mj-ea"/>
                <a:ea typeface="+mj-ea"/>
              </a:rPr>
              <a:t>💡</a:t>
            </a:r>
            <a:endParaRPr/>
          </a:p>
        </p:txBody>
      </p:sp>
      <p:sp>
        <p:nvSpPr>
          <p:cNvPr id="40" name="椭圆 8"/>
          <p:cNvSpPr>
            <a:spLocks noChangeAspect="1"/>
          </p:cNvSpPr>
          <p:nvPr/>
        </p:nvSpPr>
        <p:spPr>
          <a:xfrm>
            <a:off x="4804244" y="3170591"/>
            <a:ext cx="864000" cy="864000"/>
          </a:xfrm>
          <a:prstGeom prst="ellipse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b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kumimoji="1" lang="zh-CN" altLang="en-US" sz="2800">
                <a:latin typeface="+mj-ea"/>
                <a:ea typeface="+mj-ea"/>
              </a:rPr>
              <a:t>📖</a:t>
            </a:r>
            <a:endParaRPr/>
          </a:p>
        </p:txBody>
      </p:sp>
      <p:sp>
        <p:nvSpPr>
          <p:cNvPr id="41" name="椭圆 9"/>
          <p:cNvSpPr>
            <a:spLocks noChangeAspect="1"/>
          </p:cNvSpPr>
          <p:nvPr/>
        </p:nvSpPr>
        <p:spPr>
          <a:xfrm>
            <a:off x="4804244" y="4822844"/>
            <a:ext cx="864000" cy="864000"/>
          </a:xfrm>
          <a:prstGeom prst="ellipse">
            <a:avLst/>
          </a:prstGeom>
          <a:solidFill>
            <a:schemeClr val="accent3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b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kumimoji="1" lang="zh-CN" altLang="en-US" sz="2800">
                <a:latin typeface="+mj-ea"/>
                <a:ea typeface="+mj-ea"/>
              </a:rPr>
              <a:t>⌛️</a:t>
            </a:r>
            <a:endParaRPr/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42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43" name="Picture 3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1875" r="21875"/>
          <a:stretch>
            <a:fillRect/>
          </a:stretch>
        </p:blipFill>
        <p:spPr>
          <a:xfrm>
            <a:off x="315750" y="1584357"/>
            <a:ext cx="4575952" cy="4575952"/>
          </a:xfrm>
          <a:prstGeom prst="ellipse">
            <a:avLst/>
          </a:prstGeom>
        </p:spPr>
      </p:pic>
      <p:grpSp>
        <p:nvGrpSpPr>
          <p:cNvPr id="44" name="" descr="{&quot;isTemplate&quot;:true,&quot;type&quot;:&quot;list&quot;,&quot;canOmit&quot;:false,&quot;minItemsCount&quot;:-1,&quot;scalable&quot;:false,&quot;alignment&quot;:&quot;left&quot;,&quot;alignmentVertical&quot;:&quot;top&quot;}"/>
          <p:cNvGrpSpPr/>
          <p:nvPr/>
        </p:nvGrpSpPr>
        <p:grpSpPr>
          <a:xfrm>
            <a:off x="5582412" y="1807048"/>
            <a:ext cx="5629118" cy="4659814"/>
            <a:chOff x="5582412" y="1807048"/>
            <a:chExt cx="5629118" cy="4659814"/>
          </a:xfrm>
        </p:grpSpPr>
        <p:grpSp>
          <p:nvGrpSpPr>
            <p:cNvPr id="45" name="组合 3"/>
            <p:cNvGrpSpPr/>
            <p:nvPr/>
          </p:nvGrpSpPr>
          <p:grpSpPr>
            <a:xfrm>
              <a:off x="5582412" y="1807048"/>
              <a:ext cx="5629117" cy="1487888"/>
              <a:chOff x="571500" y="1815543"/>
              <a:chExt cx="5629117" cy="1487888"/>
            </a:xfrm>
          </p:grpSpPr>
          <p:sp>
            <p:nvSpPr>
              <p:cNvPr id="46" name="Tencent" descr="{&quot;isTemplate&quot;:true,&quot;type&quot;:&quot;title&quot;,&quot;canOmit&quot;:false,&quot;range&quot;:0}"/>
              <p:cNvSpPr/>
              <p:nvPr/>
            </p:nvSpPr>
            <p:spPr>
              <a:xfrm>
                <a:off x="1406368" y="1816764"/>
                <a:ext cx="4629205" cy="368300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none" lIns="91440" tIns="45720" rIns="91440" bIns="45720" rtlCol="0" anchor="b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负责护理人员的培训工作</a:t>
                </a:r>
                <a:endParaRPr lang="en-US" b="1">
                  <a:solidFill>
                    <a:schemeClr val="accent1">
                      <a:alpha val="100000"/>
                    </a:schemeClr>
                  </a:solidFill>
                  <a:latin typeface="微软雅黑"/>
                  <a:ea typeface="微软雅黑"/>
                </a:endParaRPr>
              </a:p>
            </p:txBody>
          </p:sp>
          <p:sp>
            <p:nvSpPr>
              <p:cNvPr id="47" name="Tencent" descr="{&quot;isTemplate&quot;:true,&quot;type&quot;:&quot;content&quot;,&quot;canOmit&quot;:false,&quot;range&quot;:0}"/>
              <p:cNvSpPr/>
              <p:nvPr/>
            </p:nvSpPr>
            <p:spPr>
              <a:xfrm>
                <a:off x="1406367" y="2193913"/>
                <a:ext cx="4794250" cy="1109518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square" lIns="91440" tIns="45720" rIns="91440" bIns="4572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制定培训计划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组织护理培训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考核培训成果</a:t>
                </a:r>
                <a:endParaRPr/>
              </a:p>
            </p:txBody>
          </p:sp>
          <p:sp>
            <p:nvSpPr>
              <p:cNvPr id="48" name="椭圆 6"/>
              <p:cNvSpPr/>
              <p:nvPr/>
            </p:nvSpPr>
            <p:spPr>
              <a:xfrm>
                <a:off x="571500" y="1815543"/>
                <a:ext cx="690319" cy="690319"/>
              </a:xfrm>
              <a:prstGeom prst="ellipse">
                <a:avLst/>
              </a:prstGeom>
              <a:ln>
                <a:noFill/>
              </a:ln>
            </p:spPr>
            <p:style>
              <a:lnRef idx="2">
                <a:schemeClr val="accent1">
                  <a:shade val="15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en-US" altLang="zh-CN" sz="2000">
                    <a:latin typeface="+mj-ea"/>
                    <a:ea typeface="+mj-ea"/>
                  </a:rPr>
                  <a:t>01</a:t>
                </a:r>
                <a:endParaRPr kumimoji="1" lang="zh-CN" altLang="en-US" sz="2000">
                  <a:latin typeface="+mj-ea"/>
                  <a:ea typeface="+mj-ea"/>
                </a:endParaRPr>
              </a:p>
            </p:txBody>
          </p:sp>
        </p:grpSp>
        <p:grpSp>
          <p:nvGrpSpPr>
            <p:cNvPr id="49" name="组合 7"/>
            <p:cNvGrpSpPr/>
            <p:nvPr/>
          </p:nvGrpSpPr>
          <p:grpSpPr>
            <a:xfrm>
              <a:off x="5582412" y="3393011"/>
              <a:ext cx="5629118" cy="1487888"/>
              <a:chOff x="571500" y="1815543"/>
              <a:chExt cx="5629118" cy="1487888"/>
            </a:xfrm>
          </p:grpSpPr>
          <p:sp>
            <p:nvSpPr>
              <p:cNvPr id="50" name="Tencent" descr="{&quot;isTemplate&quot;:true,&quot;type&quot;:&quot;title&quot;,&quot;canOmit&quot;:false,&quot;range&quot;:0}"/>
              <p:cNvSpPr/>
              <p:nvPr/>
            </p:nvSpPr>
            <p:spPr>
              <a:xfrm>
                <a:off x="1406368" y="1816764"/>
                <a:ext cx="4629205" cy="368300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none" lIns="91440" tIns="45720" rIns="91440" bIns="45720" rtlCol="0" anchor="b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负责护理人员的指导与监督工作</a:t>
                </a:r>
                <a:endParaRPr lang="en-US" b="1">
                  <a:solidFill>
                    <a:schemeClr val="accent1">
                      <a:alpha val="100000"/>
                    </a:schemeClr>
                  </a:solidFill>
                  <a:latin typeface="微软雅黑"/>
                  <a:ea typeface="微软雅黑"/>
                </a:endParaRPr>
              </a:p>
            </p:txBody>
          </p:sp>
          <p:sp>
            <p:nvSpPr>
              <p:cNvPr id="51" name="Tencent" descr="{&quot;isTemplate&quot;:true,&quot;type&quot;:&quot;content&quot;,&quot;canOmit&quot;:false,&quot;range&quot;:0}"/>
              <p:cNvSpPr/>
              <p:nvPr/>
            </p:nvSpPr>
            <p:spPr>
              <a:xfrm>
                <a:off x="1406368" y="2193913"/>
                <a:ext cx="4794250" cy="1109518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square" lIns="91440" tIns="45720" rIns="91440" bIns="4572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指导护理人员完成工作任务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监督护理人员执行操作规程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评价护理人员工作质量</a:t>
                </a:r>
                <a:endParaRPr/>
              </a:p>
            </p:txBody>
          </p:sp>
          <p:sp>
            <p:nvSpPr>
              <p:cNvPr id="52" name="椭圆 10"/>
              <p:cNvSpPr/>
              <p:nvPr/>
            </p:nvSpPr>
            <p:spPr>
              <a:xfrm>
                <a:off x="571500" y="1815543"/>
                <a:ext cx="690319" cy="690319"/>
              </a:xfrm>
              <a:prstGeom prst="ellipse">
                <a:avLst/>
              </a:prstGeom>
              <a:solidFill>
                <a:schemeClr val="accent2"/>
              </a:solidFill>
              <a:ln>
                <a:noFill/>
              </a:ln>
            </p:spPr>
            <p:style>
              <a:lnRef idx="2">
                <a:schemeClr val="accent1">
                  <a:shade val="15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en-US" altLang="zh-CN" sz="2000">
                    <a:latin typeface="+mj-ea"/>
                    <a:ea typeface="+mj-ea"/>
                  </a:rPr>
                  <a:t>02</a:t>
                </a:r>
                <a:endParaRPr kumimoji="1" lang="zh-CN" altLang="en-US" sz="2000">
                  <a:latin typeface="+mj-ea"/>
                  <a:ea typeface="+mj-ea"/>
                </a:endParaRPr>
              </a:p>
            </p:txBody>
          </p:sp>
        </p:grpSp>
        <p:grpSp>
          <p:nvGrpSpPr>
            <p:cNvPr id="53" name="组合 11"/>
            <p:cNvGrpSpPr/>
            <p:nvPr/>
          </p:nvGrpSpPr>
          <p:grpSpPr>
            <a:xfrm>
              <a:off x="5582412" y="4978974"/>
              <a:ext cx="5629118" cy="1487888"/>
              <a:chOff x="571500" y="1815543"/>
              <a:chExt cx="5629118" cy="1487888"/>
            </a:xfrm>
          </p:grpSpPr>
          <p:sp>
            <p:nvSpPr>
              <p:cNvPr id="54" name="Tencent" descr="{&quot;isTemplate&quot;:true,&quot;type&quot;:&quot;title&quot;,&quot;canOmit&quot;:false,&quot;range&quot;:0}"/>
              <p:cNvSpPr/>
              <p:nvPr/>
            </p:nvSpPr>
            <p:spPr>
              <a:xfrm>
                <a:off x="1406368" y="1822082"/>
                <a:ext cx="4634345" cy="368300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square" lIns="91440" tIns="45720" rIns="91440" bIns="45720" rtlCol="0" anchor="b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组织护理培训与学术交流活动</a:t>
                </a:r>
                <a:endParaRPr lang="en-US" b="1">
                  <a:solidFill>
                    <a:schemeClr val="accent1">
                      <a:alpha val="100000"/>
                    </a:schemeClr>
                  </a:solidFill>
                  <a:latin typeface="微软雅黑"/>
                  <a:ea typeface="微软雅黑"/>
                </a:endParaRPr>
              </a:p>
            </p:txBody>
          </p:sp>
          <p:sp>
            <p:nvSpPr>
              <p:cNvPr id="55" name="Tencent" descr="{&quot;isTemplate&quot;:true,&quot;type&quot;:&quot;content&quot;,&quot;canOmit&quot;:false,&quot;range&quot;:0}"/>
              <p:cNvSpPr/>
              <p:nvPr/>
            </p:nvSpPr>
            <p:spPr>
              <a:xfrm>
                <a:off x="1406368" y="2193913"/>
                <a:ext cx="4794250" cy="1109518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square" lIns="91440" tIns="45720" rIns="91440" bIns="4572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邀请护理专家进行讲座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组织护理人员参加学术交流活动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分享护理培训经验</a:t>
                </a:r>
                <a:endParaRPr/>
              </a:p>
            </p:txBody>
          </p:sp>
          <p:sp>
            <p:nvSpPr>
              <p:cNvPr id="56" name="椭圆 14"/>
              <p:cNvSpPr/>
              <p:nvPr/>
            </p:nvSpPr>
            <p:spPr>
              <a:xfrm>
                <a:off x="571500" y="1815543"/>
                <a:ext cx="690319" cy="690319"/>
              </a:xfrm>
              <a:prstGeom prst="ellipse">
                <a:avLst/>
              </a:prstGeom>
              <a:solidFill>
                <a:schemeClr val="accent3"/>
              </a:solidFill>
              <a:ln>
                <a:noFill/>
              </a:ln>
            </p:spPr>
            <p:style>
              <a:lnRef idx="2">
                <a:schemeClr val="accent1">
                  <a:shade val="15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en-US" altLang="zh-CN" sz="2000">
                    <a:latin typeface="+mj-ea"/>
                    <a:ea typeface="+mj-ea"/>
                  </a:rPr>
                  <a:t>03</a:t>
                </a:r>
                <a:endParaRPr kumimoji="1" lang="zh-CN" altLang="en-US" sz="2000">
                  <a:latin typeface="+mj-ea"/>
                  <a:ea typeface="+mj-ea"/>
                </a:endParaRPr>
              </a:p>
            </p:txBody>
          </p:sp>
        </p:grpSp>
      </p:grpSp>
      <p:sp>
        <p:nvSpPr>
          <p:cNvPr id="57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护理培训与指导经验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https://d.book118.com/765234000114011111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主题​​">
  <a:themeElements>
    <a:clrScheme name="template_ppt_humanities_architecture_gray">
      <a:dk1>
        <a:srgbClr val="000000"/>
      </a:dk1>
      <a:lt1>
        <a:srgbClr val="FFFFFF"/>
      </a:lt1>
      <a:dk2>
        <a:srgbClr val="000000"/>
      </a:dk2>
      <a:lt2>
        <a:srgbClr val="FFFEFF"/>
      </a:lt2>
      <a:accent1>
        <a:srgbClr val="414042"/>
      </a:accent1>
      <a:accent2>
        <a:srgbClr val="B8B9B6"/>
      </a:accent2>
      <a:accent3>
        <a:srgbClr val="727371"/>
      </a:accent3>
      <a:accent4>
        <a:srgbClr val="1D1C1E"/>
      </a:accent4>
      <a:accent5>
        <a:srgbClr val="71756B"/>
      </a:accent5>
      <a:accent6>
        <a:srgbClr val="464A40"/>
      </a:accent6>
      <a:hlink>
        <a:srgbClr val="175CEB"/>
      </a:hlink>
      <a:folHlink>
        <a:srgbClr val="81868F"/>
      </a:folHlink>
    </a:clrScheme>
    <a:fontScheme name="Arial Black-Arial">
      <a:majorFont>
        <a:latin typeface="Arial Black" panose="020b0a04020102020204"/>
        <a:ea typeface="微软雅黑"/>
        <a:cs typeface="Arial"/>
        <a:font script="Jpan" typeface="ＭＳ ゴシック"/>
        <a:font script="Hang" typeface="굴림"/>
        <a:font script="Hans" typeface="微软雅黑"/>
        <a:font script="Hant" typeface="微軟正黑體"/>
        <a:font script="Arab" typeface="Tahoma"/>
        <a:font script="Hebr" typeface="Tahoma"/>
        <a:font script="Thai" typeface="Frees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ajorFont>
      <a:minorFont>
        <a:latin typeface="Arial"/>
        <a:ea typeface="黑体"/>
        <a:cs typeface="Arial"/>
        <a:font script="Jpan" typeface="ＭＳ Ｐゴシック"/>
        <a:font script="Hang" typeface="굴림"/>
        <a:font script="Hans" typeface="黑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128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8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23">
      <vt:lpstr>Arial</vt:lpstr>
      <vt:lpstr>Calibri</vt:lpstr>
      <vt:lpstr>Arial Black</vt:lpstr>
      <vt:lpstr>微软雅黑</vt:lpstr>
      <vt:lpstr>黑体</vt:lpstr>
      <vt:lpstr>Microsoft YaHei</vt:lpstr>
      <vt:lpstr>Microsoft YaHei Light</vt:lpstr>
      <vt:lpstr>Microsoft Yahei</vt:lpstr>
      <vt:lpstr>Office Theme</vt:lpstr>
      <vt:lpstr>护理副组长竞聘PPT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2024-09-17T01:04:16.775</cp:lastPrinted>
  <dcterms:created xsi:type="dcterms:W3CDTF">2024-09-16T17:04:16Z</dcterms:created>
  <dcterms:modified xsi:type="dcterms:W3CDTF">2024-09-16T17:04:18Z</dcterms:modified>
</cp:coreProperties>
</file>