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1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6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D6C8D182-E4C8-4120-9249-FC9774456FFA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124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125" name="备注占位符 4"/>
          <p:cNvSpPr>
            <a:spLocks noGrp="1"/>
          </p:cNvSpPr>
          <p:nvPr>
            <p:ph type="body" sz="quarter" idx="7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85D0DACE-38E0-42D2-9336-2B707D34BC6D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ED5E0-30D6-4F42-9043-BF4E0B917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597A5-91C2-4CAD-A613-74D718AC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1FF4E-B71F-484C-A339-ABA5ADBC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FA148-A80A-4404-97CC-8A07E3D2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5A201-0D72-476F-9EFD-63285EAC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A3344-317C-410C-B153-1F8994A2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52E1B-C616-4DA0-880A-7DAEA77A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CDCE3-EB9C-45F9-B25E-DECC5306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EB287-27B2-46F7-9A05-776EA37E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8F5AC-07C2-44A7-99CE-E3EFC194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1CCC-C486-4A34-ABAD-9AE02606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单击此处添加标题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单击此处添加副标题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 hidden="1"/>
          <p:cNvCxnSpPr/>
          <p:nvPr userDrawn="1"/>
        </p:nvCxnSpPr>
        <p:spPr>
          <a:xfrm flipH="1">
            <a:off x="742950" y="434975"/>
            <a:ext cx="0" cy="139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9EFD9D74-47D9-4702-A33C-335B63B48DBF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FABC47A4-756D-490B-A52F-7D9E2C9FC05F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单击此处添加标题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单击此处添加副标题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 hidden="1"/>
          <p:cNvCxnSpPr/>
          <p:nvPr userDrawn="1"/>
        </p:nvCxnSpPr>
        <p:spPr>
          <a:xfrm flipH="1">
            <a:off x="742950" y="434975"/>
            <a:ext cx="0" cy="139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9EFD9D74-47D9-4702-A33C-335B63B48DBF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fld id="{FABC47A4-756D-490B-A52F-7D9E2C9FC05F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hemeOverride" Target="../theme/themeOverride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image" Target="../media/image1.png" /><Relationship Id="rId30" Type="http://schemas.openxmlformats.org/officeDocument/2006/relationships/tags" Target="../tags/tag27.xml" /><Relationship Id="rId31" Type="http://schemas.openxmlformats.org/officeDocument/2006/relationships/tags" Target="../tags/tag28.xml" /><Relationship Id="rId32" Type="http://schemas.openxmlformats.org/officeDocument/2006/relationships/tags" Target="../tags/tag29.xml" /><Relationship Id="rId33" Type="http://schemas.openxmlformats.org/officeDocument/2006/relationships/tags" Target="../tags/tag30.xml" /><Relationship Id="rId34" Type="http://schemas.openxmlformats.org/officeDocument/2006/relationships/tags" Target="../tags/tag31.xml" /><Relationship Id="rId35" Type="http://schemas.openxmlformats.org/officeDocument/2006/relationships/tags" Target="../tags/tag32.xml" /><Relationship Id="rId36" Type="http://schemas.openxmlformats.org/officeDocument/2006/relationships/tags" Target="../tags/tag33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4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5.xml" /><Relationship Id="rId3" Type="http://schemas.openxmlformats.org/officeDocument/2006/relationships/tags" Target="../tags/tag39.xml" /><Relationship Id="rId4" Type="http://schemas.openxmlformats.org/officeDocument/2006/relationships/tags" Target="../tags/tag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6.xml" /><Relationship Id="rId3" Type="http://schemas.openxmlformats.org/officeDocument/2006/relationships/tags" Target="../tags/tag41.xml" /><Relationship Id="rId4" Type="http://schemas.openxmlformats.org/officeDocument/2006/relationships/tags" Target="../tags/tag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7.xml" /><Relationship Id="rId3" Type="http://schemas.openxmlformats.org/officeDocument/2006/relationships/tags" Target="../tags/tag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8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2.png" /><Relationship Id="rId6" Type="http://schemas.openxmlformats.org/officeDocument/2006/relationships/tags" Target="../tags/tag46.xml" /><Relationship Id="rId7" Type="http://schemas.openxmlformats.org/officeDocument/2006/relationships/image" Target="../media/image3.png" /><Relationship Id="rId8" Type="http://schemas.openxmlformats.org/officeDocument/2006/relationships/tags" Target="../tags/tag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9.xml" /><Relationship Id="rId3" Type="http://schemas.openxmlformats.org/officeDocument/2006/relationships/tags" Target="../tags/tag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49.xml" /><Relationship Id="rId5" Type="http://schemas.openxmlformats.org/officeDocument/2006/relationships/tags" Target="../tags/tag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1.xml" /><Relationship Id="rId3" Type="http://schemas.openxmlformats.org/officeDocument/2006/relationships/tags" Target="../tags/tag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2.xml" /><Relationship Id="rId3" Type="http://schemas.openxmlformats.org/officeDocument/2006/relationships/tags" Target="../tags/tag52.xml" /><Relationship Id="rId4" Type="http://schemas.openxmlformats.org/officeDocument/2006/relationships/tags" Target="../tags/tag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3.xml" /><Relationship Id="rId3" Type="http://schemas.openxmlformats.org/officeDocument/2006/relationships/tags" Target="../tags/tag54.xml" /><Relationship Id="rId4" Type="http://schemas.openxmlformats.org/officeDocument/2006/relationships/tags" Target="../tags/tag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4.xml" /><Relationship Id="rId3" Type="http://schemas.openxmlformats.org/officeDocument/2006/relationships/tags" Target="../tags/tag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5.xml" /><Relationship Id="rId3" Type="http://schemas.openxmlformats.org/officeDocument/2006/relationships/tags" Target="../tags/tag57.xml" /><Relationship Id="rId4" Type="http://schemas.openxmlformats.org/officeDocument/2006/relationships/tags" Target="../tags/tag5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6.xml" /><Relationship Id="rId3" Type="http://schemas.openxmlformats.org/officeDocument/2006/relationships/tags" Target="../tags/tag59.xml" /><Relationship Id="rId4" Type="http://schemas.openxmlformats.org/officeDocument/2006/relationships/tags" Target="../tags/tag6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7.xml" /><Relationship Id="rId3" Type="http://schemas.openxmlformats.org/officeDocument/2006/relationships/tags" Target="../tags/tag61.xml" /><Relationship Id="rId4" Type="http://schemas.openxmlformats.org/officeDocument/2006/relationships/tags" Target="../tags/tag6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8.xml" /><Relationship Id="rId3" Type="http://schemas.openxmlformats.org/officeDocument/2006/relationships/tags" Target="../tags/tag63.xml" /><Relationship Id="rId4" Type="http://schemas.openxmlformats.org/officeDocument/2006/relationships/image" Target="../media/image4.png" /><Relationship Id="rId5" Type="http://schemas.openxmlformats.org/officeDocument/2006/relationships/tags" Target="../tags/tag6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19.xml" /><Relationship Id="rId3" Type="http://schemas.openxmlformats.org/officeDocument/2006/relationships/tags" Target="../tags/tag6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022022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33220" y="1447800"/>
            <a:ext cx="888238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/>
            <a:r>
              <a:rPr lang="zh-CN" altLang="en-US" sz="5400" b="1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+mn-cs"/>
                <a:sym typeface="+mn-ea"/>
              </a:rPr>
              <a:t>煤矿地质工作细则培训课件</a:t>
            </a:r>
            <a:endParaRPr lang="zh-CN" altLang="en-US" sz="5400" b="1" noProof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/>
              <a:ea typeface="微软雅黑"/>
              <a:cs typeface="+mn-cs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42565" y="4050665"/>
            <a:ext cx="609600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buNone/>
            </a:pPr>
            <a:r>
              <a:rPr lang="en-US" altLang="zh-CN" sz="2400" b="1" spc="150">
                <a:solidFill>
                  <a:schemeClr val="tx1">
                    <a:lumMod val="85000"/>
                    <a:lumOff val="15000"/>
                  </a:schemeClr>
                </a:solidFill>
                <a:ea typeface="微软雅黑"/>
                <a:sym typeface="+mn-ea"/>
              </a:rPr>
              <a:t>2024.03</a:t>
            </a:r>
            <a:endParaRPr lang="en-US" altLang="zh-CN" sz="2400" b="1" spc="150">
              <a:solidFill>
                <a:schemeClr val="tx1">
                  <a:lumMod val="85000"/>
                  <a:lumOff val="15000"/>
                </a:schemeClr>
              </a:solidFill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\Users\wps\Desktop\22222_画板 1 副本 4.png22222_画板 1 副本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51812"/>
          <a:stretch>
            <a:fillRect/>
          </a:stretch>
        </p:blipFill>
        <p:spPr>
          <a:xfrm>
            <a:off x="0" y="-1"/>
            <a:ext cx="5875020" cy="6858001"/>
          </a:xfrm>
          <a:prstGeom prst="rect">
            <a:avLst/>
          </a:prstGeom>
        </p:spPr>
      </p:pic>
      <p:sp>
        <p:nvSpPr>
          <p:cNvPr id="6" name="弧形 5"/>
          <p:cNvSpPr/>
          <p:nvPr>
            <p:custDataLst>
              <p:tags r:id="rId5"/>
            </p:custDataLst>
          </p:nvPr>
        </p:nvSpPr>
        <p:spPr>
          <a:xfrm rot="8100000">
            <a:off x="1171575" y="3367405"/>
            <a:ext cx="2747010" cy="1261745"/>
          </a:xfrm>
          <a:prstGeom prst="arc">
            <a:avLst>
              <a:gd name="adj1" fmla="val 9693701"/>
              <a:gd name="adj2" fmla="val 589511"/>
            </a:avLst>
          </a:prstGeom>
          <a:ln w="22225" cap="rnd">
            <a:solidFill>
              <a:schemeClr val="tx1">
                <a:lumMod val="85000"/>
                <a:lumOff val="15000"/>
                <a:alpha val="87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7" name="任意多边形 2"/>
          <p:cNvSpPr/>
          <p:nvPr>
            <p:custDataLst>
              <p:tags r:id="rId6"/>
            </p:custDataLst>
          </p:nvPr>
        </p:nvSpPr>
        <p:spPr>
          <a:xfrm rot="2400000" flipH="1">
            <a:off x="3032760" y="4304665"/>
            <a:ext cx="1334770" cy="473710"/>
          </a:xfrm>
          <a:custGeom>
            <a:gdLst>
              <a:gd name="adj1" fmla="val 50000"/>
              <a:gd name="adj2" fmla="val 50000"/>
              <a:gd name="a1" fmla="pin 0 adj1 50000"/>
              <a:gd name="a2" fmla="pin 0 adj2 50000"/>
              <a:gd name="x1" fmla="*/ ss a1 100000"/>
              <a:gd name="y1" fmla="+- b 0 x1"/>
              <a:gd name="a" fmla="*/ ss a2 100000"/>
              <a:gd name="x2" fmla="+- r 0 a"/>
              <a:gd name="y2" fmla="+- b 0 a"/>
              <a:gd name="dx1" fmla="*/ x1 29289 100000"/>
              <a:gd name="dx2" fmla="*/ a 29289 100000"/>
              <a:gd name="d" fmla="+- dx1 0 dx2"/>
              <a:gd name="dx" fmla="?: d dx1 dx2"/>
              <a:gd name="ir" fmla="+- r 0 dx"/>
              <a:gd name="ib" fmla="+- b 0 dx"/>
            </a:gdLst>
            <a:cxnLst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3">
                <a:pos x="hc" y="t"/>
              </a:cxn>
            </a:cxnLst>
            <a:rect l="l" t="t" r="r" b="b"/>
            <a:pathLst>
              <a:path w="2102" h="746">
                <a:moveTo>
                  <a:pt x="1842" y="286"/>
                </a:moveTo>
                <a:cubicBezTo>
                  <a:pt x="1794" y="286"/>
                  <a:pt x="1755" y="325"/>
                  <a:pt x="1755" y="373"/>
                </a:cubicBezTo>
                <a:cubicBezTo>
                  <a:pt x="1755" y="421"/>
                  <a:pt x="1794" y="460"/>
                  <a:pt x="1842" y="460"/>
                </a:cubicBezTo>
                <a:cubicBezTo>
                  <a:pt x="1890" y="460"/>
                  <a:pt x="1929" y="421"/>
                  <a:pt x="1929" y="373"/>
                </a:cubicBezTo>
                <a:cubicBezTo>
                  <a:pt x="1929" y="325"/>
                  <a:pt x="1890" y="286"/>
                  <a:pt x="1842" y="286"/>
                </a:cubicBezTo>
                <a:close/>
                <a:moveTo>
                  <a:pt x="373" y="0"/>
                </a:moveTo>
                <a:lnTo>
                  <a:pt x="1729" y="0"/>
                </a:lnTo>
                <a:cubicBezTo>
                  <a:pt x="1935" y="0"/>
                  <a:pt x="2102" y="167"/>
                  <a:pt x="2102" y="373"/>
                </a:cubicBezTo>
                <a:cubicBezTo>
                  <a:pt x="2102" y="579"/>
                  <a:pt x="1935" y="746"/>
                  <a:pt x="1729" y="746"/>
                </a:cubicBezTo>
                <a:lnTo>
                  <a:pt x="373" y="746"/>
                </a:lnTo>
                <a:cubicBezTo>
                  <a:pt x="167" y="746"/>
                  <a:pt x="0" y="579"/>
                  <a:pt x="0" y="373"/>
                </a:cubicBezTo>
                <a:cubicBezTo>
                  <a:pt x="0" y="167"/>
                  <a:pt x="167" y="0"/>
                  <a:pt x="373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r>
              <a:rPr lang="en-US" altLang="zh-CN" sz="1800" b="1">
                <a:solidFill>
                  <a:schemeClr val="bg1"/>
                </a:solidFill>
                <a:latin typeface="Arial Black"/>
                <a:cs typeface="Arial Black" panose="020b0a04020102020204" charset="0"/>
              </a:rPr>
              <a:t> #2023</a:t>
            </a:r>
            <a:endParaRPr lang="en-US" altLang="zh-CN" sz="1800" b="1">
              <a:solidFill>
                <a:schemeClr val="bg1"/>
              </a:solidFill>
              <a:latin typeface="Arial Black"/>
              <a:cs typeface="Arial Black" panose="020b0a040201020202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779841" y="865738"/>
            <a:ext cx="1918533" cy="92202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algn="l"/>
            <a:r>
              <a: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目录</a:t>
            </a:r>
            <a:endParaRPr lang="zh-CN" altLang="en-US" sz="5400" b="1">
              <a:solidFill>
                <a:schemeClr val="tx1">
                  <a:lumMod val="85000"/>
                  <a:lumOff val="1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779843" y="1853423"/>
            <a:ext cx="1918533" cy="460375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>
                    <a:lumMod val="85000"/>
                    <a:lumOff val="15000"/>
                  </a:schemeClr>
                </a:solidFill>
                <a:latin typeface="Bahnschrift" panose="020b0502040204020203" charset="0"/>
                <a:cs typeface="Bahnschrift" panose="020b0502040204020203" charset="0"/>
              </a:rPr>
              <a:t>CONTENTS.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latin typeface="Bahnschrift" panose="020b0502040204020203" charset="0"/>
              <a:cs typeface="Bahnschrift" panose="020b0502040204020203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6927936" y="2231106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18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煤矿隐蔽致灾地质因素普查</a:t>
            </a:r>
            <a:endParaRPr lang="zh-CN" altLang="en-US" sz="18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" name="矩形 2"/>
          <p:cNvSpPr/>
          <p:nvPr>
            <p:custDataLst>
              <p:tags r:id="rId10"/>
            </p:custDataLst>
          </p:nvPr>
        </p:nvSpPr>
        <p:spPr>
          <a:xfrm rot="2700000">
            <a:off x="6378110" y="2398371"/>
            <a:ext cx="447831" cy="447138"/>
          </a:xfrm>
          <a:prstGeom prst="rect">
            <a:avLst/>
          </a:prstGeom>
          <a:noFill/>
          <a:ln>
            <a:solidFill>
              <a:schemeClr val="accent3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" name="矩形 3"/>
          <p:cNvSpPr/>
          <p:nvPr>
            <p:custDataLst>
              <p:tags r:id="rId11"/>
            </p:custDataLst>
          </p:nvPr>
        </p:nvSpPr>
        <p:spPr>
          <a:xfrm rot="2700000">
            <a:off x="6318575" y="2392787"/>
            <a:ext cx="447210" cy="447138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2" name="文本框 31"/>
          <p:cNvSpPr txBox="1"/>
          <p:nvPr>
            <p:custDataLst>
              <p:tags r:id="rId12"/>
            </p:custDataLst>
          </p:nvPr>
        </p:nvSpPr>
        <p:spPr>
          <a:xfrm>
            <a:off x="6357060" y="2379623"/>
            <a:ext cx="401867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800" b="1" spc="2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三</a:t>
            </a:r>
            <a:endParaRPr lang="zh-CN" altLang="en-US" sz="2800" b="1" spc="2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文本框 35"/>
          <p:cNvSpPr txBox="1"/>
          <p:nvPr>
            <p:custDataLst>
              <p:tags r:id="rId13"/>
            </p:custDataLst>
          </p:nvPr>
        </p:nvSpPr>
        <p:spPr>
          <a:xfrm>
            <a:off x="6922777" y="4984253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煤矿建设阶段地质工作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3" name="矩形 22"/>
          <p:cNvSpPr/>
          <p:nvPr>
            <p:custDataLst>
              <p:tags r:id="rId14"/>
            </p:custDataLst>
          </p:nvPr>
        </p:nvSpPr>
        <p:spPr>
          <a:xfrm rot="2700000">
            <a:off x="6373015" y="5151010"/>
            <a:ext cx="447876" cy="446962"/>
          </a:xfrm>
          <a:prstGeom prst="rect">
            <a:avLst/>
          </a:prstGeom>
          <a:noFill/>
          <a:ln>
            <a:solidFill>
              <a:schemeClr val="accent6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 rot="2700000">
            <a:off x="6317842" y="5146047"/>
            <a:ext cx="447876" cy="446962"/>
          </a:xfrm>
          <a:prstGeom prst="rect">
            <a:avLst/>
          </a:prstGeom>
          <a:solidFill>
            <a:schemeClr val="accent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9" name="文本框 38"/>
          <p:cNvSpPr txBox="1"/>
          <p:nvPr>
            <p:custDataLst>
              <p:tags r:id="rId16"/>
            </p:custDataLst>
          </p:nvPr>
        </p:nvSpPr>
        <p:spPr>
          <a:xfrm>
            <a:off x="6356425" y="5132794"/>
            <a:ext cx="402329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7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500" b="1" spc="2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六</a:t>
            </a:r>
            <a:endParaRPr lang="zh-CN" altLang="en-US" sz="2500" b="1" spc="2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文本框 41"/>
          <p:cNvSpPr txBox="1"/>
          <p:nvPr>
            <p:custDataLst>
              <p:tags r:id="rId17"/>
            </p:custDataLst>
          </p:nvPr>
        </p:nvSpPr>
        <p:spPr>
          <a:xfrm>
            <a:off x="6923350" y="1313389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18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煤矿地质类型划分及基础资料</a:t>
            </a:r>
            <a:endParaRPr lang="zh-CN" altLang="en-US" sz="18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4" name="矩形 23"/>
          <p:cNvSpPr/>
          <p:nvPr>
            <p:custDataLst>
              <p:tags r:id="rId18"/>
            </p:custDataLst>
          </p:nvPr>
        </p:nvSpPr>
        <p:spPr>
          <a:xfrm rot="2700000">
            <a:off x="6373015" y="1480145"/>
            <a:ext cx="447876" cy="446962"/>
          </a:xfrm>
          <a:prstGeom prst="rect">
            <a:avLst/>
          </a:prstGeom>
          <a:noFill/>
          <a:ln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4" name="矩形 43"/>
          <p:cNvSpPr/>
          <p:nvPr>
            <p:custDataLst>
              <p:tags r:id="rId19"/>
            </p:custDataLst>
          </p:nvPr>
        </p:nvSpPr>
        <p:spPr>
          <a:xfrm rot="2700000">
            <a:off x="6317842" y="1475183"/>
            <a:ext cx="447876" cy="44696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" name="文本框 44"/>
          <p:cNvSpPr txBox="1"/>
          <p:nvPr>
            <p:custDataLst>
              <p:tags r:id="rId20"/>
            </p:custDataLst>
          </p:nvPr>
        </p:nvSpPr>
        <p:spPr>
          <a:xfrm>
            <a:off x="6356425" y="1461310"/>
            <a:ext cx="402329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800" b="1" spc="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二</a:t>
            </a:r>
            <a:endParaRPr lang="zh-CN" altLang="en-US" sz="2800" b="1" spc="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21"/>
            </p:custDataLst>
          </p:nvPr>
        </p:nvSpPr>
        <p:spPr>
          <a:xfrm>
            <a:off x="6922777" y="3148822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18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煤矿地质补充调查与勘探</a:t>
            </a:r>
            <a:endParaRPr lang="zh-CN" altLang="en-US" sz="18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7" name="矩形 26"/>
          <p:cNvSpPr/>
          <p:nvPr>
            <p:custDataLst>
              <p:tags r:id="rId22"/>
            </p:custDataLst>
          </p:nvPr>
        </p:nvSpPr>
        <p:spPr>
          <a:xfrm rot="2700000">
            <a:off x="6373015" y="3315577"/>
            <a:ext cx="447876" cy="446962"/>
          </a:xfrm>
          <a:prstGeom prst="rect">
            <a:avLst/>
          </a:prstGeom>
          <a:noFill/>
          <a:ln>
            <a:solidFill>
              <a:schemeClr val="accent4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9" name="矩形 28"/>
          <p:cNvSpPr/>
          <p:nvPr>
            <p:custDataLst>
              <p:tags r:id="rId23"/>
            </p:custDataLst>
          </p:nvPr>
        </p:nvSpPr>
        <p:spPr>
          <a:xfrm rot="2700000">
            <a:off x="6317842" y="3310616"/>
            <a:ext cx="447876" cy="446962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0" name="文本框 29"/>
          <p:cNvSpPr txBox="1"/>
          <p:nvPr>
            <p:custDataLst>
              <p:tags r:id="rId24"/>
            </p:custDataLst>
          </p:nvPr>
        </p:nvSpPr>
        <p:spPr>
          <a:xfrm>
            <a:off x="6356425" y="3296741"/>
            <a:ext cx="402329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800" b="1" spc="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四</a:t>
            </a:r>
            <a:endParaRPr lang="zh-CN" altLang="en-US" sz="2800" b="1" spc="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文本框 45"/>
          <p:cNvSpPr txBox="1"/>
          <p:nvPr>
            <p:custDataLst>
              <p:tags r:id="rId25"/>
            </p:custDataLst>
          </p:nvPr>
        </p:nvSpPr>
        <p:spPr>
          <a:xfrm>
            <a:off x="6928430" y="4066538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18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煤矿地质观测与综合分析</a:t>
            </a:r>
            <a:endParaRPr lang="zh-CN" altLang="en-US" sz="18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1" name="矩形 30"/>
          <p:cNvSpPr/>
          <p:nvPr>
            <p:custDataLst>
              <p:tags r:id="rId26"/>
            </p:custDataLst>
          </p:nvPr>
        </p:nvSpPr>
        <p:spPr>
          <a:xfrm rot="2700000">
            <a:off x="6373015" y="4233294"/>
            <a:ext cx="447876" cy="446962"/>
          </a:xfrm>
          <a:prstGeom prst="rect">
            <a:avLst/>
          </a:prstGeom>
          <a:noFill/>
          <a:ln>
            <a:solidFill>
              <a:schemeClr val="accent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8" name="矩形 47"/>
          <p:cNvSpPr/>
          <p:nvPr>
            <p:custDataLst>
              <p:tags r:id="rId27"/>
            </p:custDataLst>
          </p:nvPr>
        </p:nvSpPr>
        <p:spPr>
          <a:xfrm rot="2700000">
            <a:off x="6317842" y="4228331"/>
            <a:ext cx="447876" cy="446962"/>
          </a:xfrm>
          <a:prstGeom prst="rect">
            <a:avLst/>
          </a:prstGeom>
          <a:solidFill>
            <a:schemeClr val="accent5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9" name="文本框 48"/>
          <p:cNvSpPr txBox="1"/>
          <p:nvPr>
            <p:custDataLst>
              <p:tags r:id="rId28"/>
            </p:custDataLst>
          </p:nvPr>
        </p:nvSpPr>
        <p:spPr>
          <a:xfrm>
            <a:off x="6356425" y="4214457"/>
            <a:ext cx="402329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7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500" b="1" spc="2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五</a:t>
            </a:r>
            <a:endParaRPr lang="zh-CN" altLang="en-US" sz="2500" b="1" spc="2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文本框 68"/>
          <p:cNvSpPr txBox="1"/>
          <p:nvPr>
            <p:custDataLst>
              <p:tags r:id="rId29"/>
            </p:custDataLst>
          </p:nvPr>
        </p:nvSpPr>
        <p:spPr>
          <a:xfrm>
            <a:off x="6922777" y="395673"/>
            <a:ext cx="3608384" cy="7715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18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 则</a:t>
            </a:r>
            <a:endParaRPr lang="zh-CN" altLang="en-US" sz="18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0"/>
            </p:custDataLst>
          </p:nvPr>
        </p:nvSpPr>
        <p:spPr>
          <a:xfrm rot="2700000">
            <a:off x="6373015" y="560136"/>
            <a:ext cx="447876" cy="446962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4" name="矩形 33"/>
          <p:cNvSpPr/>
          <p:nvPr>
            <p:custDataLst>
              <p:tags r:id="rId31"/>
            </p:custDataLst>
          </p:nvPr>
        </p:nvSpPr>
        <p:spPr>
          <a:xfrm rot="2700000">
            <a:off x="6317842" y="555174"/>
            <a:ext cx="447876" cy="4469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5" name="文本框 34"/>
          <p:cNvSpPr txBox="1"/>
          <p:nvPr>
            <p:custDataLst>
              <p:tags r:id="rId32"/>
            </p:custDataLst>
          </p:nvPr>
        </p:nvSpPr>
        <p:spPr>
          <a:xfrm>
            <a:off x="6356425" y="541301"/>
            <a:ext cx="402329" cy="473468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800" b="1" spc="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一</a:t>
            </a:r>
            <a:endParaRPr lang="zh-CN" altLang="en-US" sz="2800" b="1" spc="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33"/>
            </p:custDataLst>
          </p:nvPr>
        </p:nvSpPr>
        <p:spPr>
          <a:xfrm rot="2700000">
            <a:off x="6371817" y="5918911"/>
            <a:ext cx="415853" cy="415005"/>
          </a:xfrm>
          <a:prstGeom prst="rect">
            <a:avLst/>
          </a:prstGeom>
          <a:solidFill>
            <a:schemeClr val="accent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黑体" panose="02010609060101010101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6403196" y="5832310"/>
            <a:ext cx="373562" cy="439615"/>
          </a:xfrm>
          <a:prstGeom prst="rect">
            <a:avLst/>
          </a:prstGeom>
          <a:noFill/>
        </p:spPr>
        <p:txBody>
          <a:bodyPr wrap="square" bIns="46990" rtlCol="0" anchor="ctr" anchorCtr="1"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 sz="2500" b="1" spc="2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七</a:t>
            </a:r>
            <a:endParaRPr lang="zh-CN" altLang="en-US" sz="2500" b="1" spc="2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7006524" y="5755351"/>
            <a:ext cx="3350381" cy="71638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sym typeface="+mn-ea"/>
              </a:rPr>
              <a:t>煤矿生产阶段地质工作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3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2"/>
          <p:cNvSpPr txBox="1"/>
          <p:nvPr>
            <p:custDataLst>
              <p:tags r:id="rId3"/>
            </p:custDataLst>
          </p:nvPr>
        </p:nvSpPr>
        <p:spPr>
          <a:xfrm>
            <a:off x="426085" y="264160"/>
            <a:ext cx="11447145" cy="630301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R="93980" algn="ctr">
              <a:lnSpc>
                <a:spcPct val="100000"/>
              </a:lnSpc>
              <a:spcBef>
                <a:spcPts val="95"/>
              </a:spcBef>
            </a:pPr>
            <a:r>
              <a:rPr sz="2200" b="1" spc="-5">
                <a:latin typeface="微软雅黑"/>
                <a:cs typeface="微软雅黑" panose="020b0503020204020204" charset="-122"/>
              </a:rPr>
              <a:t>煤</a:t>
            </a:r>
            <a:r>
              <a:rPr sz="2200" b="1" spc="5">
                <a:latin typeface="微软雅黑"/>
                <a:cs typeface="微软雅黑" panose="020b0503020204020204" charset="-122"/>
              </a:rPr>
              <a:t>矿</a:t>
            </a:r>
            <a:r>
              <a:rPr sz="2200" b="1" spc="-5">
                <a:latin typeface="微软雅黑"/>
                <a:cs typeface="微软雅黑" panose="020b0503020204020204" charset="-122"/>
              </a:rPr>
              <a:t>地质</a:t>
            </a:r>
            <a:r>
              <a:rPr sz="2200" b="1" spc="5">
                <a:latin typeface="微软雅黑"/>
                <a:cs typeface="微软雅黑" panose="020b0503020204020204" charset="-122"/>
              </a:rPr>
              <a:t>工</a:t>
            </a:r>
            <a:r>
              <a:rPr sz="2200" b="1" spc="-5">
                <a:latin typeface="微软雅黑"/>
                <a:cs typeface="微软雅黑" panose="020b0503020204020204" charset="-122"/>
              </a:rPr>
              <a:t>作细则</a:t>
            </a:r>
            <a:endParaRPr sz="2200">
              <a:latin typeface="微软雅黑"/>
              <a:cs typeface="微软雅黑" panose="020b0503020204020204" charset="-122"/>
            </a:endParaRPr>
          </a:p>
          <a:p>
            <a:pPr marR="93980" algn="ctr">
              <a:lnSpc>
                <a:spcPct val="100000"/>
              </a:lnSpc>
              <a:spcBef>
                <a:spcPts val="1535"/>
              </a:spcBef>
              <a:tabLst>
                <a:tab pos="812165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一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章	总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则</a:t>
            </a:r>
            <a:endParaRPr sz="1600">
              <a:latin typeface="黑体" panose="02010609060101010101" charset="-122"/>
              <a:cs typeface="黑体" panose="02010609060101010101" charset="-122"/>
            </a:endParaRPr>
          </a:p>
          <a:p>
            <a:pPr marL="12700" marR="106680" indent="406400" algn="just">
              <a:lnSpc>
                <a:spcPts val="2400"/>
              </a:lnSpc>
              <a:spcBef>
                <a:spcPts val="790"/>
              </a:spcBef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第一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 spc="76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为了加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和规范煤矿地质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作，为煤矿安全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生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产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提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供地质保障，有效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预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防煤矿事故，根据《煤矿安全规程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》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等，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制 定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本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细则。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 algn="just">
              <a:lnSpc>
                <a:spcPts val="2400"/>
              </a:lnSpc>
              <a:spcBef>
                <a:spcPts val="15"/>
              </a:spcBef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 spc="76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、煤矿（井工煤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、露天煤矿，下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、 有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关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单位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质工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作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，适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本细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则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 algn="just">
              <a:lnSpc>
                <a:spcPts val="2400"/>
              </a:lnSpc>
              <a:spcBef>
                <a:spcPts val="225"/>
              </a:spcBef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第三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 spc="76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工作是指在原勘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报告的基础上，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从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 基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本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建设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开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始，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直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到闭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坑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为止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全部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质工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作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 algn="just">
              <a:lnSpc>
                <a:spcPts val="2400"/>
              </a:lnSpc>
              <a:spcBef>
                <a:spcPts val="635"/>
              </a:spcBef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第四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 spc="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工作应当坚持“综合勘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、科学分析、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预测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报、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保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障安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”的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原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则。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>
              <a:lnSpc>
                <a:spcPts val="2400"/>
              </a:lnSpc>
              <a:spcBef>
                <a:spcPts val="625"/>
              </a:spcBef>
              <a:tabLst>
                <a:tab pos="1231265"/>
              </a:tabLst>
            </a:pP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800" spc="5">
                <a:latin typeface="黑体" panose="02010609060101010101" charset="-122"/>
                <a:cs typeface="黑体" panose="02010609060101010101" charset="-122"/>
              </a:rPr>
              <a:t>五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作的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主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要任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务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包括：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>
              <a:lnSpc>
                <a:spcPts val="2400"/>
              </a:lnSpc>
            </a:pP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（一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研究煤矿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层、地质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造、煤层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煤质、瓦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、水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文 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地质、冲击地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压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、工程地质和其他开采地质条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等地质特征及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其变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化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规律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开展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质类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划分；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>
              <a:lnSpc>
                <a:spcPts val="2400"/>
              </a:lnSpc>
              <a:spcBef>
                <a:spcPts val="1140"/>
              </a:spcBef>
            </a:pP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）查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明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影响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矿安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生产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各种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隐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蔽致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灾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因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素；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6400">
              <a:lnSpc>
                <a:spcPts val="2400"/>
              </a:lnSpc>
              <a:spcBef>
                <a:spcPts val="875"/>
              </a:spcBef>
            </a:pP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（三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进行地质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充调查与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勘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探、地质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测、资料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编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录和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综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合分析，提供煤矿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设和生产各个阶段所需要的地质资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，解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决 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安全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生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产中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各种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质问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题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6400">
              <a:lnSpc>
                <a:spcPts val="2400"/>
              </a:lnSpc>
              <a:spcBef>
                <a:spcPts val="230"/>
              </a:spcBef>
            </a:pP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四</a:t>
            </a:r>
            <a:r>
              <a:rPr sz="1800" spc="-125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算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和核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实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炭资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源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储量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以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及煤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瓦</a:t>
            </a:r>
            <a:r>
              <a:rPr sz="1800" spc="-125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气） 资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源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储量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掌握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源储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动态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为合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理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安排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生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产提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供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可靠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依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据；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>
              <a:lnSpc>
                <a:spcPts val="2400"/>
              </a:lnSpc>
              <a:spcBef>
                <a:spcPts val="630"/>
              </a:spcBef>
            </a:pPr>
            <a:endParaRPr sz="1800" spc="-5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419100">
              <a:lnSpc>
                <a:spcPts val="2400"/>
              </a:lnSpc>
              <a:spcBef>
                <a:spcPts val="630"/>
              </a:spcBef>
            </a:pP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（五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调查、研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究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煤矿含煤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层中共（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伴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）生矿产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赋存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情况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开采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利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用价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值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800" spc="20">
              <a:latin typeface="黑体" panose="02010609060101010101" charset="-122"/>
              <a:cs typeface="黑体" panose="02010609060101010101" charset="-122"/>
            </a:endParaRPr>
          </a:p>
          <a:p>
            <a:pPr marL="12700" marR="106680" indent="406400">
              <a:lnSpc>
                <a:spcPts val="2400"/>
              </a:lnSpc>
              <a:spcBef>
                <a:spcPts val="100"/>
              </a:spcBef>
              <a:tabLst>
                <a:tab pos="1245235"/>
              </a:tabLst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第六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总工程师（或技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术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负责人，下同）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 总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程师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具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体负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责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质工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作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的组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织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实施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技术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管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理。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>
              <a:lnSpc>
                <a:spcPts val="2400"/>
              </a:lnSpc>
              <a:spcBef>
                <a:spcPts val="625"/>
              </a:spcBef>
              <a:tabLst>
                <a:tab pos="1245235"/>
              </a:tabLst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第七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、煤矿应配备地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副总工程师，设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立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部门并配齐所需的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质及相关专业技术人员和仪器设备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建立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健 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工作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章制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>
              <a:lnSpc>
                <a:spcPts val="2400"/>
              </a:lnSpc>
              <a:spcBef>
                <a:spcPts val="275"/>
              </a:spcBef>
            </a:pP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副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总工程师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地测部门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负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责人应由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质及相关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专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业技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术人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员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担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任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>
              <a:lnSpc>
                <a:spcPts val="2400"/>
              </a:lnSpc>
              <a:spcBef>
                <a:spcPts val="230"/>
              </a:spcBef>
              <a:tabLst>
                <a:tab pos="1245235"/>
              </a:tabLst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第八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、煤矿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组织或安排地质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技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术人员接受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继续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教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育或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务培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训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，每</a:t>
            </a:r>
            <a:r>
              <a:rPr sz="1800" spc="-40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年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至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少进行</a:t>
            </a:r>
            <a:r>
              <a:rPr sz="1800" spc="-40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次。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9100">
              <a:lnSpc>
                <a:spcPts val="2400"/>
              </a:lnSpc>
              <a:spcBef>
                <a:spcPts val="630"/>
              </a:spcBef>
              <a:tabLst>
                <a:tab pos="1245235"/>
              </a:tabLst>
            </a:pP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第九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、煤矿应积极采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新理论、新技术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新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方法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新装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备</a:t>
            </a:r>
            <a:r>
              <a:rPr sz="1800" spc="-12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真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开展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研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究</a:t>
            </a:r>
            <a:r>
              <a:rPr sz="1800" spc="-12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推进矿地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透明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化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， 不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提高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矿地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工作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技术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平。</a:t>
            </a:r>
            <a:endParaRPr sz="1800" spc="-5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>
            <p:custDataLst>
              <p:tags r:id="rId3"/>
            </p:custDataLst>
          </p:nvPr>
        </p:nvSpPr>
        <p:spPr>
          <a:xfrm>
            <a:off x="472440" y="324485"/>
            <a:ext cx="4309745" cy="3236595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95"/>
              </a:spcBef>
              <a:tabLst>
                <a:tab pos="813435"/>
              </a:tabLst>
            </a:pP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2000" spc="5">
                <a:latin typeface="黑体" panose="02010609060101010101" charset="-122"/>
                <a:cs typeface="黑体" panose="02010609060101010101" charset="-122"/>
              </a:rPr>
              <a:t>二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章	煤</a:t>
            </a:r>
            <a:r>
              <a:rPr sz="2000" spc="5">
                <a:latin typeface="黑体" panose="02010609060101010101" charset="-122"/>
                <a:cs typeface="黑体" panose="02010609060101010101" charset="-122"/>
              </a:rPr>
              <a:t>矿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地质</a:t>
            </a:r>
            <a:r>
              <a:rPr sz="2000" spc="5">
                <a:latin typeface="黑体" panose="02010609060101010101" charset="-122"/>
                <a:cs typeface="黑体" panose="02010609060101010101" charset="-122"/>
              </a:rPr>
              <a:t>类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型划</a:t>
            </a:r>
            <a:r>
              <a:rPr sz="2000" spc="5">
                <a:latin typeface="黑体" panose="02010609060101010101" charset="-122"/>
                <a:cs typeface="黑体" panose="02010609060101010101" charset="-122"/>
              </a:rPr>
              <a:t>分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及基</a:t>
            </a:r>
            <a:r>
              <a:rPr sz="2000" spc="5">
                <a:latin typeface="黑体" panose="02010609060101010101" charset="-122"/>
                <a:cs typeface="黑体" panose="02010609060101010101" charset="-122"/>
              </a:rPr>
              <a:t>础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资料</a:t>
            </a:r>
            <a:endParaRPr sz="2000">
              <a:latin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algn="ctr">
              <a:lnSpc>
                <a:spcPct val="100000"/>
              </a:lnSpc>
              <a:tabLst>
                <a:tab pos="813435"/>
              </a:tabLst>
            </a:pPr>
            <a:r>
              <a:rPr sz="1400" b="1" spc="-5">
                <a:latin typeface="楷体" panose="02010609060101010101" charset="-122"/>
                <a:cs typeface="楷体" panose="02010609060101010101" charset="-122"/>
              </a:rPr>
              <a:t>第一</a:t>
            </a:r>
            <a:r>
              <a:rPr sz="1400" b="1" spc="-15">
                <a:latin typeface="楷体" panose="02010609060101010101" charset="-122"/>
                <a:cs typeface="楷体" panose="02010609060101010101" charset="-122"/>
              </a:rPr>
              <a:t>节	</a:t>
            </a:r>
            <a:r>
              <a:rPr sz="1400" b="1" spc="-5">
                <a:latin typeface="楷体" panose="02010609060101010101" charset="-122"/>
                <a:cs typeface="楷体" panose="02010609060101010101" charset="-122"/>
              </a:rPr>
              <a:t>煤矿地</a:t>
            </a:r>
            <a:r>
              <a:rPr sz="1400" b="1" spc="-15">
                <a:latin typeface="楷体" panose="02010609060101010101" charset="-122"/>
                <a:cs typeface="楷体" panose="02010609060101010101" charset="-122"/>
              </a:rPr>
              <a:t>质</a:t>
            </a:r>
            <a:r>
              <a:rPr sz="1400" b="1" spc="-5">
                <a:latin typeface="楷体" panose="02010609060101010101" charset="-122"/>
                <a:cs typeface="楷体" panose="02010609060101010101" charset="-122"/>
              </a:rPr>
              <a:t>类型划</a:t>
            </a:r>
            <a:r>
              <a:rPr sz="1400" b="1" spc="-15">
                <a:latin typeface="楷体" panose="02010609060101010101" charset="-122"/>
                <a:cs typeface="楷体" panose="02010609060101010101" charset="-122"/>
              </a:rPr>
              <a:t>分</a:t>
            </a:r>
            <a:endParaRPr sz="1400">
              <a:latin typeface="楷体" panose="02010609060101010101" charset="-122"/>
              <a:cs typeface="楷体" panose="02010609060101010101" charset="-122"/>
            </a:endParaRPr>
          </a:p>
          <a:p>
            <a:pPr marL="12700" marR="5080" indent="405130" algn="just">
              <a:lnSpc>
                <a:spcPct val="146000"/>
              </a:lnSpc>
              <a:spcBef>
                <a:spcPts val="790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矿应根据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质构造复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程度、煤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稳定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瓦斯类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类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型、冲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击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危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险等级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其他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采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条件进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类型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划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分。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工煤矿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分为简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单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、中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 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复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杂</a:t>
            </a:r>
            <a:r>
              <a:rPr sz="1600" spc="-409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4</a:t>
            </a:r>
            <a:r>
              <a:rPr sz="16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型（表</a:t>
            </a:r>
            <a:r>
              <a:rPr sz="1600" spc="-39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2-1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algn="ctr">
              <a:lnSpc>
                <a:spcPct val="100000"/>
              </a:lnSpc>
              <a:spcBef>
                <a:spcPts val="1215"/>
              </a:spcBef>
              <a:tabLst>
                <a:tab pos="545465"/>
              </a:tabLst>
            </a:pP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表</a:t>
            </a:r>
            <a:r>
              <a:rPr sz="1200" b="1" spc="-30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200" b="1" spc="-5">
                <a:latin typeface="Times New Roman" panose="02020603050405020304"/>
                <a:cs typeface="Times New Roman" panose="02020603050405020304"/>
              </a:rPr>
              <a:t>2-1	</a:t>
            </a: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200" b="1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200" b="1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200" b="1" spc="5">
                <a:latin typeface="仿宋" panose="02010609060101010101" charset="-122"/>
                <a:cs typeface="仿宋" panose="02010609060101010101" charset="-122"/>
              </a:rPr>
              <a:t>类</a:t>
            </a: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型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3535" y="272415"/>
          <a:ext cx="6029960" cy="58483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7350"/>
                <a:gridCol w="515620"/>
                <a:gridCol w="1290955"/>
                <a:gridCol w="1285875"/>
                <a:gridCol w="1349375"/>
                <a:gridCol w="1200785"/>
              </a:tblGrid>
              <a:tr h="243840">
                <a:tc rowSpan="2"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73990">
                        <a:lnSpc>
                          <a:spcPct val="100000"/>
                        </a:lnSpc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划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分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依据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  <a:tabLst>
                          <a:tab pos="254000"/>
                        </a:tabLst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类	型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04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43840">
                <a:tc gridSpan="2" vMerge="1">
                  <a:txBody>
                    <a:bodyPr vert="horz" wrap="square"/>
                    <a:lstStyle/>
                    <a:p/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简单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1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中等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1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复杂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1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极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复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1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41630">
                <a:tc gridSpan="2">
                  <a:txBody>
                    <a:bodyPr vert="horz" wrap="square"/>
                    <a:lstStyle/>
                    <a:p>
                      <a:pPr marL="173990" marR="166370">
                        <a:lnSpc>
                          <a:spcPts val="1200"/>
                        </a:lnSpc>
                        <a:spcBef>
                          <a:spcPts val="3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构造 复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杂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程度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简单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中等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复杂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极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复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1028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0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73990" marR="166370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554990"/>
                        </a:tabLst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稳定 程	度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7310" marR="60325" algn="just">
                        <a:lnSpc>
                          <a:spcPts val="1200"/>
                        </a:lnSpc>
                        <a:spcBef>
                          <a:spcPts val="30"/>
                        </a:spcBef>
                      </a:pP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稳定和较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定煤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层 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的资源储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占全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矿 </a:t>
                      </a:r>
                      <a:r>
                        <a:rPr sz="1000" spc="80">
                          <a:latin typeface="仿宋" panose="02010609060101010101" charset="-122"/>
                          <a:cs typeface="仿宋" panose="02010609060101010101" charset="-122"/>
                        </a:rPr>
                        <a:t>井资</a:t>
                      </a:r>
                      <a:r>
                        <a:rPr sz="1000" spc="65">
                          <a:latin typeface="仿宋" panose="02010609060101010101" charset="-122"/>
                          <a:cs typeface="仿宋" panose="02010609060101010101" charset="-122"/>
                        </a:rPr>
                        <a:t>源</a:t>
                      </a:r>
                      <a:r>
                        <a:rPr sz="1000" spc="80">
                          <a:latin typeface="仿宋" panose="02010609060101010101" charset="-122"/>
                          <a:cs typeface="仿宋" panose="02010609060101010101" charset="-122"/>
                        </a:rPr>
                        <a:t>储量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1000" spc="-26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>
                          <a:latin typeface="Times New Roman" panose="02020603050405020304"/>
                          <a:cs typeface="Times New Roman" panose="02020603050405020304"/>
                        </a:rPr>
                        <a:t>80%  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及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以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上</a:t>
                      </a:r>
                      <a:r>
                        <a:rPr sz="1000" spc="-44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中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稳定煤 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层资源储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所占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比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例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小于</a:t>
                      </a:r>
                      <a:r>
                        <a:rPr sz="1000" spc="-24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40%</a:t>
                      </a: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61595" algn="just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定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和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较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定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层 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资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源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储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占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矿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井 资 源 储 量</a:t>
                      </a:r>
                      <a:r>
                        <a:rPr sz="1000" spc="-4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的 </a:t>
                      </a:r>
                      <a:r>
                        <a:rPr sz="1000">
                          <a:latin typeface="Times New Roman" panose="02020603050405020304"/>
                          <a:cs typeface="Times New Roman" panose="02020603050405020304"/>
                        </a:rPr>
                        <a:t>60%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～ </a:t>
                      </a:r>
                      <a:r>
                        <a:rPr sz="1000">
                          <a:latin typeface="Times New Roman" panose="02020603050405020304"/>
                          <a:cs typeface="Times New Roman" panose="02020603050405020304"/>
                        </a:rPr>
                        <a:t>80%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sz="1000" spc="-254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</a:pP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60%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7310" marR="61595" algn="just">
                        <a:lnSpc>
                          <a:spcPct val="100000"/>
                        </a:lnSpc>
                      </a:pP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稳定和较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定煤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层 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的资源储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占全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矿 井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资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源储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1000" spc="5">
                          <a:latin typeface="Times New Roman" panose="02020603050405020304"/>
                          <a:cs typeface="Times New Roman" panose="02020603050405020304"/>
                        </a:rPr>
                        <a:t>40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%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～  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60%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（含</a:t>
                      </a:r>
                      <a:r>
                        <a:rPr sz="1000" spc="-26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40%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61595" algn="just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定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和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极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稳 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定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资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源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储 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占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全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矿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井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资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源 </a:t>
                      </a:r>
                      <a:r>
                        <a:rPr sz="1000" spc="160">
                          <a:latin typeface="仿宋" panose="02010609060101010101" charset="-122"/>
                          <a:cs typeface="仿宋" panose="02010609060101010101" charset="-122"/>
                        </a:rPr>
                        <a:t>储</a:t>
                      </a:r>
                      <a:r>
                        <a:rPr sz="1000" spc="150">
                          <a:latin typeface="仿宋" panose="02010609060101010101" charset="-122"/>
                          <a:cs typeface="仿宋" panose="02010609060101010101" charset="-122"/>
                        </a:rPr>
                        <a:t>量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1000" spc="-16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>
                          <a:latin typeface="Times New Roman" panose="02020603050405020304"/>
                          <a:cs typeface="Times New Roman" panose="02020603050405020304"/>
                        </a:rPr>
                        <a:t>60%</a:t>
                      </a:r>
                      <a:r>
                        <a:rPr sz="1000" spc="-1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000" spc="160">
                          <a:latin typeface="仿宋" panose="02010609060101010101" charset="-122"/>
                          <a:cs typeface="仿宋" panose="02010609060101010101" charset="-122"/>
                        </a:rPr>
                        <a:t>及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以 上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328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0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73990">
                        <a:lnSpc>
                          <a:spcPct val="100000"/>
                        </a:lnSpc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瓦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斯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类型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瓦斯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量（</a:t>
                      </a:r>
                      <a:r>
                        <a:rPr sz="1000" i="1" spc="-5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7310" marR="62230">
                        <a:lnSpc>
                          <a:spcPct val="100000"/>
                        </a:lnSpc>
                      </a:pP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000" spc="5">
                          <a:latin typeface="Times New Roman" panose="02020603050405020304"/>
                          <a:cs typeface="Times New Roman" panose="02020603050405020304"/>
                        </a:rPr>
                        <a:t>4</a:t>
                      </a:r>
                      <a:r>
                        <a:rPr sz="10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975" spc="-7" baseline="30000">
                          <a:latin typeface="Times New Roman" panose="02020603050405020304"/>
                          <a:cs typeface="Times New Roman" panose="02020603050405020304"/>
                        </a:rPr>
                        <a:t>3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/</a:t>
                      </a:r>
                      <a:r>
                        <a:rPr sz="1000" spc="7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，且</a:t>
                      </a:r>
                      <a:r>
                        <a:rPr sz="1000" spc="6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体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结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构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类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型为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原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生结构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22860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瓦斯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量（</a:t>
                      </a:r>
                      <a:r>
                        <a:rPr sz="1000" i="1" spc="-5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）  </a:t>
                      </a:r>
                      <a:r>
                        <a:rPr sz="1000" spc="20">
                          <a:latin typeface="Times New Roman" panose="02020603050405020304"/>
                          <a:cs typeface="Times New Roman" panose="02020603050405020304"/>
                        </a:rPr>
                        <a:t>4m</a:t>
                      </a:r>
                      <a:r>
                        <a:rPr sz="975" spc="30" baseline="30000">
                          <a:latin typeface="Times New Roman" panose="02020603050405020304"/>
                          <a:cs typeface="Times New Roman" panose="02020603050405020304"/>
                        </a:rPr>
                        <a:t>3</a:t>
                      </a:r>
                      <a:r>
                        <a:rPr sz="1000" spc="20">
                          <a:latin typeface="Times New Roman" panose="02020603050405020304"/>
                          <a:cs typeface="Times New Roman" panose="02020603050405020304"/>
                        </a:rPr>
                        <a:t>/t</a:t>
                      </a:r>
                      <a:r>
                        <a:rPr sz="1000" spc="20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1000" i="1" spc="2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000" spc="2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000" spc="20">
                          <a:latin typeface="Times New Roman" panose="02020603050405020304"/>
                          <a:cs typeface="Times New Roman" panose="02020603050405020304"/>
                        </a:rPr>
                        <a:t>8m</a:t>
                      </a:r>
                      <a:r>
                        <a:rPr sz="975" spc="30" baseline="30000">
                          <a:latin typeface="Times New Roman" panose="02020603050405020304"/>
                          <a:cs typeface="Times New Roman" panose="02020603050405020304"/>
                        </a:rPr>
                        <a:t>3</a:t>
                      </a:r>
                      <a:r>
                        <a:rPr sz="1000" spc="20">
                          <a:latin typeface="Times New Roman" panose="02020603050405020304"/>
                          <a:cs typeface="Times New Roman" panose="02020603050405020304"/>
                        </a:rPr>
                        <a:t>/t</a:t>
                      </a:r>
                      <a:r>
                        <a:rPr sz="1000" spc="20">
                          <a:latin typeface="仿宋" panose="02010609060101010101" charset="-122"/>
                          <a:cs typeface="仿宋" panose="02010609060101010101" charset="-122"/>
                        </a:rPr>
                        <a:t>，  </a:t>
                      </a:r>
                      <a:r>
                        <a:rPr sz="1000" spc="65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1000" spc="8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65">
                          <a:latin typeface="仿宋" panose="02010609060101010101" charset="-122"/>
                          <a:cs typeface="仿宋" panose="02010609060101010101" charset="-122"/>
                        </a:rPr>
                        <a:t>体</a:t>
                      </a:r>
                      <a:r>
                        <a:rPr sz="1000" spc="80">
                          <a:latin typeface="仿宋" panose="02010609060101010101" charset="-122"/>
                          <a:cs typeface="仿宋" panose="02010609060101010101" charset="-122"/>
                        </a:rPr>
                        <a:t>结</a:t>
                      </a:r>
                      <a:r>
                        <a:rPr sz="1000" spc="65">
                          <a:latin typeface="仿宋" panose="02010609060101010101" charset="-122"/>
                          <a:cs typeface="仿宋" panose="02010609060101010101" charset="-122"/>
                        </a:rPr>
                        <a:t>构</a:t>
                      </a:r>
                      <a:r>
                        <a:rPr sz="1000" spc="80">
                          <a:latin typeface="仿宋" panose="02010609060101010101" charset="-122"/>
                          <a:cs typeface="仿宋" panose="02010609060101010101" charset="-122"/>
                        </a:rPr>
                        <a:t>类</a:t>
                      </a:r>
                      <a:r>
                        <a:rPr sz="1000" spc="65">
                          <a:latin typeface="仿宋" panose="02010609060101010101" charset="-122"/>
                          <a:cs typeface="仿宋" panose="02010609060101010101" charset="-122"/>
                        </a:rPr>
                        <a:t>型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以 碎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裂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结构为主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20">
                          <a:latin typeface="仿宋" panose="02010609060101010101" charset="-122"/>
                          <a:cs typeface="仿宋" panose="02010609060101010101" charset="-122"/>
                        </a:rPr>
                        <a:t>煤层瓦斯含量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sz="1000" i="1" spc="1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7310" marR="61595" algn="just">
                        <a:lnSpc>
                          <a:spcPct val="100000"/>
                        </a:lnSpc>
                      </a:pP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000" spc="5">
                          <a:latin typeface="Times New Roman" panose="02020603050405020304"/>
                          <a:cs typeface="Times New Roman" panose="02020603050405020304"/>
                        </a:rPr>
                        <a:t>8</a:t>
                      </a:r>
                      <a:r>
                        <a:rPr sz="10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975" spc="-7" baseline="30000">
                          <a:latin typeface="Times New Roman" panose="02020603050405020304"/>
                          <a:cs typeface="Times New Roman" panose="02020603050405020304"/>
                        </a:rPr>
                        <a:t>3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/t</a:t>
                      </a:r>
                      <a:r>
                        <a:rPr sz="1000" spc="-15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体结构 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类型以碎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粒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结构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为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主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9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46990" algn="just">
                        <a:lnSpc>
                          <a:spcPts val="1200"/>
                        </a:lnSpc>
                        <a:spcBef>
                          <a:spcPts val="30"/>
                        </a:spcBef>
                      </a:pP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与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瓦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斯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突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出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矿 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井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按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照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与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瓦 斯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出矿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井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管理， 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体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结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构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类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型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以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糜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棱结构为主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41630">
                <a:tc gridSpan="2">
                  <a:txBody>
                    <a:bodyPr vert="horz" wrap="square"/>
                    <a:lstStyle/>
                    <a:p>
                      <a:pPr marL="173990" marR="166370">
                        <a:lnSpc>
                          <a:spcPts val="1200"/>
                        </a:lnSpc>
                        <a:spcBef>
                          <a:spcPts val="25"/>
                        </a:spcBef>
                        <a:tabLst>
                          <a:tab pos="554990"/>
                        </a:tabLst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文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地质 类	型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简单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中等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复杂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极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复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杂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02895">
                <a:tc rowSpan="2"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73990" marR="16637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击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地压 危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险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等级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无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击地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压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危险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77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弱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击地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压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危险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77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中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冲击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压危险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77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强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击地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压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危险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77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3280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7310" marR="62230" algn="just">
                        <a:lnSpc>
                          <a:spcPts val="1200"/>
                        </a:lnSpc>
                        <a:spcBef>
                          <a:spcPts val="35"/>
                        </a:spcBef>
                      </a:pP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煤层及其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底板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岩 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层经鉴定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均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无冲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击 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倾向性或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击危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险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7310">
                        <a:lnSpc>
                          <a:spcPts val="1165"/>
                        </a:lnSpc>
                        <a:spcBef>
                          <a:spcPts val="30"/>
                        </a:spcBef>
                      </a:pPr>
                      <a:r>
                        <a:rPr sz="1500" spc="127" baseline="3000">
                          <a:latin typeface="仿宋" panose="02010609060101010101" charset="-122"/>
                          <a:cs typeface="仿宋" panose="02010609060101010101" charset="-122"/>
                        </a:rPr>
                        <a:t>综合</a:t>
                      </a:r>
                      <a:r>
                        <a:rPr sz="1500" spc="104" baseline="3000">
                          <a:latin typeface="仿宋" panose="02010609060101010101" charset="-122"/>
                          <a:cs typeface="仿宋" panose="02010609060101010101" charset="-122"/>
                        </a:rPr>
                        <a:t>指</a:t>
                      </a:r>
                      <a:r>
                        <a:rPr sz="1500" spc="127" baseline="3000">
                          <a:latin typeface="仿宋" panose="02010609060101010101" charset="-122"/>
                          <a:cs typeface="仿宋" panose="02010609060101010101" charset="-122"/>
                        </a:rPr>
                        <a:t>数（</a:t>
                      </a:r>
                      <a:r>
                        <a:rPr sz="1500" i="1" spc="-7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650" spc="-8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500" spc="12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150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endParaRPr sz="1500" baseline="3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7310">
                        <a:lnSpc>
                          <a:spcPts val="1120"/>
                        </a:lnSpc>
                      </a:pPr>
                      <a:r>
                        <a:rPr sz="1000">
                          <a:latin typeface="Times New Roman" panose="02020603050405020304"/>
                          <a:cs typeface="Times New Roman" panose="02020603050405020304"/>
                        </a:rPr>
                        <a:t>0.25</a:t>
                      </a: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</a:pP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击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危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险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综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合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指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数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8580">
                        <a:lnSpc>
                          <a:spcPts val="1165"/>
                        </a:lnSpc>
                        <a:spcBef>
                          <a:spcPts val="70"/>
                        </a:spcBef>
                      </a:pP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sz="1500" spc="-592" baseline="300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500" i="1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650" spc="-6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1500" spc="-577" baseline="300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500" spc="-7" baseline="3000">
                          <a:latin typeface="Times New Roman" panose="02020603050405020304"/>
                          <a:cs typeface="Times New Roman" panose="02020603050405020304"/>
                        </a:rPr>
                        <a:t>0.25</a:t>
                      </a:r>
                      <a:r>
                        <a:rPr sz="1500" spc="-209" baseline="300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500" spc="-585" baseline="300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500" i="1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650" spc="-6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endParaRPr sz="1500" baseline="3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8580">
                        <a:lnSpc>
                          <a:spcPts val="1165"/>
                        </a:lnSpc>
                      </a:pP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0.5</a:t>
                      </a: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冲击危险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综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合指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数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sz="1500" i="1" spc="-7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 spc="-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1500" spc="-7" baseline="3000">
                          <a:latin typeface="Times New Roman" panose="02020603050405020304"/>
                          <a:cs typeface="Times New Roman" panose="02020603050405020304"/>
                        </a:rPr>
                        <a:t>0.5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500" i="1" spc="-7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 spc="-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1500" spc="-7" baseline="3000">
                          <a:latin typeface="Times New Roman" panose="02020603050405020304"/>
                          <a:cs typeface="Times New Roman" panose="02020603050405020304"/>
                        </a:rPr>
                        <a:t>0.75</a:t>
                      </a:r>
                      <a:endParaRPr sz="150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4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8580" marR="61595">
                        <a:lnSpc>
                          <a:spcPct val="106000"/>
                        </a:lnSpc>
                      </a:pP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冲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击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危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险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综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合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指 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数（</a:t>
                      </a:r>
                      <a:r>
                        <a:rPr sz="1500" i="1" spc="-7" baseline="300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650" spc="-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500" spc="-7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）＞</a:t>
                      </a:r>
                      <a:r>
                        <a:rPr sz="1500" spc="-7" baseline="3000">
                          <a:latin typeface="Times New Roman" panose="02020603050405020304"/>
                          <a:cs typeface="Times New Roman" panose="02020603050405020304"/>
                        </a:rPr>
                        <a:t>0.75</a:t>
                      </a:r>
                      <a:endParaRPr sz="150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9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18185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18745" marR="113665" algn="just">
                        <a:lnSpc>
                          <a:spcPct val="100000"/>
                        </a:lnSpc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其 他 开 采 地 质 条 件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1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80340" marR="110490" indent="-6286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顶底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板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1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7310" marR="6096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底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板平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整</a:t>
                      </a:r>
                      <a:r>
                        <a:rPr sz="1000" spc="-44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板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完 整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性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好</a:t>
                      </a:r>
                      <a:r>
                        <a:rPr sz="1000" spc="-44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裂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隙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不发育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61595" algn="just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底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板较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平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整</a:t>
                      </a:r>
                      <a:r>
                        <a:rPr sz="1000" spc="-48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局部 凹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凸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不平</a:t>
                      </a:r>
                      <a:r>
                        <a:rPr sz="1000" spc="-48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板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较完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整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裂隙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很发育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933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310" marR="61595" algn="just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底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板凹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凸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平</a:t>
                      </a:r>
                      <a:r>
                        <a:rPr sz="1000" spc="-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 板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裂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隙比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较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发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育</a:t>
                      </a:r>
                      <a:r>
                        <a:rPr sz="1000" spc="-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岩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性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比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较松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软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破碎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933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46990" algn="just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底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板凹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凸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不平， 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板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岩性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松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软</a:t>
                      </a:r>
                      <a:r>
                        <a:rPr sz="1000" spc="-120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破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碎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裂隙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发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育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933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3210">
                <a:tc vMerge="1">
                  <a:txBody>
                    <a:bodyPr vert="horz" wrap="square"/>
                    <a:lstStyle/>
                    <a:p/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7475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倾角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76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000" spc="-10">
                          <a:latin typeface="Times New Roman" panose="02020603050405020304"/>
                          <a:cs typeface="Times New Roman" panose="02020603050405020304"/>
                        </a:rPr>
                        <a:t>8°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以下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76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8°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～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25°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（含</a:t>
                      </a:r>
                      <a:r>
                        <a:rPr sz="1000" spc="-26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8°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76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25°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～</a:t>
                      </a:r>
                      <a:r>
                        <a:rPr sz="1000" spc="-5">
                          <a:latin typeface="Times New Roman" panose="02020603050405020304"/>
                          <a:cs typeface="Times New Roman" panose="02020603050405020304"/>
                        </a:rPr>
                        <a:t>45°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（含</a:t>
                      </a:r>
                      <a:r>
                        <a:rPr sz="1000" spc="-254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1000" spc="-10">
                          <a:latin typeface="Times New Roman" panose="02020603050405020304"/>
                          <a:cs typeface="Times New Roman" panose="02020603050405020304"/>
                        </a:rPr>
                        <a:t>25°</a:t>
                      </a:r>
                      <a:r>
                        <a:rPr sz="1000" spc="-10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76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000" spc="-10">
                          <a:latin typeface="Times New Roman" panose="02020603050405020304"/>
                          <a:cs typeface="Times New Roman" panose="02020603050405020304"/>
                        </a:rPr>
                        <a:t>45°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及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以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上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76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76275">
                <a:tc vMerge="1">
                  <a:txBody>
                    <a:bodyPr vert="horz" wrap="square"/>
                    <a:lstStyle/>
                    <a:p/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7475" marR="110490" algn="just">
                        <a:lnSpc>
                          <a:spcPts val="1200"/>
                        </a:lnSpc>
                        <a:spcBef>
                          <a:spcPts val="3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其他 特殊 地质 因素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310" marR="61595" algn="just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一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般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没有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陷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落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柱</a:t>
                      </a:r>
                      <a:r>
                        <a:rPr sz="1000" spc="-445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 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热和天窗</a:t>
                      </a:r>
                      <a:r>
                        <a:rPr sz="1000" spc="70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1000" spc="85">
                          <a:latin typeface="仿宋" panose="02010609060101010101" charset="-122"/>
                          <a:cs typeface="仿宋" panose="02010609060101010101" charset="-122"/>
                        </a:rPr>
                        <a:t>地质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危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害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55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8580" marR="61595">
                        <a:lnSpc>
                          <a:spcPct val="100000"/>
                        </a:lnSpc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偶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有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陷落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柱</a:t>
                      </a:r>
                      <a:r>
                        <a:rPr sz="1000" spc="-495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热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和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天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窗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等地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质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危害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310" marR="61595" algn="just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常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有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较多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陷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落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柱</a:t>
                      </a:r>
                      <a:r>
                        <a:rPr sz="1000" spc="-15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 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热和天窗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地质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危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害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55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61595" algn="just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大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面</a:t>
                      </a:r>
                      <a:r>
                        <a:rPr sz="1000" spc="155">
                          <a:latin typeface="仿宋" panose="02010609060101010101" charset="-122"/>
                          <a:cs typeface="仿宋" panose="02010609060101010101" charset="-122"/>
                        </a:rPr>
                        <a:t>积</a:t>
                      </a:r>
                      <a:r>
                        <a:rPr sz="1000" spc="145">
                          <a:latin typeface="仿宋" panose="02010609060101010101" charset="-122"/>
                          <a:cs typeface="仿宋" panose="02010609060101010101" charset="-122"/>
                        </a:rPr>
                        <a:t>遭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受 陷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落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柱</a:t>
                      </a:r>
                      <a:r>
                        <a:rPr sz="1000" spc="-120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1000" spc="10">
                          <a:latin typeface="仿宋" panose="02010609060101010101" charset="-122"/>
                          <a:cs typeface="仿宋" panose="02010609060101010101" charset="-122"/>
                        </a:rPr>
                        <a:t>热</a:t>
                      </a:r>
                      <a:r>
                        <a:rPr sz="1000">
                          <a:latin typeface="仿宋" panose="02010609060101010101" charset="-122"/>
                          <a:cs typeface="仿宋" panose="02010609060101010101" charset="-122"/>
                        </a:rPr>
                        <a:t>和天 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窗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地质</a:t>
                      </a:r>
                      <a:r>
                        <a:rPr sz="1000" spc="5">
                          <a:latin typeface="仿宋" panose="02010609060101010101" charset="-122"/>
                          <a:cs typeface="仿宋" panose="02010609060101010101" charset="-122"/>
                        </a:rPr>
                        <a:t>危</a:t>
                      </a:r>
                      <a:r>
                        <a:rPr sz="1000" spc="-5">
                          <a:latin typeface="仿宋" panose="02010609060101010101" charset="-122"/>
                          <a:cs typeface="仿宋" panose="02010609060101010101" charset="-122"/>
                        </a:rPr>
                        <a:t>害</a:t>
                      </a:r>
                      <a:endParaRPr sz="10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55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>
            <p:custDataLst>
              <p:tags r:id="rId5"/>
            </p:custDataLst>
          </p:nvPr>
        </p:nvSpPr>
        <p:spPr>
          <a:xfrm>
            <a:off x="520700" y="4660265"/>
            <a:ext cx="4637405" cy="1461135"/>
          </a:xfrm>
          <a:prstGeom prst="rect">
            <a:avLst/>
          </a:prstGeom>
        </p:spPr>
        <p:txBody>
          <a:bodyPr vert="horz" wrap="square" lIns="0" tIns="58419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460"/>
              </a:spcBef>
            </a:pPr>
            <a:r>
              <a:rPr sz="1200" b="1" spc="-5">
                <a:latin typeface="仿宋" panose="02010609060101010101" charset="-122"/>
                <a:cs typeface="仿宋" panose="02010609060101010101" charset="-122"/>
              </a:rPr>
              <a:t>注：</a:t>
            </a:r>
            <a:r>
              <a:rPr sz="1200" spc="-5">
                <a:latin typeface="Times New Roman" panose="02020603050405020304"/>
                <a:cs typeface="Times New Roman" panose="02020603050405020304"/>
              </a:rPr>
              <a:t>1. </a:t>
            </a:r>
            <a:r>
              <a:rPr sz="1200">
                <a:latin typeface="仿宋" panose="02010609060101010101" charset="-122"/>
                <a:cs typeface="仿宋" panose="02010609060101010101" charset="-122"/>
              </a:rPr>
              <a:t>地质构造复杂程度划分按本细则第十一条执行。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2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</a:rPr>
              <a:t>煤层稳定程度划分按本细则第十二条执行。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2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</a:rPr>
              <a:t>煤体结构类型分类按《煤体结构分类》</a:t>
            </a:r>
            <a:r>
              <a:rPr sz="12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200" spc="-5">
                <a:latin typeface="Times New Roman" panose="02020603050405020304"/>
                <a:cs typeface="Times New Roman" panose="02020603050405020304"/>
              </a:rPr>
              <a:t>GB/T</a:t>
            </a:r>
            <a:r>
              <a:rPr sz="12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200">
                <a:latin typeface="Times New Roman" panose="02020603050405020304"/>
                <a:cs typeface="Times New Roman" panose="02020603050405020304"/>
              </a:rPr>
              <a:t>30050</a:t>
            </a:r>
            <a:r>
              <a:rPr sz="1200">
                <a:latin typeface="仿宋" panose="02010609060101010101" charset="-122"/>
                <a:cs typeface="仿宋" panose="02010609060101010101" charset="-122"/>
              </a:rPr>
              <a:t>）执行。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460"/>
              </a:spcBef>
              <a:buFont typeface="Times New Roman" panose="02020603050405020304"/>
              <a:buAutoNum type="arabicPeriod" startAt="4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水文地质类型划分按《煤矿防治水细则》执行。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4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冲击地压危险等级划分按《冲击地压矿井鉴定暂行办法》执行。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4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按划分依据就高不就低的原则，确定井工煤矿地质类型。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2"/>
              <a:tabLst>
                <a:tab pos="508000"/>
              </a:tabLst>
            </a:pPr>
            <a:endParaRPr sz="12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0629900" cy="77343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5080" indent="405130" algn="just">
              <a:lnSpc>
                <a:spcPct val="146000"/>
              </a:lnSpc>
              <a:spcBef>
                <a:spcPts val="66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露天煤矿应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据地质构造复杂程度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煤层稳定程度、工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程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条件和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文地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条件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行类型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划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分。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露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天煤矿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质类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分 为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简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单、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中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等和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复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杂</a:t>
            </a:r>
            <a:r>
              <a:rPr sz="1600" spc="-409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3</a:t>
            </a:r>
            <a:r>
              <a:rPr sz="160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种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类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型（表</a:t>
            </a:r>
            <a:r>
              <a:rPr sz="1600" spc="-40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2-2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099820" y="1226185"/>
          <a:ext cx="9796145" cy="40170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18335"/>
                <a:gridCol w="2379980"/>
                <a:gridCol w="2838450"/>
                <a:gridCol w="2659380"/>
              </a:tblGrid>
              <a:tr h="22542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30835">
                        <a:lnSpc>
                          <a:spcPct val="100000"/>
                        </a:lnSpc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划分依据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80"/>
                        </a:spcBef>
                        <a:tabLst>
                          <a:tab pos="286385"/>
                        </a:tabLst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类	型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55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25425">
                <a:tc vMerge="1">
                  <a:txBody>
                    <a:bodyPr vert="horz" wrap="square"/>
                    <a:lstStyle/>
                    <a:p/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简单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68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中等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68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复杂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683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781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地质构造复杂程度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简单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中等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复杂、极复杂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067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煤层稳定程度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09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稳定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09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较稳定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09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不稳定、极不稳定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609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982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工程地质条件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61595" algn="just">
                        <a:lnSpc>
                          <a:spcPct val="111000"/>
                        </a:lnSpc>
                        <a:spcBef>
                          <a:spcPts val="57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以坚硬岩层为主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软弱结 构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（面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不发育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有很 少的软弱结构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（面</a:t>
                      </a:r>
                      <a:r>
                        <a:rPr sz="900" spc="-2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或 层间距大于</a:t>
                      </a:r>
                      <a:r>
                        <a:rPr sz="900" spc="-310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900" spc="-20">
                          <a:latin typeface="Times New Roman" panose="02020603050405020304"/>
                          <a:cs typeface="Times New Roman" panose="02020603050405020304"/>
                        </a:rPr>
                        <a:t>30m</a:t>
                      </a:r>
                      <a:r>
                        <a:rPr sz="900" spc="-2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含水性 差，不影响边坡稳定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3810">
                        <a:lnSpc>
                          <a:spcPct val="111000"/>
                        </a:lnSpc>
                        <a:spcBef>
                          <a:spcPts val="570"/>
                        </a:spcBef>
                      </a:pP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坚硬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岩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与软岩互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，软弱结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构 </a:t>
                      </a:r>
                      <a:r>
                        <a:rPr sz="900" spc="-28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（面</a:t>
                      </a:r>
                      <a:r>
                        <a:rPr sz="900" spc="-265">
                          <a:latin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发育</a:t>
                      </a:r>
                      <a:r>
                        <a:rPr sz="900" spc="-28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软弱结构</a:t>
                      </a:r>
                      <a:r>
                        <a:rPr sz="900" spc="-28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（面）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多或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间距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为</a:t>
                      </a:r>
                      <a:r>
                        <a:rPr sz="900" spc="-24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900" spc="10">
                          <a:latin typeface="Times New Roman" panose="02020603050405020304"/>
                          <a:cs typeface="Times New Roman" panose="02020603050405020304"/>
                        </a:rPr>
                        <a:t>15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～</a:t>
                      </a:r>
                      <a:r>
                        <a:rPr sz="900" spc="10">
                          <a:latin typeface="Times New Roman" panose="02020603050405020304"/>
                          <a:cs typeface="Times New Roman" panose="02020603050405020304"/>
                        </a:rPr>
                        <a:t>30m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水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性中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，对边坡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稳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定有一定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影 响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59690" algn="just">
                        <a:lnSpc>
                          <a:spcPts val="1200"/>
                        </a:lnSpc>
                        <a:spcBef>
                          <a:spcPts val="30"/>
                        </a:spcBef>
                      </a:pP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坚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硬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岩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与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软岩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互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层，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软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弱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结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构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层（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面）极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发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育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软弱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结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构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层（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面）很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多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间距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小 于</a:t>
                      </a:r>
                      <a:r>
                        <a:rPr sz="900" spc="-28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900" spc="15">
                          <a:latin typeface="Times New Roman" panose="02020603050405020304"/>
                          <a:cs typeface="Times New Roman" panose="02020603050405020304"/>
                        </a:rPr>
                        <a:t>15m</a:t>
                      </a:r>
                      <a:r>
                        <a:rPr sz="900" spc="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水性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强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或有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井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工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矿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开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采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破坏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边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坡现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象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等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， 严重影响边坡稳定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9894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3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水文地质条件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61595" algn="just">
                        <a:lnSpc>
                          <a:spcPts val="1200"/>
                        </a:lnSpc>
                        <a:spcBef>
                          <a:spcPts val="25"/>
                        </a:spcBef>
                      </a:pP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地形有利于地表水的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自 然排泄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露天煤矿附近无 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地表水体或距地表水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体 很远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地表水与地下水无 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水力联系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 spc="-355">
                          <a:latin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地质构造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简 单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构造断裂对露天煤矿 的充水作用甚微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含水层 不发育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不需要疏干</a:t>
                      </a:r>
                      <a:r>
                        <a:rPr sz="900" spc="-25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边 坡岩层岩性坚硬</a:t>
                      </a:r>
                      <a:r>
                        <a:rPr sz="900" spc="-4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软弱夹 层不发育</a:t>
                      </a:r>
                      <a:r>
                        <a:rPr sz="900" spc="-1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地表水</a:t>
                      </a:r>
                      <a:r>
                        <a:rPr sz="900" spc="-25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地下 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水对边坡稳定基本无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影 响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8580" marR="3810">
                        <a:lnSpc>
                          <a:spcPct val="111000"/>
                        </a:lnSpc>
                        <a:spcBef>
                          <a:spcPts val="5"/>
                        </a:spcBef>
                      </a:pPr>
                      <a:r>
                        <a:rPr sz="900" spc="105">
                          <a:latin typeface="仿宋" panose="02010609060101010101" charset="-122"/>
                          <a:cs typeface="仿宋" panose="02010609060101010101" charset="-122"/>
                        </a:rPr>
                        <a:t>地形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900" spc="105">
                          <a:latin typeface="仿宋" panose="02010609060101010101" charset="-122"/>
                          <a:cs typeface="仿宋" panose="02010609060101010101" charset="-122"/>
                        </a:rPr>
                        <a:t>利于地表</a:t>
                      </a:r>
                      <a:r>
                        <a:rPr sz="900" spc="95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 spc="105">
                          <a:latin typeface="仿宋" panose="02010609060101010101" charset="-122"/>
                          <a:cs typeface="仿宋" panose="02010609060101010101" charset="-122"/>
                        </a:rPr>
                        <a:t>的自然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排 泄</a:t>
                      </a:r>
                      <a:r>
                        <a:rPr sz="900" spc="-19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露天煤矿附近有地表水体，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但距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表水体较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远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，地表水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与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地下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水力联系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密切，含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水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层补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给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条件较差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地质构造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中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等，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煤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层上部无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松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散含水层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或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松散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水层厚度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大；含水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层 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虽较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发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育，但易</a:t>
                      </a:r>
                      <a:r>
                        <a:rPr sz="900" spc="10">
                          <a:latin typeface="仿宋" panose="02010609060101010101" charset="-122"/>
                          <a:cs typeface="仿宋" panose="02010609060101010101" charset="-122"/>
                        </a:rPr>
                        <a:t>于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疏干；边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坡 岩层软弱夹层较发育</a:t>
                      </a:r>
                      <a:r>
                        <a:rPr sz="900" spc="-195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地表水、 地下水对边坡稳定有一定影响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8580" marR="3175">
                        <a:lnSpc>
                          <a:spcPct val="111000"/>
                        </a:lnSpc>
                        <a:spcBef>
                          <a:spcPts val="735"/>
                        </a:spcBef>
                      </a:pP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形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利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于地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表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水的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自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然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排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泄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露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天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煤矿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附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近有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表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水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体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表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水与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下水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有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力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联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系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质构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造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复杂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或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煤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层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上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部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被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较厚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松散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层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覆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盖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含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水层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发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育，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不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易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疏 干</a:t>
                      </a:r>
                      <a:r>
                        <a:rPr sz="900" spc="-110">
                          <a:latin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边坡岩层软弱夹层发育， 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地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表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地下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水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对露</a:t>
                      </a:r>
                      <a:r>
                        <a:rPr sz="900" spc="20">
                          <a:latin typeface="仿宋" panose="02010609060101010101" charset="-122"/>
                          <a:cs typeface="仿宋" panose="02010609060101010101" charset="-122"/>
                        </a:rPr>
                        <a:t>天</a:t>
                      </a:r>
                      <a:r>
                        <a:rPr sz="900" spc="35">
                          <a:latin typeface="仿宋" panose="02010609060101010101" charset="-122"/>
                          <a:cs typeface="仿宋" panose="02010609060101010101" charset="-122"/>
                        </a:rPr>
                        <a:t>开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采 和边坡稳定有很大影响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099820" y="5382895"/>
            <a:ext cx="6096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460"/>
              </a:spcBef>
            </a:pPr>
            <a:r>
              <a:rPr sz="1200" b="1" spc="-5">
                <a:latin typeface="仿宋" panose="02010609060101010101" charset="-122"/>
                <a:cs typeface="仿宋" panose="02010609060101010101" charset="-122"/>
                <a:sym typeface="+mn-ea"/>
              </a:rPr>
              <a:t>注：</a:t>
            </a:r>
            <a:r>
              <a:rPr sz="1200" spc="-5">
                <a:latin typeface="Times New Roman" panose="02020603050405020304"/>
                <a:cs typeface="Times New Roman" panose="02020603050405020304"/>
                <a:sym typeface="+mn-ea"/>
              </a:rPr>
              <a:t>1.</a:t>
            </a:r>
            <a:r>
              <a:rPr sz="120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地质构造复杂程度划分按本细则第十一条执行。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2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煤层稳定程度划分按本细则第十二条执行。</a:t>
            </a:r>
            <a:endParaRPr sz="1200">
              <a:latin typeface="仿宋" panose="02010609060101010101" charset="-122"/>
              <a:cs typeface="仿宋" panose="02010609060101010101" charset="-122"/>
            </a:endParaRPr>
          </a:p>
          <a:p>
            <a:pPr marL="508000" indent="-190500">
              <a:lnSpc>
                <a:spcPct val="100000"/>
              </a:lnSpc>
              <a:spcBef>
                <a:spcPts val="360"/>
              </a:spcBef>
              <a:buFont typeface="Times New Roman" panose="02020603050405020304"/>
              <a:buAutoNum type="arabicPeriod" startAt="2"/>
              <a:tabLst>
                <a:tab pos="508000"/>
              </a:tabLst>
            </a:pPr>
            <a:r>
              <a:rPr sz="1200">
                <a:latin typeface="仿宋" panose="02010609060101010101" charset="-122"/>
                <a:cs typeface="仿宋" panose="02010609060101010101" charset="-122"/>
                <a:sym typeface="+mn-ea"/>
              </a:rPr>
              <a:t>按划分依据就高不就低的原则，确定露天煤矿地质类型。</a:t>
            </a:r>
            <a:endParaRPr lang="zh-CN" altLang="en-US" sz="1200">
              <a:latin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248920"/>
            <a:ext cx="11457940" cy="151130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5130">
              <a:lnSpc>
                <a:spcPct val="146000"/>
              </a:lnSpc>
              <a:spcBef>
                <a:spcPts val="665"/>
              </a:spcBef>
              <a:tabLst>
                <a:tab pos="1457325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第十</a:t>
            </a:r>
            <a:r>
              <a:rPr sz="1600" spc="20">
                <a:latin typeface="黑体" panose="02010609060101010101" charset="-122"/>
                <a:cs typeface="黑体" panose="02010609060101010101" charset="-122"/>
                <a:sym typeface="+mn-ea"/>
              </a:rPr>
              <a:t>一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  <a:sym typeface="+mn-ea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造复杂程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划分以断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、褶曲、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岩 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影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响采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合理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划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分因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为主。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1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一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简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单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构造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含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沿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走向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倾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向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变化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大，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稀少，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没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有或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很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少受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浆岩的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影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响，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影响采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的合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划 分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采煤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作面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连续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进。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主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要包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括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lvl="1" indent="-255270">
              <a:lnSpc>
                <a:spcPct val="100000"/>
              </a:lnSpc>
              <a:spcBef>
                <a:spcPts val="890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接近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平，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很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少有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缓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波状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起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伏；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358775" y="1675765"/>
            <a:ext cx="11504930" cy="5182870"/>
          </a:xfrm>
          <a:prstGeom prst="rect">
            <a:avLst/>
          </a:prstGeom>
        </p:spPr>
        <p:txBody>
          <a:bodyPr vert="horz" wrap="square" lIns="0" tIns="12382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672465" indent="-255270" algn="just">
              <a:lnSpc>
                <a:spcPct val="100000"/>
              </a:lnSpc>
              <a:spcBef>
                <a:spcPts val="975"/>
              </a:spcBef>
              <a:buFont typeface="Times New Roman" panose="02020603050405020304"/>
              <a:buAutoNum type="arabicPeriod" startAt="2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斜的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单单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或背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 algn="just">
              <a:lnSpc>
                <a:spcPct val="100000"/>
              </a:lnSpc>
              <a:spcBef>
                <a:spcPts val="875"/>
              </a:spcBef>
              <a:buFont typeface="Times New Roman" panose="02020603050405020304"/>
              <a:buAutoNum type="arabicPeriod" startAt="2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不多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方向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一的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宽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缓褶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 indent="405130" algn="just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（二）中等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造。含煤地层沿走向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倾向的产状有一定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变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断层较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育，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局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部受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浆岩的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影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响，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对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采区的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理划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 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工作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的连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续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推进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一定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影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响。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要包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括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 indent="405130" algn="just">
              <a:lnSpc>
                <a:spcPct val="146000"/>
              </a:lnSpc>
              <a:spcBef>
                <a:spcPts val="10"/>
              </a:spcBef>
              <a:buFont typeface="Times New Roman" panose="02020603050405020304"/>
              <a:buAutoNum type="arabicPeriod"/>
              <a:tabLst>
                <a:tab pos="674370"/>
              </a:tabLst>
            </a:pP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平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倾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育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宽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曲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定 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的断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 indent="405130" algn="just">
              <a:lnSpc>
                <a:spcPts val="2810"/>
              </a:lnSpc>
              <a:spcBef>
                <a:spcPts val="230"/>
              </a:spcBef>
              <a:buFont typeface="Times New Roman" panose="02020603050405020304"/>
              <a:buAutoNum type="arabicPeriod"/>
              <a:tabLst>
                <a:tab pos="674370"/>
              </a:tabLst>
            </a:pP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较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小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规 模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褶曲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倒转。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三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构造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含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走向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变化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大，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发育，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时受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浆岩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严重影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采区的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理划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 只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能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划分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部分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正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规采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包括：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>
              <a:lnSpc>
                <a:spcPct val="100000"/>
              </a:lnSpc>
              <a:spcBef>
                <a:spcPts val="630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受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组断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严重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坏的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块构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 indent="405130">
              <a:lnSpc>
                <a:spcPts val="2810"/>
              </a:lnSpc>
              <a:spcBef>
                <a:spcPts val="230"/>
              </a:spcBef>
              <a:buFont typeface="Times New Roman" panose="02020603050405020304"/>
              <a:buAutoNum type="arabicPeriod"/>
              <a:tabLst>
                <a:tab pos="674370"/>
              </a:tabLst>
            </a:pP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次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很 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>
              <a:lnSpc>
                <a:spcPct val="100000"/>
              </a:lnSpc>
              <a:spcBef>
                <a:spcPts val="630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褶曲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伴有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定数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的断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（四）极复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构造。含煤地层的产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变化极大，断层极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发 育</a:t>
            </a:r>
            <a:r>
              <a:rPr sz="1600" spc="-27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受岩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岩的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重破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坏</a:t>
            </a:r>
            <a:r>
              <a:rPr sz="1600" spc="-27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很</a:t>
            </a:r>
            <a:r>
              <a:rPr sz="1600" spc="-55">
                <a:latin typeface="仿宋" panose="02010609060101010101" charset="-122"/>
                <a:cs typeface="仿宋" panose="02010609060101010101" charset="-122"/>
              </a:rPr>
              <a:t>难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划分</a:t>
            </a:r>
            <a:r>
              <a:rPr sz="1600" spc="-55">
                <a:latin typeface="仿宋" panose="02010609060101010101" charset="-122"/>
                <a:cs typeface="仿宋" panose="02010609060101010101" charset="-122"/>
              </a:rPr>
              <a:t>出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正规</a:t>
            </a:r>
            <a:r>
              <a:rPr sz="1600" spc="-55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320">
                <a:latin typeface="仿宋" panose="02010609060101010101" charset="-122"/>
                <a:cs typeface="仿宋" panose="02010609060101010101" charset="-122"/>
              </a:rPr>
              <a:t>。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主</a:t>
            </a:r>
            <a:r>
              <a:rPr sz="1600" spc="-55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包括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>
              <a:lnSpc>
                <a:spcPct val="100000"/>
              </a:lnSpc>
              <a:spcBef>
                <a:spcPts val="630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褶曲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断层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集；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>
              <a:lnSpc>
                <a:spcPct val="100000"/>
              </a:lnSpc>
              <a:spcBef>
                <a:spcPts val="875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复杂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褶曲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断层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育；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672465" indent="-255270">
              <a:lnSpc>
                <a:spcPct val="100000"/>
              </a:lnSpc>
              <a:spcBef>
                <a:spcPts val="890"/>
              </a:spcBef>
              <a:buFont typeface="Times New Roman" panose="02020603050405020304"/>
              <a:buAutoNum type="arabicPeriod"/>
              <a:tabLst>
                <a:tab pos="673100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252730" y="452755"/>
            <a:ext cx="11610975" cy="598297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417195">
              <a:lnSpc>
                <a:spcPct val="100000"/>
              </a:lnSpc>
              <a:spcBef>
                <a:spcPts val="890"/>
              </a:spcBef>
              <a:buFont typeface="Times New Roman" panose="02020603050405020304"/>
              <a:tabLst>
                <a:tab pos="673100"/>
              </a:tabLst>
            </a:pPr>
            <a:r>
              <a:rPr lang="en-US"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3.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断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发育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受岩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浆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岩的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严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重破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坏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9855" indent="405130">
              <a:lnSpc>
                <a:spcPct val="146000"/>
              </a:lnSpc>
              <a:tabLst>
                <a:tab pos="1457325"/>
              </a:tabLst>
            </a:pPr>
            <a:r>
              <a:rPr sz="1800" spc="30">
                <a:latin typeface="黑体" panose="02010609060101010101" charset="-122"/>
                <a:cs typeface="黑体" panose="02010609060101010101" charset="-122"/>
                <a:sym typeface="+mn-ea"/>
              </a:rPr>
              <a:t>第十</a:t>
            </a:r>
            <a:r>
              <a:rPr sz="1800" spc="20">
                <a:latin typeface="黑体" panose="02010609060101010101" charset="-122"/>
                <a:cs typeface="黑体" panose="02010609060101010101" charset="-122"/>
                <a:sym typeface="+mn-ea"/>
              </a:rPr>
              <a:t>二</a:t>
            </a:r>
            <a:r>
              <a:rPr sz="1800" spc="-5">
                <a:latin typeface="黑体" panose="02010609060101010101" charset="-122"/>
                <a:cs typeface="黑体" panose="02010609060101010101" charset="-122"/>
                <a:sym typeface="+mn-ea"/>
              </a:rPr>
              <a:t>条</a:t>
            </a:r>
            <a:r>
              <a:rPr sz="1800">
                <a:latin typeface="黑体" panose="02010609060101010101" charset="-122"/>
                <a:cs typeface="黑体" panose="02010609060101010101" charset="-122"/>
                <a:sym typeface="+mn-ea"/>
              </a:rPr>
              <a:t>	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煤层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稳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定性以煤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变化规律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可采性划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采 用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性和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量结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合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的方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法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确定。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一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）煤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稳定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定性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评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endParaRPr sz="1800" spc="-5">
              <a:latin typeface="仿宋" panose="02010609060101010101" charset="-122"/>
              <a:cs typeface="仿宋" panose="02010609060101010101" charset="-122"/>
              <a:sym typeface="+mn-ea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  <a:sym typeface="+mn-ea"/>
              </a:rPr>
              <a:t>1.</a:t>
            </a:r>
            <a:r>
              <a:rPr sz="1800" spc="325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稳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变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很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小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变化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规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律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明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显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简单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至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较简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单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；煤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类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单一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全区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采或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大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部分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采。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50800">
              <a:lnSpc>
                <a:spcPct val="100000"/>
              </a:lnSpc>
              <a:spcBef>
                <a:spcPts val="875"/>
              </a:spcBef>
              <a:buFont typeface="Times New Roman" panose="02020603050405020304"/>
              <a:tabLst>
                <a:tab pos="712470"/>
              </a:tabLst>
            </a:pPr>
            <a:r>
              <a:rPr lang="en-US"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   2.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较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稳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有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一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变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但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规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律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较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明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显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简单至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复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杂；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有</a:t>
            </a:r>
            <a:r>
              <a:rPr sz="1800" spc="-43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  <a:sym typeface="+mn-ea"/>
              </a:rPr>
              <a:t>2</a:t>
            </a:r>
            <a:r>
              <a:rPr sz="1800" spc="-2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个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类。全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可采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或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大部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可采。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采 范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围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内厚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及煤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变化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大。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50800">
              <a:lnSpc>
                <a:spcPct val="100000"/>
              </a:lnSpc>
              <a:spcBef>
                <a:spcPts val="875"/>
              </a:spcBef>
              <a:buFont typeface="Times New Roman" panose="02020603050405020304"/>
              <a:tabLst>
                <a:tab pos="712470"/>
              </a:tabLst>
            </a:pPr>
            <a:r>
              <a:rPr lang="en-US"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   3.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稳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变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较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大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无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明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显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规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律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复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至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极复杂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有</a:t>
            </a:r>
            <a:r>
              <a:rPr sz="1800" spc="-39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  <a:sym typeface="+mn-ea"/>
              </a:rPr>
              <a:t>3</a:t>
            </a:r>
            <a:r>
              <a:rPr sz="1800" spc="1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个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或</a:t>
            </a:r>
            <a:r>
              <a:rPr sz="1800" spc="-385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  <a:sym typeface="+mn-ea"/>
              </a:rPr>
              <a:t>3</a:t>
            </a:r>
            <a:r>
              <a:rPr sz="1800" spc="1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个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以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上煤类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主要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包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括：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层厚度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变 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很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大，具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突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然增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、变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薄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现象，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全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区可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采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或大部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可采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煤 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呈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串珠状</a:t>
            </a:r>
            <a:r>
              <a:rPr sz="18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藕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状，一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般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连续</a:t>
            </a:r>
            <a:r>
              <a:rPr sz="1800" spc="-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局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部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可采</a:t>
            </a:r>
            <a:r>
              <a:rPr sz="1800" spc="-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采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边界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规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则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； 难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以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进行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层对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比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，但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进行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组对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比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的复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合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煤层。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50800" marR="43180">
              <a:lnSpc>
                <a:spcPct val="146000"/>
              </a:lnSpc>
              <a:buFont typeface="Times New Roman" panose="02020603050405020304"/>
              <a:tabLst>
                <a:tab pos="711200"/>
              </a:tabLst>
            </a:pPr>
            <a:r>
              <a:rPr lang="en-US"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   4.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极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不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稳定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160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厚度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变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化极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大</a:t>
            </a:r>
            <a:r>
              <a:rPr sz="1800" spc="-15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呈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透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镜状</a:t>
            </a:r>
            <a:r>
              <a:rPr sz="1800" spc="-15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鸡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窝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状， 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一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般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不连续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很难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找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出规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律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，可采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块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段零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星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分布；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无</a:t>
            </a:r>
            <a:r>
              <a:rPr sz="1800" spc="30">
                <a:latin typeface="仿宋" panose="02010609060101010101" charset="-122"/>
                <a:cs typeface="仿宋" panose="02010609060101010101" charset="-122"/>
                <a:sym typeface="+mn-ea"/>
              </a:rPr>
              <a:t>法进</a:t>
            </a:r>
            <a:r>
              <a:rPr sz="1800" spc="20">
                <a:latin typeface="仿宋" panose="02010609060101010101" charset="-122"/>
                <a:cs typeface="仿宋" panose="02010609060101010101" charset="-122"/>
                <a:sym typeface="+mn-ea"/>
              </a:rPr>
              <a:t>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煤分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对比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且层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组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对比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也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有困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难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的复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合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煤层。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55930">
              <a:lnSpc>
                <a:spcPct val="100000"/>
              </a:lnSpc>
              <a:spcBef>
                <a:spcPts val="880"/>
              </a:spcBef>
            </a:pP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）煤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稳定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定量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评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50800" indent="405130">
              <a:lnSpc>
                <a:spcPct val="100000"/>
              </a:lnSpc>
              <a:spcBef>
                <a:spcPts val="875"/>
              </a:spcBef>
            </a:pP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薄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层评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以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层可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采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性指数</a:t>
            </a:r>
            <a:r>
              <a:rPr sz="1800" i="1" spc="40">
                <a:latin typeface="Times New Roman" panose="02020603050405020304"/>
                <a:cs typeface="Times New Roman" panose="02020603050405020304"/>
                <a:sym typeface="+mn-ea"/>
              </a:rPr>
              <a:t>K</a:t>
            </a:r>
            <a:r>
              <a:rPr sz="1800" spc="60" baseline="-6000">
                <a:latin typeface="Times New Roman" panose="02020603050405020304"/>
                <a:cs typeface="Times New Roman" panose="02020603050405020304"/>
                <a:sym typeface="+mn-ea"/>
              </a:rPr>
              <a:t>m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为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主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，煤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变异</a:t>
            </a:r>
            <a:r>
              <a:rPr sz="1800" spc="65">
                <a:latin typeface="仿宋" panose="02010609060101010101" charset="-122"/>
                <a:cs typeface="仿宋" panose="02010609060101010101" charset="-122"/>
                <a:sym typeface="+mn-ea"/>
              </a:rPr>
              <a:t>系</a:t>
            </a:r>
            <a:r>
              <a:rPr sz="1800" spc="55">
                <a:latin typeface="仿宋" panose="02010609060101010101" charset="-122"/>
                <a:cs typeface="仿宋" panose="02010609060101010101" charset="-122"/>
                <a:sym typeface="+mn-ea"/>
              </a:rPr>
              <a:t>数</a:t>
            </a:r>
            <a:r>
              <a:rPr sz="1800" i="1" spc="60">
                <a:latin typeface="Times New Roman" panose="02020603050405020304"/>
                <a:cs typeface="Times New Roman" panose="02020603050405020304"/>
                <a:sym typeface="+mn-ea"/>
              </a:rPr>
              <a:t>γ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为辅</a:t>
            </a:r>
            <a:r>
              <a:rPr sz="1800" spc="-90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中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及厚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层评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以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厚变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系数</a:t>
            </a:r>
            <a:r>
              <a:rPr sz="1800" i="1">
                <a:latin typeface="Times New Roman" panose="02020603050405020304"/>
                <a:cs typeface="Times New Roman" panose="02020603050405020304"/>
                <a:sym typeface="+mn-ea"/>
              </a:rPr>
              <a:t>γ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为主</a:t>
            </a:r>
            <a:r>
              <a:rPr sz="1800" spc="-8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可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采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性指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数</a:t>
            </a:r>
            <a:r>
              <a:rPr sz="1800" i="1" spc="-5">
                <a:latin typeface="Times New Roman" panose="02020603050405020304"/>
                <a:cs typeface="Times New Roman" panose="02020603050405020304"/>
                <a:sym typeface="+mn-ea"/>
              </a:rPr>
              <a:t>K</a:t>
            </a:r>
            <a:r>
              <a:rPr sz="1800" spc="30" baseline="-6000">
                <a:latin typeface="Times New Roman" panose="02020603050405020304"/>
                <a:cs typeface="Times New Roman" panose="02020603050405020304"/>
                <a:sym typeface="+mn-ea"/>
              </a:rPr>
              <a:t>m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为 辅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参照</a:t>
            </a:r>
            <a:r>
              <a:rPr sz="1800" spc="5">
                <a:latin typeface="仿宋" panose="02010609060101010101" charset="-122"/>
                <a:cs typeface="仿宋" panose="02010609060101010101" charset="-122"/>
                <a:sym typeface="+mn-ea"/>
              </a:rPr>
              <a:t>指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标见表</a:t>
            </a:r>
            <a:r>
              <a:rPr sz="1800" spc="-5">
                <a:latin typeface="Times New Roman" panose="02020603050405020304"/>
                <a:cs typeface="Times New Roman" panose="02020603050405020304"/>
                <a:sym typeface="+mn-ea"/>
              </a:rPr>
              <a:t>2-3</a:t>
            </a:r>
            <a:r>
              <a:rPr sz="18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endParaRPr sz="18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342900" y="172720"/>
            <a:ext cx="11520805" cy="6598285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540635" y="302260"/>
          <a:ext cx="5852795" cy="16122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0060"/>
                <a:gridCol w="548005"/>
                <a:gridCol w="601980"/>
                <a:gridCol w="768985"/>
                <a:gridCol w="774065"/>
                <a:gridCol w="768985"/>
                <a:gridCol w="728345"/>
                <a:gridCol w="557530"/>
                <a:gridCol w="624840"/>
              </a:tblGrid>
              <a:tr h="29019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18110">
                        <a:lnSpc>
                          <a:spcPct val="100000"/>
                        </a:lnSpc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33020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稳定煤层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46418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较稳定煤层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44196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不稳定煤层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2311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极不稳定煤层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90195">
                <a:tc vMerge="1">
                  <a:txBody>
                    <a:bodyPr vert="horz" wrap="square"/>
                    <a:lstStyle/>
                    <a:p/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主要指标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辅助指标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主要指标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辅助指标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主要指标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辅助指标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主要指标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辅助指标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8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01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薄煤层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0.95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35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25%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0.95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0.8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35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25%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35%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0.8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0.6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35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 spc="-35">
                          <a:latin typeface="Times New Roman" panose="02020603050405020304"/>
                          <a:cs typeface="Times New Roman" panose="02020603050405020304"/>
                        </a:rPr>
                        <a:t>35%</a:t>
                      </a:r>
                      <a:r>
                        <a:rPr sz="900" spc="-3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3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3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35">
                          <a:latin typeface="Times New Roman" panose="02020603050405020304"/>
                          <a:cs typeface="Times New Roman" panose="02020603050405020304"/>
                        </a:rPr>
                        <a:t>55%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1350" i="1" spc="-7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 spc="-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350" spc="7" baseline="3000">
                          <a:latin typeface="Times New Roman" panose="02020603050405020304"/>
                          <a:cs typeface="Times New Roman" panose="02020603050405020304"/>
                        </a:rPr>
                        <a:t>0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.6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35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55%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65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1485">
                <a:tc>
                  <a:txBody>
                    <a:bodyPr vert="horz" wrap="square"/>
                    <a:lstStyle/>
                    <a:p>
                      <a:pPr marL="118110">
                        <a:lnSpc>
                          <a:spcPct val="100000"/>
                        </a:lnSpc>
                        <a:spcBef>
                          <a:spcPts val="23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中厚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18110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2920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25%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0.95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25%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40%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0.95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0.8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40%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65%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5715" algn="ctr">
                        <a:lnSpc>
                          <a:spcPct val="100000"/>
                        </a:lnSpc>
                      </a:pPr>
                      <a:r>
                        <a:rPr sz="1350" spc="-52" baseline="3000">
                          <a:latin typeface="Times New Roman" panose="02020603050405020304"/>
                          <a:cs typeface="Times New Roman" panose="02020603050405020304"/>
                        </a:rPr>
                        <a:t>0.8</a:t>
                      </a:r>
                      <a:r>
                        <a:rPr sz="1350" spc="-52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spc="-52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spc="-52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spc="-52" baseline="3000">
                          <a:latin typeface="Times New Roman" panose="02020603050405020304"/>
                          <a:cs typeface="Times New Roman" panose="02020603050405020304"/>
                        </a:rPr>
                        <a:t>0.65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79375" algn="r">
                        <a:lnSpc>
                          <a:spcPct val="100000"/>
                        </a:lnSpc>
                      </a:pPr>
                      <a:r>
                        <a:rPr sz="900" i="1" spc="-10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900" spc="5">
                          <a:latin typeface="Times New Roman" panose="02020603050405020304"/>
                          <a:cs typeface="Times New Roman" panose="02020603050405020304"/>
                        </a:rPr>
                        <a:t>6</a:t>
                      </a:r>
                      <a:r>
                        <a:rPr sz="900" spc="-10">
                          <a:latin typeface="Times New Roman" panose="02020603050405020304"/>
                          <a:cs typeface="Times New Roman" panose="02020603050405020304"/>
                        </a:rPr>
                        <a:t>5</a:t>
                      </a:r>
                      <a:r>
                        <a:rPr sz="900">
                          <a:latin typeface="Times New Roman" panose="02020603050405020304"/>
                          <a:cs typeface="Times New Roman" panose="02020603050405020304"/>
                        </a:rPr>
                        <a:t>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0.65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01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5"/>
                        </a:spcBef>
                      </a:pP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厚煤层</a:t>
                      </a:r>
                      <a:endParaRPr sz="900">
                        <a:latin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5524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5"/>
                        </a:spcBef>
                      </a:pP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30%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524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0.95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5"/>
                        </a:spcBef>
                      </a:pP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30%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50%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524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350" spc="-30" baseline="3000">
                          <a:latin typeface="Times New Roman" panose="02020603050405020304"/>
                          <a:cs typeface="Times New Roman" panose="02020603050405020304"/>
                        </a:rPr>
                        <a:t>0</a:t>
                      </a:r>
                      <a:r>
                        <a:rPr sz="1350" spc="-37" baseline="3000">
                          <a:latin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350" spc="-44" baseline="3000">
                          <a:latin typeface="Times New Roman" panose="02020603050405020304"/>
                          <a:cs typeface="Times New Roman" panose="02020603050405020304"/>
                        </a:rPr>
                        <a:t>9</a:t>
                      </a:r>
                      <a:r>
                        <a:rPr sz="1350" spc="-82" baseline="3000">
                          <a:latin typeface="Times New Roman" panose="02020603050405020304"/>
                          <a:cs typeface="Times New Roman" panose="02020603050405020304"/>
                        </a:rPr>
                        <a:t>5</a:t>
                      </a:r>
                      <a:r>
                        <a:rPr sz="1350" spc="-89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spc="-37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 spc="-3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spc="-89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spc="-30" baseline="3000">
                          <a:latin typeface="Times New Roman" panose="02020603050405020304"/>
                          <a:cs typeface="Times New Roman" panose="02020603050405020304"/>
                        </a:rPr>
                        <a:t>0</a:t>
                      </a:r>
                      <a:r>
                        <a:rPr sz="1350" spc="-37" baseline="3000">
                          <a:latin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350" spc="-44" baseline="3000">
                          <a:latin typeface="Times New Roman" panose="02020603050405020304"/>
                          <a:cs typeface="Times New Roman" panose="02020603050405020304"/>
                        </a:rPr>
                        <a:t>8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5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5"/>
                        </a:spcBef>
                      </a:pP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50%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900" i="1" spc="-5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 spc="-5">
                          <a:latin typeface="仿宋" panose="02010609060101010101" charset="-122"/>
                          <a:cs typeface="仿宋" panose="02010609060101010101" charset="-122"/>
                        </a:rPr>
                        <a:t>≤</a:t>
                      </a:r>
                      <a:r>
                        <a:rPr sz="900" spc="-5">
                          <a:latin typeface="Times New Roman" panose="02020603050405020304"/>
                          <a:cs typeface="Times New Roman" panose="02020603050405020304"/>
                        </a:rPr>
                        <a:t>75%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524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350" spc="-52" baseline="3000">
                          <a:latin typeface="Times New Roman" panose="02020603050405020304"/>
                          <a:cs typeface="Times New Roman" panose="02020603050405020304"/>
                        </a:rPr>
                        <a:t>0.85</a:t>
                      </a:r>
                      <a:r>
                        <a:rPr sz="1350" spc="-52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1350" i="1" spc="-52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spc="-52" baseline="3000">
                          <a:latin typeface="仿宋" panose="02010609060101010101" charset="-122"/>
                          <a:cs typeface="仿宋" panose="02010609060101010101" charset="-122"/>
                        </a:rPr>
                        <a:t>≥</a:t>
                      </a:r>
                      <a:r>
                        <a:rPr sz="1350" spc="-52" baseline="3000">
                          <a:latin typeface="Times New Roman" panose="02020603050405020304"/>
                          <a:cs typeface="Times New Roman" panose="02020603050405020304"/>
                        </a:rPr>
                        <a:t>0.7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79375" algn="r">
                        <a:lnSpc>
                          <a:spcPct val="100000"/>
                        </a:lnSpc>
                        <a:spcBef>
                          <a:spcPts val="435"/>
                        </a:spcBef>
                      </a:pPr>
                      <a:r>
                        <a:rPr sz="900" i="1" spc="-10">
                          <a:latin typeface="Times New Roman" panose="02020603050405020304"/>
                          <a:cs typeface="Times New Roman" panose="02020603050405020304"/>
                        </a:rPr>
                        <a:t>γ</a:t>
                      </a:r>
                      <a:r>
                        <a:rPr sz="900">
                          <a:latin typeface="仿宋" panose="02010609060101010101" charset="-122"/>
                          <a:cs typeface="仿宋" panose="02010609060101010101" charset="-122"/>
                        </a:rPr>
                        <a:t>＞</a:t>
                      </a:r>
                      <a:r>
                        <a:rPr sz="900" spc="5">
                          <a:latin typeface="Times New Roman" panose="02020603050405020304"/>
                          <a:cs typeface="Times New Roman" panose="02020603050405020304"/>
                        </a:rPr>
                        <a:t>7</a:t>
                      </a:r>
                      <a:r>
                        <a:rPr sz="900" spc="-10">
                          <a:latin typeface="Times New Roman" panose="02020603050405020304"/>
                          <a:cs typeface="Times New Roman" panose="02020603050405020304"/>
                        </a:rPr>
                        <a:t>5</a:t>
                      </a:r>
                      <a:r>
                        <a:rPr sz="900">
                          <a:latin typeface="Times New Roman" panose="02020603050405020304"/>
                          <a:cs typeface="Times New Roman" panose="02020603050405020304"/>
                        </a:rPr>
                        <a:t>%</a:t>
                      </a: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5524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350" i="1" baseline="3000"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55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350" baseline="3000">
                          <a:latin typeface="仿宋" panose="02010609060101010101" charset="-122"/>
                          <a:cs typeface="仿宋" panose="02010609060101010101" charset="-122"/>
                        </a:rPr>
                        <a:t>＜</a:t>
                      </a:r>
                      <a:r>
                        <a:rPr sz="1350" baseline="3000">
                          <a:latin typeface="Times New Roman" panose="02020603050405020304"/>
                          <a:cs typeface="Times New Roman" panose="02020603050405020304"/>
                        </a:rPr>
                        <a:t>0.70</a:t>
                      </a:r>
                      <a:endParaRPr sz="1350" baseline="30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231390" y="2028825"/>
            <a:ext cx="6309360" cy="16065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231390" y="3635375"/>
            <a:ext cx="6309360" cy="295402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object 20"/>
          <p:cNvSpPr txBox="1"/>
          <p:nvPr>
            <p:custDataLst>
              <p:tags r:id="rId3"/>
            </p:custDataLst>
          </p:nvPr>
        </p:nvSpPr>
        <p:spPr>
          <a:xfrm>
            <a:off x="483870" y="128270"/>
            <a:ext cx="11476355" cy="6029325"/>
          </a:xfrm>
          <a:prstGeom prst="rect">
            <a:avLst/>
          </a:prstGeom>
        </p:spPr>
        <p:txBody>
          <a:bodyPr vert="horz" wrap="square" lIns="0" tIns="11493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426085">
              <a:lnSpc>
                <a:spcPct val="100000"/>
              </a:lnSpc>
              <a:spcBef>
                <a:spcPts val="905"/>
              </a:spcBef>
            </a:pPr>
            <a:r>
              <a:rPr sz="3200" spc="-7" baseline="2000">
                <a:latin typeface="仿宋" panose="02010609060101010101" charset="-122"/>
                <a:cs typeface="仿宋" panose="02010609060101010101" charset="-122"/>
              </a:rPr>
              <a:t>式</a:t>
            </a:r>
            <a:r>
              <a:rPr sz="3200" spc="7" baseline="2000">
                <a:latin typeface="仿宋" panose="02010609060101010101" charset="-122"/>
                <a:cs typeface="仿宋" panose="02010609060101010101" charset="-122"/>
              </a:rPr>
              <a:t>中</a:t>
            </a:r>
            <a:r>
              <a:rPr sz="3200" spc="30" baseline="2000">
                <a:latin typeface="仿宋" panose="02010609060101010101" charset="-122"/>
                <a:cs typeface="仿宋" panose="02010609060101010101" charset="-122"/>
              </a:rPr>
              <a:t>：</a:t>
            </a:r>
            <a:r>
              <a:rPr sz="1400" i="1" spc="20">
                <a:latin typeface="Symbol" panose="05050102010706020507"/>
                <a:cs typeface="Symbol" panose="05050102010706020507"/>
              </a:rPr>
              <a:t></a:t>
            </a:r>
            <a:r>
              <a:rPr sz="3200" spc="30" baseline="2000">
                <a:latin typeface="Times New Roman" panose="02020603050405020304"/>
                <a:cs typeface="Times New Roman" panose="02020603050405020304"/>
              </a:rPr>
              <a:t>——</a:t>
            </a:r>
            <a:r>
              <a:rPr sz="3200" spc="-7" baseline="200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3200" spc="7" baseline="2000">
                <a:latin typeface="仿宋" panose="02010609060101010101" charset="-122"/>
                <a:cs typeface="仿宋" panose="02010609060101010101" charset="-122"/>
              </a:rPr>
              <a:t>厚</a:t>
            </a:r>
            <a:r>
              <a:rPr sz="3200" spc="-7" baseline="2000">
                <a:latin typeface="仿宋" panose="02010609060101010101" charset="-122"/>
                <a:cs typeface="仿宋" panose="02010609060101010101" charset="-122"/>
              </a:rPr>
              <a:t>变异</a:t>
            </a:r>
            <a:r>
              <a:rPr sz="3200" spc="7" baseline="2000">
                <a:latin typeface="仿宋" panose="02010609060101010101" charset="-122"/>
                <a:cs typeface="仿宋" panose="02010609060101010101" charset="-122"/>
              </a:rPr>
              <a:t>系</a:t>
            </a:r>
            <a:r>
              <a:rPr sz="3200" spc="-7" baseline="2000">
                <a:latin typeface="仿宋" panose="02010609060101010101" charset="-122"/>
                <a:cs typeface="仿宋" panose="02010609060101010101" charset="-122"/>
              </a:rPr>
              <a:t>数；</a:t>
            </a:r>
            <a:endParaRPr sz="3200" baseline="2000">
              <a:latin typeface="仿宋" panose="02010609060101010101" charset="-122"/>
              <a:cs typeface="仿宋" panose="02010609060101010101" charset="-122"/>
            </a:endParaRPr>
          </a:p>
          <a:p>
            <a:pPr marL="1062355">
              <a:lnSpc>
                <a:spcPct val="100000"/>
              </a:lnSpc>
              <a:spcBef>
                <a:spcPts val="810"/>
              </a:spcBef>
            </a:pPr>
            <a:r>
              <a:rPr sz="1600" i="1" spc="4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 spc="60" baseline="-24000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400" spc="-37" baseline="-240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——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每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个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见煤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点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的实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煤层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厚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度，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1061720">
              <a:lnSpc>
                <a:spcPct val="100000"/>
              </a:lnSpc>
              <a:spcBef>
                <a:spcPts val="885"/>
              </a:spcBef>
            </a:pPr>
            <a:r>
              <a:rPr sz="1600" i="1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600" i="1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——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（或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区）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平均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层厚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1035685" marR="2122170">
              <a:lnSpc>
                <a:spcPct val="146000"/>
              </a:lnSpc>
            </a:pPr>
            <a:r>
              <a:rPr sz="2000" i="1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—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—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参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与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评价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见煤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点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数；  </a:t>
            </a:r>
            <a:r>
              <a:rPr sz="2000" i="1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——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均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方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差值，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63500" marR="55880" indent="405130" algn="just">
              <a:lnSpc>
                <a:spcPct val="146000"/>
              </a:lnSpc>
              <a:spcBef>
                <a:spcPts val="10"/>
              </a:spcBef>
            </a:pPr>
            <a:r>
              <a:rPr sz="2000" spc="30">
                <a:latin typeface="黑体" panose="02010609060101010101" charset="-122"/>
                <a:cs typeface="黑体" panose="02010609060101010101" charset="-122"/>
              </a:rPr>
              <a:t>第十</a:t>
            </a:r>
            <a:r>
              <a:rPr sz="2000" spc="20">
                <a:latin typeface="黑体" panose="02010609060101010101" charset="-122"/>
                <a:cs typeface="黑体" panose="02010609060101010101" charset="-122"/>
              </a:rPr>
              <a:t>三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2000" spc="4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基建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矿移交生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产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后，应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2000" spc="-38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年内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进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行煤矿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地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类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型划分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编写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矿地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类型划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报告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可与煤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生产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质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报告合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并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编写，报告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编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写提纲见附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录</a:t>
            </a:r>
            <a:r>
              <a:rPr sz="2000" spc="-47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2000" spc="3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，煤矿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质类型划分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报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由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煤矿企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总工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师组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织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审批，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无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上级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公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司的煤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应聘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请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专 家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评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审。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63500" indent="405130" algn="just">
              <a:lnSpc>
                <a:spcPct val="100000"/>
              </a:lnSpc>
              <a:spcBef>
                <a:spcPts val="875"/>
              </a:spcBef>
            </a:pPr>
            <a:r>
              <a:rPr sz="2000" spc="30">
                <a:latin typeface="黑体" panose="02010609060101010101" charset="-122"/>
                <a:cs typeface="黑体" panose="02010609060101010101" charset="-122"/>
              </a:rPr>
              <a:t>第十</a:t>
            </a:r>
            <a:r>
              <a:rPr sz="2000" spc="20"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2000" spc="30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一个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矿原则上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只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评定划分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种地质类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但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63500" marR="55880" algn="just">
              <a:lnSpc>
                <a:spcPct val="146000"/>
              </a:lnSpc>
              <a:spcBef>
                <a:spcPts val="15"/>
              </a:spcBef>
            </a:pP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质构造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复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杂程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、煤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稳定程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、瓦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类型、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文地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类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冲击地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危险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级和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程地质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条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件等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明显分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规律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时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， 可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区、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分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煤层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划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分地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类型。</a:t>
            </a:r>
            <a:endParaRPr sz="2000">
              <a:latin typeface="仿宋" panose="02010609060101010101" charset="-122"/>
              <a:cs typeface="仿宋" panose="02010609060101010101" charset="-122"/>
            </a:endParaRPr>
          </a:p>
          <a:p>
            <a:pPr marL="63500" marR="55880" indent="405130" algn="just">
              <a:lnSpc>
                <a:spcPct val="146000"/>
              </a:lnSpc>
              <a:spcBef>
                <a:spcPts val="10"/>
              </a:spcBef>
            </a:pPr>
            <a:r>
              <a:rPr sz="2000" spc="30">
                <a:latin typeface="黑体" panose="02010609060101010101" charset="-122"/>
                <a:cs typeface="黑体" panose="02010609060101010101" charset="-122"/>
              </a:rPr>
              <a:t>第十</a:t>
            </a:r>
            <a:r>
              <a:rPr sz="2000" spc="20">
                <a:latin typeface="黑体" panose="02010609060101010101" charset="-122"/>
                <a:cs typeface="黑体" panose="02010609060101010101" charset="-122"/>
              </a:rPr>
              <a:t>五</a:t>
            </a:r>
            <a:r>
              <a:rPr sz="20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2000" spc="4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质类型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每</a:t>
            </a:r>
            <a:r>
              <a:rPr sz="2000" spc="-39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20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年应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重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新确定。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当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煤矿发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生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突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（透水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溃水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溃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砂）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煤与瓦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突出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冲击地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等较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大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以 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故或影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响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质类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型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划分的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质条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发生较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大</a:t>
            </a:r>
            <a:r>
              <a:rPr sz="2000" spc="30">
                <a:latin typeface="仿宋" panose="02010609060101010101" charset="-122"/>
                <a:cs typeface="仿宋" panose="02010609060101010101" charset="-122"/>
              </a:rPr>
              <a:t>变化</a:t>
            </a:r>
            <a:r>
              <a:rPr sz="2000" spc="20">
                <a:latin typeface="仿宋" panose="02010609060101010101" charset="-122"/>
                <a:cs typeface="仿宋" panose="02010609060101010101" charset="-122"/>
              </a:rPr>
              <a:t>时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， 煤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应在</a:t>
            </a:r>
            <a:r>
              <a:rPr sz="2000" spc="-409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年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重新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进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行地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类型</a:t>
            </a:r>
            <a:r>
              <a:rPr sz="2000" spc="5">
                <a:latin typeface="仿宋" panose="02010609060101010101" charset="-122"/>
                <a:cs typeface="仿宋" panose="02010609060101010101" charset="-122"/>
              </a:rPr>
              <a:t>划</a:t>
            </a:r>
            <a:r>
              <a:rPr sz="2000" spc="-5">
                <a:latin typeface="仿宋" panose="02010609060101010101" charset="-122"/>
                <a:cs typeface="仿宋" panose="02010609060101010101" charset="-122"/>
              </a:rPr>
              <a:t>分。</a:t>
            </a:r>
            <a:endParaRPr sz="2000" spc="-5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4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5"/>
            </p:custDataLst>
          </p:nvPr>
        </p:nvSpPr>
        <p:spPr>
          <a:xfrm>
            <a:off x="405130" y="254000"/>
            <a:ext cx="10991850" cy="6604635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R="7620" algn="ctr">
              <a:lnSpc>
                <a:spcPct val="100000"/>
              </a:lnSpc>
              <a:spcBef>
                <a:spcPts val="95"/>
              </a:spcBef>
              <a:tabLst>
                <a:tab pos="813435"/>
              </a:tabLst>
            </a:pPr>
            <a:r>
              <a:rPr sz="1600" b="1" spc="-5">
                <a:latin typeface="楷体" panose="02010609060101010101" charset="-122"/>
                <a:cs typeface="楷体" panose="02010609060101010101" charset="-122"/>
              </a:rPr>
              <a:t>第二</a:t>
            </a:r>
            <a:r>
              <a:rPr sz="1600" b="1" spc="-15">
                <a:latin typeface="楷体" panose="02010609060101010101" charset="-122"/>
                <a:cs typeface="楷体" panose="02010609060101010101" charset="-122"/>
              </a:rPr>
              <a:t>节	</a:t>
            </a:r>
            <a:r>
              <a:rPr sz="1600" b="1" spc="-5">
                <a:latin typeface="楷体" panose="02010609060101010101" charset="-122"/>
                <a:cs typeface="楷体" panose="02010609060101010101" charset="-122"/>
              </a:rPr>
              <a:t>煤矿地</a:t>
            </a:r>
            <a:r>
              <a:rPr sz="1600" b="1" spc="-15">
                <a:latin typeface="楷体" panose="02010609060101010101" charset="-122"/>
                <a:cs typeface="楷体" panose="02010609060101010101" charset="-122"/>
              </a:rPr>
              <a:t>质</a:t>
            </a:r>
            <a:r>
              <a:rPr sz="1600" b="1" spc="-5">
                <a:latin typeface="楷体" panose="02010609060101010101" charset="-122"/>
                <a:cs typeface="楷体" panose="02010609060101010101" charset="-122"/>
              </a:rPr>
              <a:t>基础资</a:t>
            </a:r>
            <a:r>
              <a:rPr sz="1600" b="1" spc="-15">
                <a:latin typeface="楷体" panose="02010609060101010101" charset="-122"/>
                <a:cs typeface="楷体" panose="02010609060101010101" charset="-122"/>
              </a:rPr>
              <a:t>料</a:t>
            </a:r>
            <a:endParaRPr sz="1600"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r>
              <a:rPr lang="en-US" sz="1600" spc="-5">
                <a:latin typeface="黑体" panose="02010609060101010101" charset="-122"/>
                <a:cs typeface="黑体" panose="02010609060101010101" charset="-122"/>
              </a:rPr>
              <a:t>  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六条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必须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齐下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列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区域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内各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告；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构造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要图；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四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综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合柱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主要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图。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10"/>
              </a:spcBef>
              <a:tabLst>
                <a:tab pos="1434465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七条	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必须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齐下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列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料及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件：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8415" indent="405130">
              <a:lnSpc>
                <a:spcPct val="146000"/>
              </a:lnSpc>
              <a:spcBef>
                <a:spcPts val="27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（一）地质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勘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探报告、建矿地质报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、煤矿地质类型划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分 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隐蔽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灾地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因素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普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查报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、生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告等；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综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合柱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基岩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四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煤岩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对比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8415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（五）煤矿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可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采煤层底板等高线及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源储量估算图（急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倾 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层加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绘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立面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影图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立面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影资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源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储量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算图</a:t>
            </a:r>
            <a:r>
              <a:rPr sz="1600">
                <a:latin typeface="仿宋" panose="02010609060101010101" charset="-122"/>
                <a:cs typeface="仿宋" panose="02010609060101010101" charset="-122"/>
              </a:rPr>
              <a:t>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六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剖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面图；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ts val="2810"/>
              </a:lnSpc>
              <a:spcBef>
                <a:spcPts val="230"/>
              </a:spcBef>
            </a:pPr>
            <a:r>
              <a:rPr sz="1600" spc="40">
                <a:latin typeface="仿宋" panose="02010609060101010101" charset="-122"/>
                <a:cs typeface="仿宋" panose="02010609060101010101" charset="-122"/>
              </a:rPr>
              <a:t>（七</a:t>
            </a:r>
            <a:r>
              <a:rPr sz="1600" spc="55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40">
                <a:latin typeface="仿宋" panose="02010609060101010101" charset="-122"/>
                <a:cs typeface="仿宋" panose="02010609060101010101" charset="-122"/>
              </a:rPr>
              <a:t>煤矿水平地</a:t>
            </a:r>
            <a:r>
              <a:rPr sz="1600" spc="5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40">
                <a:latin typeface="仿宋" panose="02010609060101010101" charset="-122"/>
                <a:cs typeface="仿宋" panose="02010609060101010101" charset="-122"/>
              </a:rPr>
              <a:t>切面图（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煤层倾角大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于</a:t>
            </a:r>
            <a:r>
              <a:rPr sz="1600" spc="-56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 spc="-45">
                <a:latin typeface="Times New Roman" panose="02020603050405020304"/>
                <a:cs typeface="Times New Roman" panose="02020603050405020304"/>
              </a:rPr>
              <a:t>25°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的多煤层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 </a:t>
            </a:r>
            <a:r>
              <a:rPr sz="1600" spc="-114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八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）勘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钻孔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柱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状图；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九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瓦斯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综合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文地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图；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>
            <p:custDataLst>
              <p:tags r:id="rId3"/>
            </p:custDataLst>
          </p:nvPr>
        </p:nvSpPr>
        <p:spPr>
          <a:xfrm>
            <a:off x="309880" y="232410"/>
            <a:ext cx="11637645" cy="6580505"/>
          </a:xfrm>
          <a:prstGeom prst="rect">
            <a:avLst/>
          </a:prstGeom>
        </p:spPr>
        <p:txBody>
          <a:bodyPr vert="horz" wrap="square" lIns="0" tIns="12382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lang="en-US"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   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一）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上下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照图；（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二）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巷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道布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置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图；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（十三）采掘（剥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工程平面图（急倾斜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层要绘采掘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面图</a:t>
            </a:r>
            <a:r>
              <a:rPr sz="1600">
                <a:latin typeface="仿宋" panose="02010609060101010101" charset="-122"/>
                <a:cs typeface="仿宋" panose="02010609060101010101" charset="-122"/>
              </a:rPr>
              <a:t>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四）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巷、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门地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编录；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五）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图件；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六）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他图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  <a:tabLst>
                <a:tab pos="1434465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八条	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必须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齐下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列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账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成果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构造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瓦斯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台账；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四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台账；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五）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台账；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六）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筒、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门见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点台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账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七）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资料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八）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源储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台账；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九）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田及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边采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区、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窑地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资料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十）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下火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账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一）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闭不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良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钻孔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二）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他资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台账。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15"/>
              </a:spcBef>
              <a:tabLst>
                <a:tab pos="1434465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九条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企业</a:t>
            </a:r>
            <a:r>
              <a:rPr sz="1600" spc="-55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应制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定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料档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管理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度， 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料档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室，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由专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负责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理。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219075" y="226695"/>
            <a:ext cx="11581765" cy="632079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R="93980" algn="ctr">
              <a:lnSpc>
                <a:spcPct val="100000"/>
              </a:lnSpc>
              <a:spcBef>
                <a:spcPts val="95"/>
              </a:spcBef>
              <a:tabLst>
                <a:tab pos="812165"/>
              </a:tabLst>
            </a:pP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24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三</a:t>
            </a: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章	煤</a:t>
            </a:r>
            <a:r>
              <a:rPr sz="24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矿</a:t>
            </a: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隐蔽</a:t>
            </a:r>
            <a:r>
              <a:rPr sz="24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致</a:t>
            </a: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灾地</a:t>
            </a:r>
            <a:r>
              <a:rPr sz="24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质</a:t>
            </a: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因素</a:t>
            </a:r>
            <a:r>
              <a:rPr sz="24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普</a:t>
            </a:r>
            <a:r>
              <a:rPr sz="24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查</a:t>
            </a:r>
            <a:endParaRPr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cs typeface="黑体" panose="02010609060101010101" charset="-122"/>
            </a:endParaRPr>
          </a:p>
          <a:p>
            <a:pPr marL="12700" marR="106680" indent="405130">
              <a:lnSpc>
                <a:spcPct val="146000"/>
              </a:lnSpc>
              <a:spcBef>
                <a:spcPts val="765"/>
              </a:spcBef>
              <a:tabLst>
                <a:tab pos="1457325"/>
              </a:tabLst>
            </a:pP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8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建设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矿、生产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矿、资源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整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合煤矿等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结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合 未来</a:t>
            </a:r>
            <a:r>
              <a:rPr sz="1800" spc="-40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3~5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年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掘接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续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规划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开展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隐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蔽致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灾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因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素普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tabLst>
                <a:tab pos="1662430"/>
              </a:tabLst>
            </a:pP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一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隐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蔽致灾地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因素主要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包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括</a:t>
            </a:r>
            <a:r>
              <a:rPr sz="1800" spc="40">
                <a:latin typeface="仿宋" panose="02010609060101010101" charset="-122"/>
                <a:cs typeface="仿宋" panose="02010609060101010101" charset="-122"/>
              </a:rPr>
              <a:t>：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井（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）  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及周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边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采空区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废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弃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老窑（井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筒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、封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闭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不良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钻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孔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、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>
              <a:lnSpc>
                <a:spcPct val="146000"/>
              </a:lnSpc>
              <a:spcBef>
                <a:spcPts val="10"/>
              </a:spcBef>
            </a:pP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隙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、褶曲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陷落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柱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，瓦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富集区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导水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裂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隙带、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离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层空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间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，  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下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含水体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体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下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火区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油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气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及油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气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气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，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冲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击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地压危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险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性，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河床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冲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刷带、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浆岩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侵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入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体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、煤（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层 风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氧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化带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火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烧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区、古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隆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起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天窗、暗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河</a:t>
            </a:r>
            <a:r>
              <a:rPr sz="18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溶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洞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不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良地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体， 边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坡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稳定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等。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75"/>
              </a:spcBef>
              <a:tabLst>
                <a:tab pos="1662430"/>
              </a:tabLst>
            </a:pP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二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采空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普查，应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用调查访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问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、物探、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化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钻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探等方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法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进行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查明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（矿）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内及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边采空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分布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形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成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时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间、范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围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、积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状况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积水边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、积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标高、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积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水量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）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给来源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自然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火情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况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和有害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气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体，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陷及大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面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积悬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顶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分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布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范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围等。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将采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空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区相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关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信息标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绘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在采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掘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（剥）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程平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面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图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井充水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图等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图上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建立井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矿）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田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内和周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边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采空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相 关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料台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账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 algn="just">
              <a:lnSpc>
                <a:spcPct val="146000"/>
              </a:lnSpc>
              <a:spcBef>
                <a:spcPts val="10"/>
              </a:spcBef>
            </a:pP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三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废弃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窑（井筒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和封闭不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良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钻孔普查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应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收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集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井（矿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田内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周边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废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弃老窑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井筒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闭坑时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间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、开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煤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范围，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是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否开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矿界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柱等。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（矿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田内及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边施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的 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所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钻孔都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标注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图上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分析每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个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钻孔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封孔质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。建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立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）田内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废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弃老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窑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（井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筒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）、水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源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井、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油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气井、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层气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、 封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闭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不良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钻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孔台</a:t>
            </a:r>
            <a:r>
              <a:rPr sz="1800" spc="5">
                <a:latin typeface="仿宋" panose="02010609060101010101" charset="-122"/>
                <a:cs typeface="仿宋" panose="02010609060101010101" charset="-122"/>
              </a:rPr>
              <a:t>账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8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5"/>
              </a:spcBef>
              <a:tabLst>
                <a:tab pos="1662430"/>
              </a:tabLst>
            </a:pP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8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800" spc="30"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18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断层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裂隙和褶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曲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普查，应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800" spc="30">
                <a:latin typeface="仿宋" panose="02010609060101010101" charset="-122"/>
                <a:cs typeface="仿宋" panose="02010609060101010101" charset="-122"/>
              </a:rPr>
              <a:t>明井（矿</a:t>
            </a:r>
            <a:r>
              <a:rPr sz="18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800" spc="-5">
                <a:latin typeface="仿宋" panose="02010609060101010101" charset="-122"/>
                <a:cs typeface="仿宋" panose="02010609060101010101" charset="-122"/>
              </a:rPr>
              <a:t>田</a:t>
            </a:r>
            <a:endParaRPr sz="1800" spc="-5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267970" y="190500"/>
            <a:ext cx="11694160" cy="666750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5080">
              <a:lnSpc>
                <a:spcPct val="146000"/>
              </a:lnSpc>
              <a:spcBef>
                <a:spcPts val="9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边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断层和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田内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落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差大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于</a:t>
            </a:r>
            <a:r>
              <a:rPr sz="1600" spc="-40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6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米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断层，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明井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  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主要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曲形态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集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隙发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资料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结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造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纲要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图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。其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中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，断层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普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查主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包括断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性质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倾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倾角、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距，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层带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宽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度、岩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情况，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断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层两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盘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伴 生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隙发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程度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断层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展情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，断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导（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含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 algn="just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五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陷落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柱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普查，应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明井（矿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田内直径大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于 </a:t>
            </a:r>
            <a:r>
              <a:rPr sz="1600">
                <a:latin typeface="Times New Roman" panose="02020603050405020304"/>
                <a:cs typeface="Times New Roman" panose="02020603050405020304"/>
              </a:rPr>
              <a:t>20</a:t>
            </a:r>
            <a:r>
              <a:rPr sz="16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米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陷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落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主要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括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陷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落柱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育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岩性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边 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发育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度、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填情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、导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含）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性等。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 algn="just">
              <a:lnSpc>
                <a:spcPct val="146000"/>
              </a:lnSpc>
              <a:spcBef>
                <a:spcPts val="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六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瓦斯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集区普查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应查明井田内煤层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厚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化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规律，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体结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，瓦斯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含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量、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斯压力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瓦斯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数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斯赋存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况，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系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统收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集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井田所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的瓦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斯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地质资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料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，编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瓦 斯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质图。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 algn="just">
              <a:lnSpc>
                <a:spcPct val="146000"/>
              </a:lnSpc>
              <a:spcBef>
                <a:spcPts val="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七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导水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隙带普查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应采用实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方法确定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田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导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裂隙带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高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度，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预测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波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及范围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程度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受底板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威胁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矿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>
              <a:lnSpc>
                <a:spcPct val="100000"/>
              </a:lnSpc>
              <a:spcBef>
                <a:spcPts val="88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查明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板采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导水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坏带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深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度。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ct val="146000"/>
              </a:lnSpc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离层空间普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，应当对煤层覆岩特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及其组合关系、力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学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、含水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富水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等进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分析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考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相邻矿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离层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情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况判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断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发育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层位。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ct val="146000"/>
              </a:lnSpc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八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含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水体普查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应查明影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井（矿）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安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开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采的水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条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件，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种含水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体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岩性组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和空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分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ct val="146000"/>
              </a:lnSpc>
              <a:spcBef>
                <a:spcPts val="1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布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水源、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水位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水温、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以及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给、径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、排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泄 特征。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80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第二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九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体普查，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查明对井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矿）田开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有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>
              <a:lnSpc>
                <a:spcPct val="146000"/>
              </a:lnSpc>
              <a:spcBef>
                <a:spcPts val="9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影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的河流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湖泊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积水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、山塘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地表水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系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，有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水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程的汇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、疏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、渗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漏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情况，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塌陷区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缝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表汇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情况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堤坝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沟渠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排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沟等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防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排水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设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施情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当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历年降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量和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最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高洪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位、洪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流量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淹没范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情况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表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与地下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的水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联系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等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。露天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矿还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分析地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表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水、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下 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露天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矿边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坡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稳定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的影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响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ts val="2810"/>
              </a:lnSpc>
              <a:spcBef>
                <a:spcPts val="2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根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据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煤矿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受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地下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-34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水等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胁情况</a:t>
            </a:r>
            <a:r>
              <a:rPr sz="1600" spc="-34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开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展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治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水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“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”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划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ct val="146000"/>
              </a:lnSpc>
              <a:spcBef>
                <a:spcPts val="10"/>
              </a:spcBef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611505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r>
              <a:rPr sz="1600">
                <a:latin typeface="仿宋" panose="02010609060101010101" charset="-122"/>
                <a:cs typeface="仿宋" panose="02010609060101010101" charset="-122"/>
              </a:rPr>
              <a:t>第三十条 井下火区普查，应查明火区范围、密闭、气体成分等情况。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r>
              <a:rPr sz="1600">
                <a:latin typeface="仿宋" panose="02010609060101010101" charset="-122"/>
                <a:cs typeface="仿宋" panose="02010609060101010101" charset="-122"/>
              </a:rPr>
              <a:t>第三十一条 油气及油气井、煤层气井普查，应查明煤层附近的油气富集情况，包括储集层位、储层厚度、范围、油气成分等，研究富集规律</a:t>
            </a:r>
            <a:r>
              <a:rPr lang="zh-CN" sz="1600">
                <a:latin typeface="仿宋" panose="02010609060101010101" charset="-122"/>
                <a:cs typeface="仿宋" panose="02010609060101010101" charset="-122"/>
              </a:rPr>
              <a:t>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查明油气井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煤层气井分布、生产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状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况、井结构、开发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 位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开发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程、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闭情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等。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80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第三</a:t>
            </a:r>
            <a:r>
              <a:rPr sz="1600" spc="20">
                <a:latin typeface="黑体" panose="02010609060101010101" charset="-122"/>
                <a:cs typeface="黑体" panose="02010609060101010101" charset="-122"/>
                <a:sym typeface="+mn-ea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二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  <a:sym typeface="+mn-ea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冲击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压危险性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普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查，应查明井田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内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顶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板上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方</a:t>
            </a:r>
            <a:r>
              <a:rPr sz="1600" spc="-43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>
                <a:latin typeface="Times New Roman" panose="02020603050405020304"/>
                <a:cs typeface="Times New Roman" panose="02020603050405020304"/>
                <a:sym typeface="+mn-ea"/>
              </a:rPr>
              <a:t>100</a:t>
            </a:r>
            <a:r>
              <a:rPr sz="1600" spc="-2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米范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内坚硬岩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厚度、分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布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、物理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学性质等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 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明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孤岛煤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柱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、上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覆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遗留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柱等，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鉴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定煤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及其顶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底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板岩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冲 击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倾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向性。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 algn="just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第三</a:t>
            </a:r>
            <a:r>
              <a:rPr sz="1600" spc="20">
                <a:latin typeface="黑体" panose="02010609060101010101" charset="-122"/>
                <a:cs typeface="黑体" panose="02010609060101010101" charset="-122"/>
                <a:sym typeface="+mn-ea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三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古河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床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冲刷带、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窗等不良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质体普查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明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井（矿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田内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河床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冲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刷带、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浆岩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侵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入体、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 风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化带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火烧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起、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天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窗、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暗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河、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洞等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布范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围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 algn="just">
              <a:lnSpc>
                <a:spcPct val="146000"/>
              </a:lnSpc>
              <a:spcBef>
                <a:spcPts val="5"/>
              </a:spcBef>
            </a:pP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  <a:sym typeface="+mn-ea"/>
              </a:rPr>
              <a:t>三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十四条</a:t>
            </a:r>
            <a:r>
              <a:rPr sz="1600" spc="585">
                <a:latin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边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坡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稳定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普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-75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明露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天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矿边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坡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各岩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、厚度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物理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学性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、水理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质，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软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弱夹层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层位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厚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分布及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其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物理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学特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，软弱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构面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与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边坡结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面的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合 关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系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等；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价边（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）坡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排（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矸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）土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及其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底稳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性。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煤矿应查明工业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广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场（露天矿坑）、生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活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区是否受滑坡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、生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质灾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害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第三</a:t>
            </a:r>
            <a:r>
              <a:rPr sz="1600" spc="20">
                <a:latin typeface="黑体" panose="02010609060101010101" charset="-122"/>
                <a:cs typeface="黑体" panose="02010609060101010101" charset="-122"/>
                <a:sym typeface="+mn-ea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  <a:sym typeface="+mn-ea"/>
              </a:rPr>
              <a:t>五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条	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隐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蔽致灾地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因素普查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治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理费用可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从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业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安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全生产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用中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列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支。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矿集中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矿区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可由地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人民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政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府 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织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进行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域性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隐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蔽致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灾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素普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和治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  <a:tabLst>
                <a:tab pos="1637030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  <a:sym typeface="+mn-ea"/>
              </a:rPr>
              <a:t>三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十六条	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隐蔽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致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灾地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因素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普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查每</a:t>
            </a:r>
            <a:r>
              <a:rPr sz="1600" spc="-43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3</a:t>
            </a:r>
            <a:r>
              <a:rPr sz="1600" spc="-3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年开展</a:t>
            </a:r>
            <a:r>
              <a:rPr sz="1600" spc="-43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1</a:t>
            </a:r>
            <a:r>
              <a:rPr sz="1600" spc="-45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次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因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质条件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发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生变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导致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较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大以上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事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故发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生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的煤矿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应加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普 查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频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次。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当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根据隐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蔽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致灾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质因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普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查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情况编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写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报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告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0"/>
              </a:spcBef>
            </a:pPr>
            <a:endParaRPr lang="zh-CN"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176530" y="205105"/>
            <a:ext cx="11735435" cy="643255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R="78740" algn="ctr">
              <a:lnSpc>
                <a:spcPct val="100000"/>
              </a:lnSpc>
              <a:spcBef>
                <a:spcPts val="95"/>
              </a:spcBef>
              <a:tabLst>
                <a:tab pos="812165"/>
              </a:tabLst>
            </a:pP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章	煤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矿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地质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补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充调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查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与勘探</a:t>
            </a:r>
            <a:endParaRPr sz="2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cs typeface="黑体" panose="02010609060101010101" charset="-122"/>
            </a:endParaRPr>
          </a:p>
          <a:p>
            <a:pPr marL="12700" marR="91440" indent="405130" algn="just">
              <a:lnSpc>
                <a:spcPct val="146000"/>
              </a:lnSpc>
              <a:spcBef>
                <a:spcPts val="77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第三十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七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当煤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地质资料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能满足设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计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、建设和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生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产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需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时，应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对存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的问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题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进行补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调查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与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集相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 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料，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重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点调查井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矿）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周边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矿开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情况。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7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煤矿地质补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勘探工作应以查明地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构造、煤层厚度及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瓦斯赋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存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规律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质条件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冲击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压危险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和工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 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件等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主要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务，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足工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设计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安全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掘（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）要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93345" indent="405130">
              <a:lnSpc>
                <a:spcPts val="2810"/>
              </a:lnSpc>
              <a:spcBef>
                <a:spcPts val="230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第三十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八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存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在下列情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况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之一的，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进行地质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充 调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与勘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（一）井（矿）田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及周边采空区、老窑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隐蔽致灾地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质因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不清；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91440" indent="405130">
              <a:lnSpc>
                <a:spcPct val="146000"/>
              </a:lnSpc>
              <a:spcBef>
                <a:spcPts val="1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（二）原勘探程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不足，或遗留有瓦斯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质、水文地质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 冲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或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重大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等问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题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91440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（三）在建矿和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生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产过程中，构造、煤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、瓦斯、水文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 质、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击地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及工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条件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发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生重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变化；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（四）资源整合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水平延深或煤矿范围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扩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大时，原地质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告不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能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满足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矿建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生产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求；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五）需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提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高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资源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量级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别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或新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增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资源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量；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六）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露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天煤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工程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文地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等条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未查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七）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他专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项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安全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10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第三十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九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质补充勘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工程应遵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循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物探、钻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 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段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相结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的原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则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，坚持</a:t>
            </a:r>
            <a:r>
              <a:rPr sz="1600" spc="5">
                <a:latin typeface="Times New Roman" panose="02020603050405020304"/>
                <a:cs typeface="Times New Roman" panose="02020603050405020304"/>
              </a:rPr>
              <a:t>“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多用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”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孔应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兼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顾构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、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、煤层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其顶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底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板、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斯（煤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气）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质、水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冲 击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压和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项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任务。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295910" y="255270"/>
            <a:ext cx="11409045" cy="480695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5080" indent="405130" algn="just">
              <a:lnSpc>
                <a:spcPct val="146000"/>
              </a:lnSpc>
              <a:spcBef>
                <a:spcPts val="95"/>
              </a:spcBef>
            </a:pPr>
            <a:r>
              <a:rPr sz="1600" spc="100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90"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1600" spc="10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 spc="200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勘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探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布置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坚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持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10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1600" spc="90">
                <a:latin typeface="仿宋" panose="02010609060101010101" charset="-122"/>
                <a:cs typeface="仿宋" panose="02010609060101010101" charset="-122"/>
              </a:rPr>
              <a:t>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结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且与井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巷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设计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。勘探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线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原则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应垂直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于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向 布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26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沿走向推进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露天煤矿应平行于煤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走向布设，勘探线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之 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尽量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保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持平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等距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并和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质剖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面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线一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孔应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过最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部可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底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板至少</a:t>
            </a:r>
            <a:r>
              <a:rPr sz="1600" spc="-40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>
                <a:latin typeface="Times New Roman" panose="02020603050405020304"/>
                <a:cs typeface="Times New Roman" panose="02020603050405020304"/>
              </a:rPr>
              <a:t>30</a:t>
            </a:r>
            <a:r>
              <a:rPr sz="16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米。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第四十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一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程原则上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布置在已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的勘探线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煤矿加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密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线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应尽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量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与石门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采区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上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（下）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山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等主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井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巷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程的方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向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一致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为解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决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某些地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问题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井巷设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计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需要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勘 探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程，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可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按实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需要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理布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置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75"/>
              </a:spcBef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第四十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二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对具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工业价值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有益矿产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有针对性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样化验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圈定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合工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业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品位和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可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采厚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要求的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范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围，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编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写 相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报告。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 algn="just">
              <a:lnSpc>
                <a:spcPct val="100000"/>
              </a:lnSpc>
              <a:spcBef>
                <a:spcPts val="87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第四十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三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质补充调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与勘探工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作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应由煤矿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algn="just">
              <a:lnSpc>
                <a:spcPct val="146000"/>
              </a:lnSpc>
              <a:spcBef>
                <a:spcPts val="1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实施，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由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具备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相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</a:t>
            </a:r>
            <a:r>
              <a:rPr sz="1600" spc="15">
                <a:latin typeface="仿宋" panose="02010609060101010101" charset="-122"/>
                <a:cs typeface="仿宋" panose="02010609060101010101" charset="-122"/>
              </a:rPr>
              <a:t>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能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力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的单位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承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担，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场工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结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束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后</a:t>
            </a:r>
            <a:r>
              <a:rPr sz="1600" spc="-425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6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个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内提交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充地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告。补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充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勘探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设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计和报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由 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企业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总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工程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组织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批，设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计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编写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提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纲见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附</a:t>
            </a:r>
            <a:r>
              <a:rPr sz="1600" spc="390">
                <a:latin typeface="仿宋" panose="02010609060101010101" charset="-122"/>
                <a:cs typeface="仿宋" panose="02010609060101010101" charset="-122"/>
              </a:rPr>
              <a:t>录</a:t>
            </a:r>
            <a:r>
              <a:rPr sz="1600" spc="-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106680" indent="406400">
              <a:lnSpc>
                <a:spcPct val="146000"/>
              </a:lnSpc>
              <a:spcBef>
                <a:spcPts val="100"/>
              </a:spcBef>
              <a:tabLst>
                <a:tab pos="1245235"/>
              </a:tabLst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object 2"/>
          <p:cNvSpPr txBox="1"/>
          <p:nvPr>
            <p:custDataLst>
              <p:tags r:id="rId4"/>
            </p:custDataLst>
          </p:nvPr>
        </p:nvSpPr>
        <p:spPr>
          <a:xfrm>
            <a:off x="197485" y="184150"/>
            <a:ext cx="11743055" cy="6430010"/>
          </a:xfrm>
          <a:prstGeom prst="rect">
            <a:avLst/>
          </a:prstGeom>
        </p:spPr>
        <p:txBody>
          <a:bodyPr vert="horz" wrap="square" lIns="0" tIns="12065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R="93980" algn="ctr">
              <a:lnSpc>
                <a:spcPct val="100000"/>
              </a:lnSpc>
              <a:spcBef>
                <a:spcPts val="95"/>
              </a:spcBef>
              <a:tabLst>
                <a:tab pos="812165"/>
              </a:tabLst>
            </a:pP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五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章	煤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矿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地质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观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测与</a:t>
            </a:r>
            <a:r>
              <a:rPr sz="2000" spc="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综</a:t>
            </a:r>
            <a:r>
              <a:rPr sz="2000" spc="-5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cs typeface="黑体" panose="02010609060101010101" charset="-122"/>
              </a:rPr>
              <a:t>合分析</a:t>
            </a:r>
            <a:endParaRPr sz="2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r>
              <a:rPr lang="en-US" sz="1600" b="1" spc="-5">
                <a:latin typeface="楷体" panose="02010609060101010101" charset="-122"/>
                <a:cs typeface="楷体" panose="02010609060101010101" charset="-122"/>
              </a:rPr>
              <a:t> 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   </a:t>
            </a:r>
            <a:endParaRPr sz="1600" spc="20">
              <a:latin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lang="en-US" sz="1600" spc="20">
                <a:latin typeface="仿宋" panose="02010609060101010101" charset="-122"/>
                <a:cs typeface="仿宋" panose="02010609060101010101" charset="-122"/>
              </a:rPr>
              <a:t>   </a:t>
            </a:r>
            <a:r>
              <a:rPr sz="1600" spc="20">
                <a:solidFill>
                  <a:schemeClr val="tx1"/>
                </a:solidFill>
                <a:latin typeface="仿宋" panose="02010609060101010101" charset="-122"/>
                <a:cs typeface="仿宋" panose="02010609060101010101" charset="-122"/>
              </a:rPr>
              <a:t>第一节地质观测</a:t>
            </a:r>
            <a:endParaRPr sz="1450">
              <a:latin typeface="Times New Roman" panose="02020603050405020304"/>
              <a:cs typeface="Times New Roman" panose="02020603050405020304"/>
            </a:endParaRPr>
          </a:p>
          <a:p>
            <a:pPr marL="417830">
              <a:lnSpc>
                <a:spcPct val="100000"/>
              </a:lnSpc>
              <a:tabLst>
                <a:tab pos="1662430"/>
              </a:tabLst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第四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	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煤矿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质观测应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做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到及时、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准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确、完整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统一。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（一）观测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描述、记录应在现场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进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行，并记录在专门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 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记录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上，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录簿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统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一编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号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保存；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二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与描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应做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内容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整</a:t>
            </a:r>
            <a:r>
              <a:rPr sz="1600" spc="-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数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据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确</a:t>
            </a:r>
            <a:r>
              <a:rPr sz="1600" spc="-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表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达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确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重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点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突出、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图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文结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、字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迹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清晰，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客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观地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反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映地质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现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象的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真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实 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（三）观测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与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描述应记录时间、地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点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、位置和观测与记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录者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姓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名；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四</a:t>
            </a:r>
            <a:r>
              <a:rPr sz="1600" spc="-3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与描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应做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现场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与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室内</a:t>
            </a:r>
            <a:r>
              <a:rPr sz="1600" spc="-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宏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与微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相结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合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ct val="146000"/>
              </a:lnSpc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（五）观测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资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料应及时整理并转绘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素描卡片、成果台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账 及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相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关图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件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上，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由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观测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人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员进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校对。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 algn="just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第四</a:t>
            </a:r>
            <a:r>
              <a:rPr sz="1600" spc="20">
                <a:latin typeface="黑体" panose="02010609060101010101" charset="-122"/>
                <a:cs typeface="黑体" panose="02010609060101010101" charset="-122"/>
              </a:rPr>
              <a:t>十</a:t>
            </a:r>
            <a:r>
              <a:rPr sz="1600" spc="30">
                <a:latin typeface="黑体" panose="02010609060101010101" charset="-122"/>
                <a:cs typeface="黑体" panose="02010609060101010101" charset="-122"/>
              </a:rPr>
              <a:t>五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条</a:t>
            </a:r>
            <a:r>
              <a:rPr sz="1600" spc="25">
                <a:latin typeface="黑体" panose="02010609060101010101" charset="-122"/>
                <a:cs typeface="黑体" panose="02010609060101010101" charset="-122"/>
              </a:rPr>
              <a:t>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井巷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均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应逐层观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其揭露岩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的特征、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厚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度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产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状等，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层、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底板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及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标志层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重点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测，同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时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对井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巷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施 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中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的巷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道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变形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冒顶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片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帮</a:t>
            </a:r>
            <a:r>
              <a:rPr sz="1600" spc="-3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底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鼓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和出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水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点等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况进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露天煤矿采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工作面观测间隔根据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工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作面推进速度和煤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层 稳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定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性来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决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定</a:t>
            </a:r>
            <a:r>
              <a:rPr sz="1600" spc="-65">
                <a:latin typeface="仿宋" panose="02010609060101010101" charset="-122"/>
                <a:cs typeface="仿宋" panose="02010609060101010101" charset="-122"/>
              </a:rPr>
              <a:t>；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测绘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点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间距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应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以能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连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出圆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滑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的分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线为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准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； 煤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顶底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板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括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夹矸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绘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点间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距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不应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大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于</a:t>
            </a:r>
            <a:r>
              <a:rPr sz="1600" spc="-430">
                <a:latin typeface="仿宋" panose="02010609060101010101" charset="-122"/>
                <a:cs typeface="仿宋" panose="02010609060101010101" charset="-122"/>
              </a:rPr>
              <a:t> </a:t>
            </a:r>
            <a:r>
              <a:rPr sz="1600">
                <a:latin typeface="Times New Roman" panose="02020603050405020304"/>
                <a:cs typeface="Times New Roman" panose="02020603050405020304"/>
              </a:rPr>
              <a:t>20</a:t>
            </a:r>
            <a:r>
              <a:rPr sz="16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米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特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殊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情况 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密。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15"/>
              </a:spcBef>
              <a:tabLst>
                <a:tab pos="1637030"/>
              </a:tabLst>
            </a:pP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</a:rPr>
              <a:t>四</a:t>
            </a:r>
            <a:r>
              <a:rPr sz="1600" spc="-5">
                <a:latin typeface="黑体" panose="02010609060101010101" charset="-122"/>
                <a:cs typeface="黑体" panose="02010609060101010101" charset="-122"/>
              </a:rPr>
              <a:t>十六条	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沉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积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岩观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应包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括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下列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内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容：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25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一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碎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屑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岩类（砾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砂岩）应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描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述其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颜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色</a:t>
            </a:r>
            <a:r>
              <a:rPr sz="1600" spc="-20">
                <a:latin typeface="仿宋" panose="02010609060101010101" charset="-122"/>
                <a:cs typeface="仿宋" panose="02010609060101010101" charset="-122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结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构</a:t>
            </a:r>
            <a:r>
              <a:rPr sz="1600" spc="5">
                <a:latin typeface="仿宋" panose="02010609060101010101" charset="-122"/>
                <a:cs typeface="仿宋" panose="02010609060101010101" charset="-122"/>
              </a:rPr>
              <a:t>造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， 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碎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屑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成分、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大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小、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形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态、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磨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圆度，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石分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选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性，结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核</a:t>
            </a:r>
            <a:r>
              <a:rPr sz="1600" spc="30">
                <a:latin typeface="仿宋" panose="02010609060101010101" charset="-122"/>
                <a:cs typeface="仿宋" panose="02010609060101010101" charset="-122"/>
              </a:rPr>
              <a:t>与包</a:t>
            </a:r>
            <a:r>
              <a:rPr sz="1600" spc="20">
                <a:latin typeface="仿宋" panose="02010609060101010101" charset="-122"/>
                <a:cs typeface="仿宋" panose="02010609060101010101" charset="-122"/>
              </a:rPr>
              <a:t>裹</a:t>
            </a:r>
            <a:r>
              <a:rPr sz="1600" spc="-5">
                <a:latin typeface="仿宋" panose="02010609060101010101" charset="-122"/>
                <a:cs typeface="仿宋" panose="02010609060101010101" charset="-122"/>
              </a:rPr>
              <a:t>体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情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况等；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250"/>
              </a:spcBef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indent="405130">
              <a:lnSpc>
                <a:spcPct val="100000"/>
              </a:lnSpc>
              <a:spcBef>
                <a:spcPts val="87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（二）黏土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应描述其颜色，结构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造及页理特征，固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，滑腻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感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口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形状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可塑性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吸水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软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化或膨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胀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特点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黏 结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，所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含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化石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及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其保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存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完整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度，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核与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包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裹体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情况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indent="405130">
              <a:lnSpc>
                <a:spcPct val="100000"/>
              </a:lnSpc>
              <a:spcBef>
                <a:spcPts val="87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（三）化学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及生物化学岩类应描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其颜色，结构构造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algn="just">
              <a:lnSpc>
                <a:spcPct val="146000"/>
              </a:lnSpc>
              <a:spcBef>
                <a:spcPts val="1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成分及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质成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，硬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，所含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石、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核或包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体大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小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形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、分布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情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况，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隙发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育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特征、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向性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充填物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与稀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盐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酸 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反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应状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况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 algn="just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（四）沉积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层还应描述层理类型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特征，层面构造和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接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关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系等。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于煤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对比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困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难的煤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矿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，应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系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统收集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沉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积相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沉 积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回等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料。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 algn="just">
              <a:lnSpc>
                <a:spcPct val="100000"/>
              </a:lnSpc>
              <a:spcBef>
                <a:spcPts val="625"/>
              </a:spcBef>
            </a:pP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sz="1600" spc="5">
                <a:latin typeface="黑体" panose="02010609060101010101" charset="-122"/>
                <a:cs typeface="黑体" panose="02010609060101010101" charset="-122"/>
                <a:sym typeface="+mn-ea"/>
              </a:rPr>
              <a:t>四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十七条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观测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包括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列内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  <a:spcBef>
                <a:spcPts val="26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一</a:t>
            </a:r>
            <a:r>
              <a:rPr sz="1600" spc="-3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井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筒</a:t>
            </a:r>
            <a:r>
              <a:rPr sz="1600" spc="-4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石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和穿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巷道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揭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露煤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的地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应进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 顺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层巷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道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点间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距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按表</a:t>
            </a:r>
            <a:r>
              <a:rPr sz="1600" spc="-43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5-1</a:t>
            </a:r>
            <a:r>
              <a:rPr sz="1600" spc="-2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行</a:t>
            </a:r>
            <a:r>
              <a:rPr sz="1600" spc="-29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遇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质构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时</a:t>
            </a:r>
            <a:r>
              <a:rPr sz="1600" spc="-30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当 加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8685" y="4115435"/>
            <a:ext cx="10885805" cy="195199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ECF40"/>
            </a:gs>
            <a:gs pos="100000">
              <a:srgbClr val="846C2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2"/>
          <p:cNvSpPr txBox="1"/>
          <p:nvPr>
            <p:custDataLst>
              <p:tags r:id="rId3"/>
            </p:custDataLst>
          </p:nvPr>
        </p:nvSpPr>
        <p:spPr>
          <a:xfrm>
            <a:off x="405765" y="452755"/>
            <a:ext cx="11457940" cy="4676140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12700" marR="5080" indent="405130">
              <a:lnSpc>
                <a:spcPct val="146000"/>
              </a:lnSpc>
              <a:spcBef>
                <a:spcPts val="9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二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-3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层厚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宏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成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分和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类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型，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夹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矸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（层）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度、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性和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坚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硬程度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煤体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构及其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空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间展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布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  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隙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发育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征</a:t>
            </a:r>
            <a:r>
              <a:rPr sz="1600" spc="-30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当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巷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道不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能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揭露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层全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时</a:t>
            </a:r>
            <a:r>
              <a:rPr sz="1600" spc="-29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按表</a:t>
            </a:r>
            <a:r>
              <a:rPr sz="1600" spc="-420">
                <a:latin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sz="1600" spc="-5">
                <a:latin typeface="Times New Roman" panose="02020603050405020304"/>
                <a:cs typeface="Times New Roman" panose="02020603050405020304"/>
                <a:sym typeface="+mn-ea"/>
              </a:rPr>
              <a:t>5-1</a:t>
            </a:r>
            <a:r>
              <a:rPr sz="1600" spc="-20">
                <a:latin typeface="Times New Roman" panose="02020603050405020304"/>
                <a:cs typeface="Times New Roman" panose="02020603050405020304"/>
                <a:sym typeface="+mn-ea"/>
              </a:rPr>
              <a:t> 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定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的间 距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探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测煤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全厚；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ct val="146000"/>
              </a:lnSpc>
              <a:spcBef>
                <a:spcPts val="10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（三）层位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难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以判断、煤层对比困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难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时，还应观测煤的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光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泽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颜色、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断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口、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软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硬程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、脆韧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、结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构造和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内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生裂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隙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发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育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情况，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层中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核与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包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裹体的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成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分、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形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状、大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小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、坚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硬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程 度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及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其分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布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特征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9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四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含水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要素；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ct val="146000"/>
              </a:lnSpc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（五）煤层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顶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底板特征，包括伪顶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直接顶、基本顶、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伪 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底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直接底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岩层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名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称、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分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层厚度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岩性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征、裂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隙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发育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情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况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>
              <a:lnSpc>
                <a:spcPct val="100000"/>
              </a:lnSpc>
              <a:spcBef>
                <a:spcPts val="88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及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与煤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的接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触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关系；必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时，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试岩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石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物理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力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学参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数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5080" indent="405130">
              <a:lnSpc>
                <a:spcPct val="146000"/>
              </a:lnSpc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六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变薄、分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岔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时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测煤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结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构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厚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 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质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的接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触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关系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围岩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性等；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（七）煤层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尖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灭时，应对尖灭层位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进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行全面观测，分析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尖 灭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原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因；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八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在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煤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层被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冲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刷区域</a:t>
            </a:r>
            <a:r>
              <a:rPr sz="1600" spc="-20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测冲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刷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带岩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性</a:t>
            </a:r>
            <a:r>
              <a:rPr sz="1600" spc="-3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冲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刷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标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志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系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统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收集供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明冲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刷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类型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推断冲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刷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变薄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方向和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范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围等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基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础 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料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75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九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）煤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风氧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化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带等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他需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观测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内容。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885"/>
              </a:spcBef>
              <a:tabLst>
                <a:tab pos="1637030"/>
              </a:tabLst>
            </a:pPr>
            <a:r>
              <a:rPr sz="1600" spc="5">
                <a:latin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四</a:t>
            </a:r>
            <a:r>
              <a:rPr sz="1600" spc="5">
                <a:latin typeface="黑体" panose="02010609060101010101" charset="-122"/>
                <a:cs typeface="黑体" panose="02010609060101010101" charset="-122"/>
                <a:sym typeface="+mn-ea"/>
              </a:rPr>
              <a:t>十</a:t>
            </a:r>
            <a:r>
              <a:rPr sz="1600" spc="-5">
                <a:latin typeface="黑体" panose="02010609060101010101" charset="-122"/>
                <a:cs typeface="黑体" panose="02010609060101010101" charset="-122"/>
                <a:sym typeface="+mn-ea"/>
              </a:rPr>
              <a:t>八条	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断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观测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应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包括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下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列内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：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ct val="146000"/>
              </a:lnSpc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（一）断层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面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的形态、擦痕和阶步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特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征，断层面的产状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要 素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擦痕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侧伏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角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ct val="146000"/>
              </a:lnSpc>
              <a:spcBef>
                <a:spcPts val="15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（二）断层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带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中构造岩的成分和分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布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特征，断层带的宽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度 和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充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填、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胶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结及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导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（含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水性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等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7950" indent="405130">
              <a:lnSpc>
                <a:spcPts val="2810"/>
              </a:lnSpc>
              <a:spcBef>
                <a:spcPts val="230"/>
              </a:spcBef>
            </a:pP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（三）断层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两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盘煤、岩层的层位、</a:t>
            </a:r>
            <a:r>
              <a:rPr sz="1600" spc="20">
                <a:latin typeface="仿宋" panose="02010609060101010101" charset="-122"/>
                <a:cs typeface="仿宋" panose="02010609060101010101" charset="-122"/>
                <a:sym typeface="+mn-ea"/>
              </a:rPr>
              <a:t>岩</a:t>
            </a:r>
            <a:r>
              <a:rPr sz="1600" spc="30">
                <a:latin typeface="仿宋" panose="02010609060101010101" charset="-122"/>
                <a:cs typeface="仿宋" panose="02010609060101010101" charset="-122"/>
                <a:sym typeface="+mn-ea"/>
              </a:rPr>
              <a:t>性、产状、错位和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牵 引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特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征，伴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生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和派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生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小构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造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、断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类型；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417830">
              <a:lnSpc>
                <a:spcPct val="100000"/>
              </a:lnSpc>
              <a:spcBef>
                <a:spcPts val="630"/>
              </a:spcBef>
            </a:pP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四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）断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层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的切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割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关系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断层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褶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曲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的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组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合特</a:t>
            </a:r>
            <a:r>
              <a:rPr sz="1600" spc="5">
                <a:latin typeface="仿宋" panose="02010609060101010101" charset="-122"/>
                <a:cs typeface="仿宋" panose="02010609060101010101" charset="-122"/>
                <a:sym typeface="+mn-ea"/>
              </a:rPr>
              <a:t>征</a:t>
            </a:r>
            <a:r>
              <a:rPr sz="1600" spc="-5">
                <a:latin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sz="1600">
              <a:latin typeface="仿宋" panose="02010609060101010101" charset="-122"/>
              <a:cs typeface="仿宋" panose="02010609060101010101" charset="-122"/>
            </a:endParaRPr>
          </a:p>
          <a:p>
            <a:pPr marL="12700" marR="106680" indent="405130">
              <a:lnSpc>
                <a:spcPct val="146000"/>
              </a:lnSpc>
            </a:pPr>
            <a:endParaRPr sz="1600">
              <a:latin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https://d.book118.com/765240220221011113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29150"/>
  <p:tag name="KSO_WM_UNIT_COMPATIBLE" val="0"/>
  <p:tag name="KSO_WM_UNIT_DIAGRAM_ISNUMVISUAL" val="0"/>
  <p:tag name="KSO_WM_UNIT_DIAGRAM_ISREFERUNIT" val="0"/>
  <p:tag name="KSO_WM_UNIT_HIGHLIGHT" val="0"/>
  <p:tag name="KSO_WM_UNIT_ID" val="custom20229150_4*i*1"/>
  <p:tag name="KSO_WM_UNIT_INDEX" val="1"/>
  <p:tag name="KSO_WM_UNIT_LAYERLEVEL" val="1"/>
  <p:tag name="KSO_WM_UNIT_PLACING_PICTURE_USER_VIEWPORT" val="{&quot;height&quot;:10800.00157480315,&quot;width&quot;:9252}"/>
  <p:tag name="KSO_WM_UNIT_TYPE" val="i"/>
  <p:tag name="KSO_WM_UNIT_USESOURCEFORMAT_APPLY" val="1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29150"/>
  <p:tag name="KSO_WM_UNIT_COMPATIBLE" val="0"/>
  <p:tag name="KSO_WM_UNIT_DIAGRAM_ISNUMVISUAL" val="0"/>
  <p:tag name="KSO_WM_UNIT_DIAGRAM_ISREFERUNIT" val="0"/>
  <p:tag name="KSO_WM_UNIT_HIGHLIGHT" val="0"/>
  <p:tag name="KSO_WM_UNIT_ID" val="custom20229150_4*i*2"/>
  <p:tag name="KSO_WM_UNIT_INDEX" val="2"/>
  <p:tag name="KSO_WM_UNIT_LAYERLEVEL" val="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i"/>
  <p:tag name="KSO_WM_UNIT_USESOURCEFORMAT_APPLY" val="1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29150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29150_4*i*3"/>
  <p:tag name="KSO_WM_UNIT_INDEX" val="3"/>
  <p:tag name="KSO_WM_UNIT_LAYERLEVEL" val="1"/>
  <p:tag name="KSO_WM_UNIT_PLACING_PICTURE_USER_VIEWPORT" val="{&quot;height&quot;:746,&quot;width&quot;:2102}"/>
  <p:tag name="KSO_WM_UNIT_TEXT_FILL_FORE_SCHEMECOLOR_INDEX" val="14"/>
  <p:tag name="KSO_WM_UNIT_TEXT_FILL_TYPE" val="1"/>
  <p:tag name="KSO_WM_UNIT_TYPE" val="i"/>
  <p:tag name="KSO_WM_UNIT_USESOURCEFORMAT_APPLY" val="1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29150"/>
  <p:tag name="KSO_WM_UNIT_COMPATIBLE" val="0"/>
  <p:tag name="KSO_WM_UNIT_DIAGRAM_ISNUMVISUAL" val="0"/>
  <p:tag name="KSO_WM_UNIT_DIAGRAM_ISREFERUNIT" val="0"/>
  <p:tag name="KSO_WM_UNIT_HIGHLIGHT" val="0"/>
  <p:tag name="KSO_WM_UNIT_ID" val="custom2022915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1"/>
  <p:tag name="KSO_WM_UNIT_VALUE" val="2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29150"/>
  <p:tag name="KSO_WM_UNIT_COMPATIBLE" val="0"/>
  <p:tag name="KSO_WM_UNIT_DIAGRAM_ISNUMVISUAL" val="0"/>
  <p:tag name="KSO_WM_UNIT_DIAGRAM_ISREFERUNIT" val="0"/>
  <p:tag name="KSO_WM_UNIT_HIGHLIGHT" val="0"/>
  <p:tag name="KSO_WM_UNIT_ID" val="custom2022915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."/>
  <p:tag name="KSO_WM_UNIT_TEXT_FILL_FORE_SCHEMECOLOR_INDEX" val="13"/>
  <p:tag name="KSO_WM_UNIT_TEXT_FILL_TYPE" val="1"/>
  <p:tag name="KSO_WM_UNIT_TYPE" val="b"/>
  <p:tag name="KSO_WM_UNIT_USESOURCEFORMAT_APPLY" val="1"/>
  <p:tag name="KSO_WM_UNIT_VALUE" val="7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3_1"/>
  <p:tag name="KSO_WM_UNIT_INDEX" val="1_3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573_5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6_1"/>
  <p:tag name="KSO_WM_UNIT_INDEX" val="1_6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6_1"/>
  <p:tag name="KSO_WM_UNIT_INDEX" val="1_6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573_5*l_h_i*1_6_3"/>
  <p:tag name="KSO_WM_UNIT_INDEX" val="1_6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2_1"/>
  <p:tag name="KSO_WM_UNIT_INDEX" val="1_2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573_5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4_1"/>
  <p:tag name="KSO_WM_UNIT_INDEX" val="1_4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573_5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5_1"/>
  <p:tag name="KSO_WM_UNIT_INDEX" val="1_5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5_1"/>
  <p:tag name="KSO_WM_UNIT_INDEX" val="1_5_1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573_5*l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1_1"/>
  <p:tag name="KSO_WM_UNIT_INDEX" val="1_1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573_5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422.0572440944882,&quot;left&quot;:490.1895268557713,&quot;top&quot;:31.15535433070866,&quot;width&quot;:339.4808668450161}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0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573_5*l_h_i*1_6_3"/>
  <p:tag name="KSO_WM_UNIT_INDEX" val="1_6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205573"/>
  <p:tag name="KSO_WM_UNIT_COMPATIBLE" val="0"/>
  <p:tag name="KSO_WM_UNIT_DIAGRAM_ISNUMVISUAL" val="0"/>
  <p:tag name="KSO_WM_UNIT_DIAGRAM_ISREFERUNIT" val="0"/>
  <p:tag name="KSO_WM_UNIT_HIGHLIGHT" val="0"/>
  <p:tag name="KSO_WM_UNIT_ID" val="diagram20205573_5*l_h_f*1_6_1"/>
  <p:tag name="KSO_WM_UNIT_INDEX" val="1_6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29150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29150"/>
  <p:tag name="KSO_WM_TEMPLATE_MASTER_TYPE" val="1"/>
  <p:tag name="KSO_WM_TEMPLATE_SUBCATEGORY" val="0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  <p:tag name="KSO_WM_UNIT_TABLE_BEAUTIFY" val="smartTable{6a3b1774-8e9e-4d9e-aa42-bc6b7a037945}"/>
  <p:tag name="TABLE_ENDDRAG_ORIGIN_RECT" val="474*460"/>
  <p:tag name="TABLE_ENDDRAG_RECT" val="427*21*474*460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  <p:tag name="KSO_WM_UNIT_TABLE_BEAUTIFY" val="smartTable{42205843-838d-45c5-8c44-92ee93faef3f}"/>
  <p:tag name="TABLE_ENDDRAG_ORIGIN_RECT" val="771*316"/>
  <p:tag name="TABLE_ENDDRAG_RECT" val="86*96*771*316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  <p:tag name="KSO_WM_UNIT_TABLE_BEAUTIFY" val="smartTable{bd18ce37-3f07-4f9b-b0b7-32c88245ac81}"/>
  <p:tag name="TABLE_ENDDRAG_ORIGIN_RECT" val="460*126"/>
  <p:tag name="TABLE_ENDDRAG_RECT" val="200*23*460*126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 panose="02010609060101010101" charset="-122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Arial Black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微软雅黑"/>
        <a:ea typeface="微软雅黑"/>
        <a:cs typeface="Arial"/>
        <a:font script="Jpan" typeface="游ゴシック Light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/>
        <a:ea typeface="微软雅黑"/>
        <a:cs typeface="Arial"/>
        <a:font script="Jpan" typeface="游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205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Arial Black</vt:lpstr>
      <vt:lpstr>微软雅黑</vt:lpstr>
      <vt:lpstr>黑体</vt:lpstr>
      <vt:lpstr>Bahnschrift</vt:lpstr>
      <vt:lpstr>仿宋</vt:lpstr>
      <vt:lpstr>Times New Roman</vt:lpstr>
      <vt:lpstr>楷体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2024-09-20T09:53:20.498</cp:lastPrinted>
  <dcterms:created xsi:type="dcterms:W3CDTF">2024-09-20T01:53:20Z</dcterms:created>
  <dcterms:modified xsi:type="dcterms:W3CDTF">2024-09-20T01:53:23Z</dcterms:modified>
</cp:coreProperties>
</file>