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30.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70" r:id="rId41"/>
    <p:sldId id="373" r:id="rId42"/>
    <p:sldId id="376" r:id="rId43"/>
    <p:sldId id="379" r:id="rId44"/>
    <p:sldId id="382" r:id="rId45"/>
    <p:sldId id="385" r:id="rId46"/>
    <p:sldId id="388" r:id="rId47"/>
    <p:sldId id="391" r:id="rId48"/>
    <p:sldId id="394" r:id="rId49"/>
    <p:sldId id="396" r:id="rId50"/>
  </p:sldIdLst>
  <p:sldSz cx="9144000" cy="6858000"/>
  <p:notesSz cx="6858000" cy="9144000"/>
  <p:custDataLst>
    <p:tags r:id="rId5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slide" Target="slides/slide39.xml" /><Relationship Id="rId43" Type="http://schemas.openxmlformats.org/officeDocument/2006/relationships/slide" Target="slides/slide40.xml" /><Relationship Id="rId44" Type="http://schemas.openxmlformats.org/officeDocument/2006/relationships/slide" Target="slides/slide41.xml" /><Relationship Id="rId45" Type="http://schemas.openxmlformats.org/officeDocument/2006/relationships/slide" Target="slides/slide42.xml" /><Relationship Id="rId46" Type="http://schemas.openxmlformats.org/officeDocument/2006/relationships/slide" Target="slides/slide43.xml" /><Relationship Id="rId47" Type="http://schemas.openxmlformats.org/officeDocument/2006/relationships/slide" Target="slides/slide44.xml" /><Relationship Id="rId48" Type="http://schemas.openxmlformats.org/officeDocument/2006/relationships/slide" Target="slides/slide45.xml" /><Relationship Id="rId49" Type="http://schemas.openxmlformats.org/officeDocument/2006/relationships/slide" Target="slides/slide46.xml" /><Relationship Id="rId5" Type="http://schemas.openxmlformats.org/officeDocument/2006/relationships/slide" Target="slides/slide2.xml" /><Relationship Id="rId50" Type="http://schemas.openxmlformats.org/officeDocument/2006/relationships/slide" Target="slides/slide47.xml" /><Relationship Id="rId51" Type="http://schemas.openxmlformats.org/officeDocument/2006/relationships/tags" Target="tags/tag1.xml" /><Relationship Id="rId52" Type="http://schemas.openxmlformats.org/officeDocument/2006/relationships/presProps" Target="presProps.xml" /><Relationship Id="rId53" Type="http://schemas.openxmlformats.org/officeDocument/2006/relationships/viewProps" Target="viewProps.xml" /><Relationship Id="rId54" Type="http://schemas.openxmlformats.org/officeDocument/2006/relationships/theme" Target="theme/theme1.xml" /><Relationship Id="rId55" Type="http://schemas.openxmlformats.org/officeDocument/2006/relationships/tableStyles" Target="tableStyles.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p:bgPr>
    </p:bg>
    <p:spTree>
      <p:nvGrpSpPr>
        <p:cNvPr id="1" name=""/>
        <p:cNvGrpSpPr/>
        <p:nvPr/>
      </p:nvGrpSpPr>
      <p:grpSpPr/>
      <p:sp>
        <p:nvSpPr>
          <p:cNvPr id="251906" name=""/>
          <p:cNvSpPr/>
          <p:nvPr>
            <p:ph type="hdr" sz="quarter"/>
          </p:nvPr>
        </p:nvSpPr>
        <p:spPr>
          <a:xfrm>
            <a:off x="0" y="0"/>
            <a:ext cx="2971800" cy="457200"/>
          </a:xfrm>
          <a:prstGeom prst="rect">
            <a:avLst/>
          </a:prstGeom>
          <a:noFill/>
          <a:ln>
            <a:noFill/>
            <a:miter lim="800000"/>
          </a:ln>
        </p:spPr>
        <p:txBody>
          <a:bodyPr/>
          <a:lstStyle/>
          <a:p>
            <a:pPr lvl="0">
              <a:spcBef>
                <a:spcPct val="20000"/>
              </a:spcBef>
              <a:buChar char="•"/>
            </a:pPr>
            <a:fld id="{C9E203C8-871C-4FE4-B77C-9E88CA174E76}" type="header">
              <a:rPr lang="zh-CN" altLang="en-US" sz="1200"/>
              <a:t/>
            </a:fld>
            <a:endParaRPr lang="zh-CN" altLang="en-US" sz="1200"/>
          </a:p>
        </p:txBody>
      </p:sp>
      <p:sp>
        <p:nvSpPr>
          <p:cNvPr id="251907" name=""/>
          <p:cNvSpPr/>
          <p:nvPr>
            <p:ph type="dt" idx="1"/>
          </p:nvPr>
        </p:nvSpPr>
        <p:spPr>
          <a:xfrm>
            <a:off x="3886200" y="0"/>
            <a:ext cx="2971800" cy="457200"/>
          </a:xfrm>
          <a:prstGeom prst="rect">
            <a:avLst/>
          </a:prstGeom>
          <a:noFill/>
          <a:ln>
            <a:noFill/>
            <a:miter lim="800000"/>
          </a:ln>
        </p:spPr>
        <p:txBody>
          <a:bodyPr/>
          <a:lstStyle/>
          <a:p>
            <a:pPr lvl="0" algn="r">
              <a:spcBef>
                <a:spcPct val="20000"/>
              </a:spcBef>
              <a:buChar char="•"/>
            </a:pPr>
            <a:endParaRPr lang="en-US" altLang="zh-CN" sz="1200"/>
          </a:p>
        </p:txBody>
      </p:sp>
      <p:sp>
        <p:nvSpPr>
          <p:cNvPr id="251908" name=""/>
          <p:cNvSpPr/>
          <p:nvPr>
            <p:ph type="sldImg" idx="2"/>
          </p:nvPr>
        </p:nvSpPr>
        <p:spPr>
          <a:xfrm>
            <a:off x="1143000" y="685800"/>
            <a:ext cx="4572000" cy="3429000"/>
          </a:xfrm>
          <a:prstGeom prst="rect">
            <a:avLst/>
          </a:prstGeom>
          <a:solidFill>
            <a:srgbClr val="FFFFFF"/>
          </a:solidFill>
          <a:ln>
            <a:solidFill>
              <a:prstClr val="black"/>
            </a:solidFill>
            <a:miter lim="800000"/>
          </a:ln>
        </p:spPr>
      </p:sp>
      <p:sp>
        <p:nvSpPr>
          <p:cNvPr id="251909" name=""/>
          <p:cNvSpPr/>
          <p:nvPr>
            <p:ph type="body" sz="quarter" idx="3"/>
          </p:nvPr>
        </p:nvSpPr>
        <p:spPr>
          <a:xfrm>
            <a:off x="914400" y="4343400"/>
            <a:ext cx="5029200" cy="4114800"/>
          </a:xfrm>
          <a:prstGeom prst="rect">
            <a:avLst/>
          </a:prstGeom>
          <a:noFill/>
          <a:ln>
            <a:noFill/>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1" lang="en-US" altLang="en-US" sz="12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1" lang="en-US" altLang="en-US" sz="12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1" lang="en-US" altLang="en-US" sz="12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1" lang="en-US" altLang="en-US" sz="12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1" lang="en-US" altLang="en-US" sz="1200" b="0" i="0" u="none" baseline="0">
                <a:solidFill>
                  <a:schemeClr val="tx1"/>
                </a:solidFill>
                <a:latin typeface="Times New Roman"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251910" name=""/>
          <p:cNvSpPr/>
          <p:nvPr>
            <p:ph type="ftr" sz="quarter" idx="4"/>
          </p:nvPr>
        </p:nvSpPr>
        <p:spPr>
          <a:xfrm>
            <a:off x="0" y="8686800"/>
            <a:ext cx="2971800" cy="457200"/>
          </a:xfrm>
          <a:prstGeom prst="rect">
            <a:avLst/>
          </a:prstGeom>
          <a:noFill/>
          <a:ln>
            <a:noFill/>
            <a:miter lim="800000"/>
          </a:ln>
        </p:spPr>
        <p:txBody>
          <a:bodyPr anchor="b" anchorCtr="0"/>
          <a:lstStyle/>
          <a:p>
            <a:pPr lvl="0">
              <a:spcBef>
                <a:spcPct val="20000"/>
              </a:spcBef>
              <a:buChar char="•"/>
            </a:pPr>
            <a:fld id="{1971F187-99D9-4DA7-91A4-44E34CCF7F13}" type="footer">
              <a:rPr lang="zh-CN" altLang="en-US" sz="1200"/>
              <a:t/>
            </a:fld>
            <a:endParaRPr lang="en-US" altLang="zh-CN" sz="1200"/>
          </a:p>
        </p:txBody>
      </p:sp>
      <p:sp>
        <p:nvSpPr>
          <p:cNvPr id="251911" name=""/>
          <p:cNvSpPr/>
          <p:nvPr>
            <p:ph type="sldNum" sz="quarter" idx="5"/>
          </p:nvPr>
        </p:nvSpPr>
        <p:spPr>
          <a:xfrm>
            <a:off x="3886200" y="8686800"/>
            <a:ext cx="2971800" cy="457200"/>
          </a:xfrm>
          <a:prstGeom prst="rect">
            <a:avLst/>
          </a:prstGeom>
          <a:noFill/>
          <a:ln>
            <a:noFill/>
            <a:miter lim="800000"/>
          </a:ln>
        </p:spPr>
        <p:txBody>
          <a:bodyPr anchor="b" anchorCtr="0"/>
          <a:lstStyle/>
          <a:p>
            <a:pPr lvl="0" algn="r">
              <a:spcBef>
                <a:spcPct val="20000"/>
              </a:spcBef>
              <a:buChar char="•"/>
            </a:pPr>
            <a:fld id="{183D45C8-327D-4590-9475-0A48B3C2A493}" type="slidenum">
              <a:rPr lang="zh-CN" altLang="en-US" sz="1200"/>
              <a:t>*</a:t>
            </a:fld>
            <a:endParaRPr lang="en-US" altLang="zh-CN" sz="1200"/>
          </a:p>
        </p:txBody>
      </p:sp>
    </p:spTree>
  </p:cSld>
  <p:clrMap bg1="dk1" tx1="lt1" bg2="dk2" tx2="lt2" accent1="accent1" accent2="accent2" accent3="accent3" accent4="accent4" accent5="accent5" accent6="accent6" hlink="hlink" folHlink="folHlink"/>
  <p:hf/>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3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34.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35.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37.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38.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41.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42.xml" /><Relationship Id="rId2" Type="http://schemas.openxmlformats.org/officeDocument/2006/relationships/notesMaster" Target="../notesMasters/notesMaster1.xml" /></Relationships>
</file>

<file path=ppt/notesSlides/_rels/notesSlide28.xml.rels>&#65279;<?xml version="1.0" encoding="utf-8" standalone="yes"?><Relationships xmlns="http://schemas.openxmlformats.org/package/2006/relationships"><Relationship Id="rId1" Type="http://schemas.openxmlformats.org/officeDocument/2006/relationships/slide" Target="../slides/slide43.xml" /><Relationship Id="rId2" Type="http://schemas.openxmlformats.org/officeDocument/2006/relationships/notesMaster" Target="../notesMasters/notesMaster1.xml" /></Relationships>
</file>

<file path=ppt/notesSlides/_rels/notesSlide29.xml.rels>&#65279;<?xml version="1.0" encoding="utf-8" standalone="yes"?><Relationships xmlns="http://schemas.openxmlformats.org/package/2006/relationships"><Relationship Id="rId1" Type="http://schemas.openxmlformats.org/officeDocument/2006/relationships/slide" Target="../slides/slide45.xml" /><Relationship Id="rId2" Type="http://schemas.openxmlformats.org/officeDocument/2006/relationships/notesMaster" Target="../notesMasters/notesMaster1.xml" /></Relationships>
</file>

<file path=ppt/notesSlides/_rels/notesSlide30.xml.rels>&#65279;<?xml version="1.0" encoding="utf-8" standalone="yes"?><Relationships xmlns="http://schemas.openxmlformats.org/package/2006/relationships"><Relationship Id="rId1" Type="http://schemas.openxmlformats.org/officeDocument/2006/relationships/slide" Target="../slides/slide4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52930" name=""/>
          <p:cNvSpPr/>
          <p:nvPr>
            <p:ph type="sldImg"/>
          </p:nvPr>
        </p:nvSpPr>
        <p:spPr>
          <a:xfrm>
            <a:off x="1143000" y="685800"/>
            <a:ext cx="4572000" cy="3429000"/>
          </a:xfrm>
          <a:prstGeom prst="rect">
            <a:avLst/>
          </a:prstGeom>
          <a:noFill/>
          <a:ln>
            <a:miter lim="800000"/>
          </a:ln>
        </p:spPr>
      </p:sp>
      <p:sp>
        <p:nvSpPr>
          <p:cNvPr id="252931"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1" lang="en-US" altLang="en-US" sz="12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1" lang="en-US" altLang="en-US" sz="12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1" lang="en-US" altLang="en-US" sz="12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1" lang="en-US" altLang="en-US" sz="12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1" lang="en-US" altLang="en-US" sz="1200" b="0" i="0" u="none" baseline="0">
                <a:solidFill>
                  <a:schemeClr val="tx1"/>
                </a:solidFill>
                <a:latin typeface="Times New Roman" charset="0"/>
                <a:ea typeface="宋体" pitchFamily="2" charset="-122"/>
              </a:defRPr>
            </a:lvl5pPr>
          </a:lstStyle>
          <a:p>
            <a:r>
              <a:t>单位体积内骨量低于正常</a:t>
            </a:r>
          </a:p>
          <a:p>
            <a:r>
              <a:t>包含骨量降低与骨强度降低两个方面</a:t>
            </a:r>
          </a:p>
          <a:p/>
          <a:p/>
        </p:txBody>
      </p:sp>
      <p:sp>
        <p:nvSpPr>
          <p:cNvPr id="252932" name=""/>
          <p:cNvSpPr>
            <a:spLocks noGrp="1"/>
          </p:cNvSpPr>
          <p:nvPr>
            <p:ph type="hdr" sz="quarter" idx="6"/>
          </p:nvPr>
        </p:nvSpPr>
        <p:spPr/>
        <p:txBody>
          <a:bodyPr/>
          <a:lstStyle/>
          <a:p>
            <a:pPr lvl="0">
              <a:spcBef>
                <a:spcPct val="20000"/>
              </a:spcBef>
              <a:buChar char="•"/>
            </a:pPr>
            <a:fld id="{926425A0-2DF5-4CEF-BAF2-E9B26A59528A}" type="header">
              <a:rPr lang="zh-CN" altLang="en-US" sz="1200"/>
              <a:t/>
            </a:fld>
            <a:endParaRPr lang="zh-CN" altLang="en-US" sz="1200"/>
          </a:p>
        </p:txBody>
      </p:sp>
      <p:sp>
        <p:nvSpPr>
          <p:cNvPr id="252933" name=""/>
          <p:cNvSpPr>
            <a:spLocks noGrp="1"/>
          </p:cNvSpPr>
          <p:nvPr>
            <p:ph type="dt" idx="10"/>
          </p:nvPr>
        </p:nvSpPr>
        <p:spPr/>
        <p:txBody>
          <a:bodyPr/>
          <a:lstStyle/>
          <a:p>
            <a:pPr lvl="0" algn="r">
              <a:spcBef>
                <a:spcPct val="20000"/>
              </a:spcBef>
              <a:buChar char="•"/>
            </a:pPr>
            <a:endParaRPr lang="en-US" altLang="zh-CN" sz="1200"/>
          </a:p>
        </p:txBody>
      </p:sp>
      <p:sp>
        <p:nvSpPr>
          <p:cNvPr id="252934" name=""/>
          <p:cNvSpPr>
            <a:spLocks noGrp="1"/>
          </p:cNvSpPr>
          <p:nvPr>
            <p:ph type="ftr" sz="quarter" idx="4"/>
          </p:nvPr>
        </p:nvSpPr>
        <p:spPr/>
        <p:txBody>
          <a:bodyPr anchor="b" anchorCtr="0"/>
          <a:lstStyle/>
          <a:p>
            <a:pPr lvl="0">
              <a:spcBef>
                <a:spcPct val="20000"/>
              </a:spcBef>
              <a:buChar char="•"/>
            </a:pPr>
            <a:fld id="{784B0EDF-2B45-45E4-8F3B-429DB6575267}" type="footer">
              <a:rPr lang="zh-CN" altLang="en-US" sz="1200"/>
              <a:t/>
            </a:fld>
            <a:endParaRPr lang="en-US" altLang="zh-CN" sz="1200"/>
          </a:p>
        </p:txBody>
      </p:sp>
      <p:sp>
        <p:nvSpPr>
          <p:cNvPr id="252935" name=""/>
          <p:cNvSpPr>
            <a:spLocks noGrp="1"/>
          </p:cNvSpPr>
          <p:nvPr>
            <p:ph type="sldNum" sz="quarter" idx="5"/>
          </p:nvPr>
        </p:nvSpPr>
        <p:spPr/>
        <p:txBody>
          <a:bodyPr anchor="b" anchorCtr="0"/>
          <a:lstStyle/>
          <a:p>
            <a:pPr lvl="0" algn="r">
              <a:spcBef>
                <a:spcPct val="20000"/>
              </a:spcBef>
              <a:buChar char="•"/>
            </a:pPr>
            <a:fld id="{44DB0C83-44D7-4565-A426-11193C6AB244}" type="slidenum">
              <a:rPr lang="zh-CN" altLang="en-US" sz="1200"/>
              <a:t>1</a:t>
            </a:fld>
            <a:endParaRPr lang="en-US" altLang="zh-CN"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p>
            <a:r>
              <a:t>骨质有机成份生成不足</a:t>
            </a:r>
          </a:p>
          <a:p>
            <a:r>
              <a:t>继发钙盐降低</a:t>
            </a:r>
          </a:p>
          <a:p>
            <a:r>
              <a:t>骨组织微细结构破坏 </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骨胳内骨质含量与遗传、激素、营养及运动相关，其中遗传原因影响骨质密度高达70～80%，假如母亲在中年时已经有背痛及身材矮缩现象，其儿女就应尤其留心骨质密度建立及防止加速流失。</a:t>
            </a:r>
          </a:p>
          <a:p>
            <a:r>
              <a:t>除此之外，依据统计，以下几个人罹患骨质疏松机率也高于普通人，应提早预防并定时做骨质密度测定：   </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年纪：过了30岁，不论男女，因为骨质吸收大于制造，骨本会渐渐降低。  </a:t>
            </a:r>
          </a:p>
          <a:p>
            <a:r>
              <a:t>    营养：尤其是在青春期，饮食长久缺乏钙质。  </a:t>
            </a:r>
          </a:p>
          <a:p>
            <a:r>
              <a:t>    活动量：过少或甚至不动者。</a:t>
            </a:r>
          </a:p>
          <a:p>
            <a:r>
              <a:t>  </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女性荷尔蒙（动情激素）缺乏：停经后6～，骨质将会快速降低。 </a:t>
            </a:r>
          </a:p>
          <a:p>
            <a:r>
              <a:t>    身材过瘦：因缺乏脂肪细胞而无法有效转化男性荷尔蒙成为女性荷尔蒙。  </a:t>
            </a:r>
          </a:p>
          <a:p>
            <a:r>
              <a:t>    抽烟：造成不正常动情激素代谢。 </a:t>
            </a:r>
          </a:p>
          <a:p>
            <a:r>
              <a:t> </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过量饮酒或咖啡因：造成钙由尿液流失。  </a:t>
            </a:r>
          </a:p>
          <a:p>
            <a:r>
              <a:t>    高磷饮食：如过量运动饮料或大多数红肉，其中所含大量磷酸根常在消化道中与钙结合，而降低消化道对钙质吸收。  </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药品：长久服用类固醇、抗痉挛药、利尿剂、抗凝血剂、胃药、止痛药等治疗者。</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骨质疏松基础上出现疼痛、骨折等一系列临床表现</a:t>
            </a:r>
          </a:p>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骨质疏松症是以低骨量及骨组织微结构退变为特征一个全身性代谢骨病，伴有骨脆性增加，易于发生骨折。是当前世界上绝经后妇女、中老年人中发病率、死亡率及保健费用消耗较大疾病之一。</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人寿命越来越长，对生活质量要求越来越高，不过骨骼却承受着长寿带来痛苦。”所以，骨质疏松症诊疗、治疗、预防都是至关主要，它对提升中老年人生活质量，推迟衰老过程，延年益寿和节约医药费开支都含有战略性意义。</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我国既是发展中国家，又是地处亚洲，人口最多，老龄人群增加速度最快，这两个世界第一，决定了骨质疏松症及其严重后果－骨折。骨折不但使国家和个人负担医疗费用大大增加，而且会造成残疾，给家庭和社会带来严重危害。</a:t>
            </a:r>
          </a:p>
          <a:p/>
          <a:p/>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（一）绝经后和老年性骨质疏松 </a:t>
            </a:r>
          </a:p>
          <a:p>
            <a:r>
              <a:t>（二）遗传性骨质疏松</a:t>
            </a:r>
          </a:p>
          <a:p>
            <a:r>
              <a:t>    1．成骨不全</a:t>
            </a:r>
          </a:p>
          <a:p>
            <a:r>
              <a:t>    2．高胱氨酸尿症 </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（三）内分泌疾患所致骨质疏松 </a:t>
            </a:r>
          </a:p>
          <a:p>
            <a:r>
              <a:t>    1．性腺功效减退</a:t>
            </a:r>
          </a:p>
          <a:p>
            <a:r>
              <a:t>    2．甲状腺功效亢进</a:t>
            </a:r>
          </a:p>
          <a:p>
            <a:r>
              <a:t>    3．甲状旁腺功效亢进 </a:t>
            </a:r>
          </a:p>
          <a:p>
            <a:r>
              <a:t>    4．肾上腺皮质功效亢进 </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骨质疏松者骨质丢失量30％来自脊柱，所以病员常因发生脊柱骨折或股骨上端骨折而来就医。脊柱骨折可有三种类型：①胸腰段脊柱压缩性骨折。轻微外伤便可出现急性胸腰段脊椎体压缩，甚至无显著外伤而出现自发性椎体压缩。②下腰椎压缩骨折。③弥漫性脊柱疼痛，可能为多数细微骨折。</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股骨上端骨折为股骨颈囊内骨折和粗隆间骨折两种。前者好发于65～75岁，后者更高龄些，好发于75～85岁之间。</a:t>
            </a:r>
          </a:p>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X线片表现为骨密度下降，在骨密度下降以前，骨组织最少已丧失了30～50％；椎体成双凹状；管状骨皮质变薄，髓腔扩大。Singh依据股骨上端骨小梁改变将骨折疏松分为6级。6级为正常，5级以下为骨折疏松，3级以下为重度骨折疏松（图1）。</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图1　Singh 6级骨质疏松症分类法</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p>
            <a:r>
              <a:t>X线平片：骨小梁降低、变细、分支消失，，甚至完全消失。骨皮质显著变薄。</a:t>
            </a:r>
          </a:p>
          <a:p>
            <a:r>
              <a:t>缺点：敏感性差，轻度骨质疏松难以发觉，骨量降低达30%时x线平片才可显示。</a:t>
            </a:r>
          </a:p>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单光子吸收法：骨皮质骨量测定，对松质骨判断差</a:t>
            </a:r>
          </a:p>
          <a:p>
            <a:r>
              <a:t>双光子吸收法：对骨松质骨骨量丢失判断</a:t>
            </a:r>
          </a:p>
          <a:p>
            <a:r>
              <a:t>双能x线吸收法：优点是检验时间短，准确性高</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定量CT扫描：三维图象处理来确定组织密度。</a:t>
            </a:r>
          </a:p>
          <a:p>
            <a:r>
              <a:t>超声波：技术要求高，难以普及</a:t>
            </a:r>
          </a:p>
          <a:p>
            <a:r>
              <a:t>骨组织计量学检验</a:t>
            </a:r>
          </a:p>
          <a:p>
            <a:r>
              <a:t>试验室检验：包含性腺激素、甲状旁腺激素、降钙素；血钙、血磷、尿钙测定</a:t>
            </a:r>
          </a:p>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脊柱椎体结构95%由松质骨组成。松质骨更易发生疏松改变，因为钙质流失，骨小梁间隙增大，使骨骼失去原有坚硬和承托力，造成骨折变型，脊柱椎体压缩性骨折，形成驼背或身高变矮。</a:t>
            </a:r>
          </a:p>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（4）骨折是SOP最常见和最严重并发症。髋部骨折随年纪增加发症率显著增高。髋、腕及椎体骨折一生中危险</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[治疗] 主动治疗与骨质疏松相关原发疾病，如糖尿病、甲亢、甲旁亢、类风湿关节炎、肾病和肝病等</a:t>
            </a:r>
          </a:p>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a:t>
            </a:r>
          </a:p>
          <a:p>
            <a:r>
              <a:t>老年性骨质疏松症</a:t>
            </a:r>
          </a:p>
          <a:p>
            <a:r>
              <a:t>依据每个人身体情况天天进行适当体育活动以增强肌力，维持骨密度和骨强度，提升老年人身心健康和生活质量。</a:t>
            </a:r>
          </a:p>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p>
            <a:r>
              <a:t>　　 含钙高食品有牛奶、乳制品、大豆、豆制品吸收，对预防和治疗骨质疏松都有有益、芝麻酱、海带、虾米等。富含维生素D食品有禽、蛋、肝、鱼肝油等。老年人多在户外活动，有利用皮下7-脱氢胆固醇合成维生素D，有利于钙原发性骨质疏松症营养治疗</a:t>
            </a:r>
          </a:p>
          <a:p>
            <a:r>
              <a:t>          </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1）佝偻病：佝偻病是指发生在婴幼儿童xx，即骨骺闭合以前骨缺钙疾病。这种病发生是因为孕妇在怀孕期间摄取钙质过少及维生素D缺乏，或哺乳期喂养方法不妥，或由其它原因造成钙、磷百分比失调而继发骨质疏松症。</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（2）软骨病：是指发生在骨骺生长板已经闭合成人xx骨化障碍。该病见于成年人，与体内钙、磷代谢障碍及维生素D不足等原因相关。</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（3）肾病：如肾功效衰竭、肾移植术后等原因造成钙、磷从体内丢失过多，造成骨质疏松。</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（5）遗传性疾病：如假性维生素D缺乏、抗维生素D佝偻病等造成骨骼代谢异常。</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3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（6）药品：服用一些药品造成骨质疏松。如长久服用皮质类固醇激素引发骨质疏松症，抗癫痫药引发骨质疏松症等，这些药品可干扰维生素D代谢过程，不利于骨骼形成。</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1CF6CD-B732-41D8-8A8A-3A11EBDAC6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D163A1-ECEB-4A5A-B75F-DFC73006B9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D937CA-2611-4453-95F2-8D78BAE6AE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DC79E2-9DCD-43D2-8CEE-B8E0873C43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C0F9836-8CE0-473E-ADC8-71134C0F22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F85D9D-4109-478B-B09B-1DAEDDC951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9473A7-E90E-44F5-BE14-CAEAE6B23A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3250B9-8F8C-4AD7-95FA-50B9432184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49FC34-B818-493C-B1FD-99B388BF3C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4F40C3-71B2-45E7-B935-1D1E97DFEB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85751C-92E5-4E2A-8E3B-A2AEC5DEAC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kumimoji="0" lang="en-US" altLang="zh-CN" sz="1400"/>
          </a:p>
        </p:txBody>
      </p:sp>
      <p:sp>
        <p:nvSpPr>
          <p:cNvPr id="5" name="Footer Placeholder 4"/>
          <p:cNvSpPr>
            <a:spLocks noGrp="1"/>
          </p:cNvSpPr>
          <p:nvPr>
            <p:ph type="ftr" sz="quarter" idx="3"/>
          </p:nvPr>
        </p:nvSpPr>
        <p:spPr/>
        <p:txBody>
          <a:bodyPr/>
          <a:lstStyle/>
          <a:p>
            <a:pPr lvl="0" algn="ctr"/>
            <a:fld id="{AF2612A7-39FF-4257-91EA-6E3C52729C72}" type="footer">
              <a:rPr kumimoji="0" lang="zh-CN" altLang="en-US" sz="1400"/>
              <a:t/>
            </a:fld>
            <a:endParaRPr kumimoji="0" lang="en-US" altLang="zh-CN" sz="1400"/>
          </a:p>
        </p:txBody>
      </p:sp>
      <p:sp>
        <p:nvSpPr>
          <p:cNvPr id="6" name="Slide Number Placeholder 5"/>
          <p:cNvSpPr>
            <a:spLocks noGrp="1"/>
          </p:cNvSpPr>
          <p:nvPr>
            <p:ph type="sldNum" sz="quarter" idx="4"/>
          </p:nvPr>
        </p:nvSpPr>
        <p:spPr/>
        <p:txBody>
          <a:bodyPr/>
          <a:lstStyle/>
          <a:p>
            <a:pPr lvl="0" algn="r"/>
            <a:fld id="{93AE1883-0942-4AA3-9DB2-9C7C3A0314B1}" type="slidenum">
              <a:rPr kumimoji="0" lang="zh-CN" altLang="en-US" sz="140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3"/>
          </p:nvPr>
        </p:nvSpPr>
        <p:spPr/>
        <p:txBody>
          <a:bodyPr/>
          <a:lstStyle/>
          <a:p>
            <a:pPr lvl="0"/>
            <a:endParaRPr kumimoji="0" lang="en-US" altLang="zh-CN" sz="1400"/>
          </a:p>
        </p:txBody>
      </p:sp>
      <p:sp>
        <p:nvSpPr>
          <p:cNvPr id="6" name="Footer Placeholder 5"/>
          <p:cNvSpPr>
            <a:spLocks noGrp="1"/>
          </p:cNvSpPr>
          <p:nvPr>
            <p:ph type="ftr" sz="quarter" idx="4"/>
          </p:nvPr>
        </p:nvSpPr>
        <p:spPr/>
        <p:txBody>
          <a:bodyPr/>
          <a:lstStyle/>
          <a:p>
            <a:pPr lvl="0" algn="ctr"/>
            <a:fld id="{EE1E7107-C67C-402A-8D20-E87AB33C494B}" type="footer">
              <a:rPr kumimoji="0" lang="zh-CN" altLang="en-US" sz="1400"/>
              <a:t/>
            </a:fld>
            <a:endParaRPr kumimoji="0" lang="en-US" altLang="zh-CN" sz="1400"/>
          </a:p>
        </p:txBody>
      </p:sp>
      <p:sp>
        <p:nvSpPr>
          <p:cNvPr id="7" name="Slide Number Placeholder 6"/>
          <p:cNvSpPr>
            <a:spLocks noGrp="1"/>
          </p:cNvSpPr>
          <p:nvPr>
            <p:ph type="sldNum" sz="quarter" idx="5"/>
          </p:nvPr>
        </p:nvSpPr>
        <p:spPr/>
        <p:txBody>
          <a:bodyPr/>
          <a:lstStyle/>
          <a:p>
            <a:pPr lvl="0" algn="r"/>
            <a:fld id="{93AE1883-0942-4AA3-9DB2-9C7C3A0314B1}" type="slidenum">
              <a:rPr kumimoji="0" lang="zh-CN" altLang="en-US" sz="140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sp>
        <p:nvSpPr>
          <p:cNvPr id="1026" name=""/>
          <p:cNvSpPr/>
          <p:nvPr>
            <p:ph type="title"/>
          </p:nvPr>
        </p:nvSpPr>
        <p:spPr>
          <a:xfrm>
            <a:off x="685800" y="609600"/>
            <a:ext cx="77724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单击此处编辑母版标题样式</a:t>
            </a:r>
          </a:p>
        </p:txBody>
      </p:sp>
      <p:sp>
        <p:nvSpPr>
          <p:cNvPr id="1027" name=""/>
          <p:cNvSpPr/>
          <p:nvPr>
            <p:ph type="body" idx="1"/>
          </p:nvPr>
        </p:nvSpPr>
        <p:spPr>
          <a:xfrm>
            <a:off x="685800" y="1981200"/>
            <a:ext cx="7772400" cy="41148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28" name=""/>
          <p:cNvSpPr/>
          <p:nvPr>
            <p:ph type="dt" sz="half" idx="2"/>
          </p:nvPr>
        </p:nvSpPr>
        <p:spPr>
          <a:xfrm>
            <a:off x="685800" y="6248400"/>
            <a:ext cx="1905000" cy="457200"/>
          </a:xfrm>
          <a:prstGeom prst="rect">
            <a:avLst/>
          </a:prstGeom>
          <a:noFill/>
          <a:ln>
            <a:noFill/>
            <a:miter lim="800000"/>
          </a:ln>
        </p:spPr>
        <p:txBody>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lvl="0"/>
            <a:endParaRPr kumimoji="0" lang="en-US" altLang="zh-CN" sz="1400"/>
          </a:p>
        </p:txBody>
      </p:sp>
      <p:sp>
        <p:nvSpPr>
          <p:cNvPr id="1029" name=""/>
          <p:cNvSpPr/>
          <p:nvPr>
            <p:ph type="ftr" sz="quarter" idx="3"/>
          </p:nvPr>
        </p:nvSpPr>
        <p:spPr>
          <a:xfrm>
            <a:off x="3124200" y="6248400"/>
            <a:ext cx="2895600" cy="457200"/>
          </a:xfrm>
          <a:prstGeom prst="rect">
            <a:avLst/>
          </a:prstGeom>
          <a:noFill/>
          <a:ln>
            <a:noFill/>
            <a:miter lim="800000"/>
          </a:ln>
        </p:spPr>
        <p:txBody>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lvl="0" algn="ctr"/>
            <a:fld id="{8062277F-2CC6-45AC-B1C1-88EE0D059137}" type="footer">
              <a:rPr kumimoji="0" lang="zh-CN" altLang="en-US" sz="1400"/>
              <a:t/>
            </a:fld>
            <a:endParaRPr kumimoji="0" lang="en-US" altLang="zh-CN" sz="1400"/>
          </a:p>
        </p:txBody>
      </p:sp>
      <p:sp>
        <p:nvSpPr>
          <p:cNvPr id="1030" name=""/>
          <p:cNvSpPr/>
          <p:nvPr>
            <p:ph type="sldNum" sz="quarter" idx="4"/>
          </p:nvPr>
        </p:nvSpPr>
        <p:spPr>
          <a:xfrm>
            <a:off x="6553200" y="6248400"/>
            <a:ext cx="1905000" cy="457200"/>
          </a:xfrm>
          <a:prstGeom prst="rect">
            <a:avLst/>
          </a:prstGeom>
          <a:noFill/>
          <a:ln>
            <a:noFill/>
            <a:miter lim="800000"/>
          </a:ln>
        </p:spPr>
        <p:txBody>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lvl="0" algn="r"/>
            <a:fld id="{E33FCFAD-733E-426F-B37E-150CC9F5BC7C}" type="slidenum">
              <a:rPr kumimoji="0" lang="zh-CN" altLang="en-US" sz="1400"/>
              <a:t>*</a:t>
            </a:fld>
            <a:endParaRPr kumimoji="0" lang="en-US" altLang="zh-CN" sz="1400"/>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Lst>
  <p:transition/>
  <p:timing/>
  <p:hf sldNum="0" hdr="0" dt="0"/>
  <p:txStyles>
    <p:titleStyle>
      <a:lvl1pPr marL="0" indent="0" algn="ctr" defTabSz="914400" rtl="0" eaLnBrk="1" fontAlgn="base" hangingPunct="1">
        <a:lnSpc>
          <a:spcPct val="100000"/>
        </a:lnSpc>
        <a:spcBef>
          <a:spcPct val="0"/>
        </a:spcBef>
        <a:spcAft>
          <a:spcPct val="0"/>
        </a:spcAft>
        <a:buClrTx/>
        <a:buSzTx/>
        <a:buFontTx/>
        <a:buNone/>
        <a:defRPr kumimoji="1" sz="4400" b="0" i="0" u="none" baseline="0">
          <a:solidFill>
            <a:schemeClr val="tx2"/>
          </a:solidFill>
          <a:latin typeface="Times New Roman"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Tx/>
        <a:buSzTx/>
        <a:buFontTx/>
        <a:buChar char="•"/>
        <a:defRPr kumimoji="1"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sz="2000" b="0" i="0" u="none" baseline="0">
          <a:solidFill>
            <a:schemeClr val="tx1"/>
          </a:solidFill>
          <a:latin typeface="Times New Roman"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 Id="rId3" Type="http://schemas.openxmlformats.org/officeDocument/2006/relationships/image" Target="../media/image3.jpeg" /><Relationship Id="rId4" Type="http://schemas.openxmlformats.org/officeDocument/2006/relationships/hyperlink" Target="http://www.ndcnc.gov.cn/datalib/2003/Illness/DL/DL-48170/Illness/Pic/1/imageView/__end_key__" TargetMode="External" /><Relationship Id="rId5"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8.xml" /><Relationship Id="rId3" Type="http://schemas.openxmlformats.org/officeDocument/2006/relationships/image" Target="../media/image5.jpeg" /><Relationship Id="rId4" Type="http://schemas.openxmlformats.org/officeDocument/2006/relationships/hyperlink" Target="http://www.ndcnc.gov.cn/datalib/2003/Illness/DL/DL-48170/Illness/Pic/0/imageView/__end_key__" TargetMode="Externa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9.xml" /><Relationship Id="rId3"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5.xml" /><Relationship Id="rId3" Type="http://schemas.openxmlformats.org/officeDocument/2006/relationships/image" Target="../media/image7.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6.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7.xml" /><Relationship Id="rId3" Type="http://schemas.openxmlformats.org/officeDocument/2006/relationships/image" Target="../media/image8.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9.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8.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9.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0.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0.jpe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1.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1.jpe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2.jpeg" /><Relationship Id="rId3" Type="http://schemas.openxmlformats.org/officeDocument/2006/relationships/hyperlink" Target="http://www.ndcnc.gov.cn/datalib/2003/Illness/DL/DL-48170/Illness/Pic/0/imageView/__end_key__" TargetMode="Externa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2.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3.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3.jpeg"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4.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5.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4.jpeg"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6.xml"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7.xml"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8.xml"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9.xml" /></Relationships>
</file>

<file path=ppt/slides/_rels/slide4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0.xml" /></Relationships>
</file>

<file path=ppt/slides/_rels/slide4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5241132221011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骨质疏松定义</a:t>
            </a:r>
          </a:p>
        </p:txBody>
      </p:sp>
      <p:sp>
        <p:nvSpPr>
          <p:cNvPr id="5123"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t>单位体积内骨量低于正常</a:t>
            </a:r>
          </a:p>
          <a:p>
            <a:pPr lvl="0"/>
            <a:r>
              <a:t>包含骨量降低与骨强度降低两个方面</a:t>
            </a:r>
          </a:p>
          <a:p/>
        </p:txBody>
      </p:sp>
      <p:sp>
        <p:nvSpPr>
          <p:cNvPr id="5125" name=""/>
          <p:cNvSpPr/>
          <p:nvPr/>
        </p:nvSpPr>
        <p:spPr>
          <a:xfrm>
            <a:off x="3176588" y="3019425"/>
            <a:ext cx="9144000" cy="0"/>
          </a:xfrm>
          <a:prstGeom prst="rect">
            <a:avLst/>
          </a:prstGeom>
          <a:noFill/>
          <a:ln>
            <a:noFill/>
            <a:miter lim="800000"/>
          </a:ln>
          <a:effectLst/>
        </p:spPr>
        <p:txBody>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p:txBody>
      </p:sp>
      <p:pic>
        <p:nvPicPr>
          <p:cNvPr id="5124" name=""/>
          <p:cNvPicPr/>
          <p:nvPr/>
        </p:nvPicPr>
        <p:blipFill>
          <a:blip r:embed="rId3"/>
          <a:stretch>
            <a:fillRect/>
          </a:stretch>
        </p:blipFill>
        <p:spPr>
          <a:xfrm>
            <a:off x="1981200" y="3505200"/>
            <a:ext cx="5241467" cy="2911926"/>
          </a:xfrm>
          <a:prstGeom prst="rect">
            <a:avLst/>
          </a:prstGeom>
          <a:noFill/>
          <a:ln>
            <a:miter lim="800000"/>
          </a:ln>
        </p:spPr>
      </p:pic>
      <p:sp>
        <p:nvSpPr>
          <p:cNvPr id="5126" name="Date Placeholder 3"/>
          <p:cNvSpPr>
            <a:spLocks noGrp="1"/>
          </p:cNvSpPr>
          <p:nvPr>
            <p:ph type="dt" sz="half" idx="2"/>
          </p:nvPr>
        </p:nvSpPr>
        <p:spPr/>
        <p:txBody>
          <a:bodyPr/>
          <a:lstStyle/>
          <a:p>
            <a:pPr lvl="0"/>
            <a:endParaRPr kumimoji="0" lang="en-US" altLang="zh-CN" sz="1400"/>
          </a:p>
        </p:txBody>
      </p:sp>
      <p:sp>
        <p:nvSpPr>
          <p:cNvPr id="5127" name="Footer Placeholder 4"/>
          <p:cNvSpPr>
            <a:spLocks noGrp="1"/>
          </p:cNvSpPr>
          <p:nvPr>
            <p:ph type="ftr" sz="quarter" idx="3"/>
          </p:nvPr>
        </p:nvSpPr>
        <p:spPr/>
        <p:txBody>
          <a:bodyPr/>
          <a:lstStyle/>
          <a:p>
            <a:pPr lvl="0" algn="ctr"/>
            <a:fld id="{93DE61BE-8F2C-4A9E-B926-C0C29D418B17}" type="footer">
              <a:rPr kumimoji="0" lang="zh-CN" altLang="en-US" sz="1400"/>
              <a:t/>
            </a:fld>
            <a:endParaRPr kumimoji="0" lang="en-US" altLang="zh-CN" sz="1400"/>
          </a:p>
        </p:txBody>
      </p:sp>
      <p:sp>
        <p:nvSpPr>
          <p:cNvPr id="5128" name="TextBox 5127"/>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5129" name="TextBox 5128"/>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02"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骨质疏松主要临床表现</a:t>
            </a:r>
          </a:p>
        </p:txBody>
      </p:sp>
      <p:sp>
        <p:nvSpPr>
          <p:cNvPr id="256003" name=""/>
          <p:cNvSpPr/>
          <p:nvPr>
            <p:ph type="body" idx="4294967295"/>
          </p:nvPr>
        </p:nvSpPr>
        <p:spPr>
          <a:xfrm>
            <a:off x="685800" y="1981200"/>
            <a:ext cx="7772400" cy="375285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lnSpc>
                <a:spcPct val="90000"/>
              </a:lnSpc>
            </a:pPr>
            <a:r>
              <a:rPr lang="zh-CN" altLang="en-US"/>
              <a:t>1.疼痛。以腰背痛多见，沿脊柱向两侧扩散，仰卧或坐位时疼痛减轻，直立时后伸或久立疼痛加剧，</a:t>
            </a:r>
            <a:endParaRPr lang="zh-CN" altLang="en-US"/>
          </a:p>
          <a:p>
            <a:pPr lvl="0">
              <a:lnSpc>
                <a:spcPct val="90000"/>
              </a:lnSpc>
            </a:pPr>
            <a:r>
              <a:rPr lang="zh-CN" altLang="en-US"/>
              <a:t>2.身长缩短，驼背</a:t>
            </a:r>
            <a:endParaRPr lang="zh-CN" altLang="en-US"/>
          </a:p>
          <a:p>
            <a:pPr lvl="0">
              <a:lnSpc>
                <a:spcPct val="90000"/>
              </a:lnSpc>
            </a:pPr>
            <a:r>
              <a:rPr lang="zh-CN" altLang="en-US"/>
              <a:t>3.骨折：股骨近端，桡骨远端，肱骨近端</a:t>
            </a:r>
            <a:endParaRPr lang="zh-CN" altLang="en-US"/>
          </a:p>
          <a:p>
            <a:pPr lvl="0">
              <a:lnSpc>
                <a:spcPct val="90000"/>
              </a:lnSpc>
            </a:pPr>
            <a:r>
              <a:rPr lang="zh-CN" altLang="en-US"/>
              <a:t>4.呼吸功效下降。胸廓畸形，肺活量和最大换气量显著降低</a:t>
            </a:r>
            <a:endParaRPr lang="zh-CN" altLang="en-US"/>
          </a:p>
        </p:txBody>
      </p:sp>
      <p:pic>
        <p:nvPicPr>
          <p:cNvPr id="256004" name=""/>
          <p:cNvPicPr/>
          <p:nvPr/>
        </p:nvPicPr>
        <p:blipFill>
          <a:blip r:embed="rId2"/>
          <a:stretch>
            <a:fillRect/>
          </a:stretch>
        </p:blipFill>
        <p:spPr>
          <a:xfrm>
            <a:off x="5292725" y="4941888"/>
            <a:ext cx="2136242" cy="1815653"/>
          </a:xfrm>
          <a:prstGeom prst="rect">
            <a:avLst/>
          </a:prstGeom>
          <a:noFill/>
          <a:ln>
            <a:noFill/>
            <a:miter lim="800000"/>
          </a:ln>
        </p:spPr>
      </p:pic>
      <p:sp>
        <p:nvSpPr>
          <p:cNvPr id="256005" name="Date Placeholder 3"/>
          <p:cNvSpPr>
            <a:spLocks noGrp="1"/>
          </p:cNvSpPr>
          <p:nvPr>
            <p:ph type="dt" sz="half" idx="2"/>
          </p:nvPr>
        </p:nvSpPr>
        <p:spPr/>
        <p:txBody>
          <a:bodyPr/>
          <a:lstStyle/>
          <a:p>
            <a:pPr lvl="0"/>
            <a:endParaRPr kumimoji="0" lang="en-US" altLang="zh-CN" sz="1400"/>
          </a:p>
        </p:txBody>
      </p:sp>
      <p:sp>
        <p:nvSpPr>
          <p:cNvPr id="256006" name="Footer Placeholder 4"/>
          <p:cNvSpPr>
            <a:spLocks noGrp="1"/>
          </p:cNvSpPr>
          <p:nvPr>
            <p:ph type="ftr" sz="quarter" idx="3"/>
          </p:nvPr>
        </p:nvSpPr>
        <p:spPr/>
        <p:txBody>
          <a:bodyPr/>
          <a:lstStyle/>
          <a:p>
            <a:pPr lvl="0" algn="ctr"/>
            <a:fld id="{3DC6DD74-96AD-4480-B052-53AD90792779}" type="footer">
              <a:rPr kumimoji="0" lang="zh-CN" altLang="en-US" sz="1400"/>
              <a:t/>
            </a:fld>
            <a:endParaRPr kumimoji="0" lang="en-US" altLang="zh-CN" sz="1400"/>
          </a:p>
        </p:txBody>
      </p:sp>
      <p:sp>
        <p:nvSpPr>
          <p:cNvPr id="256007" name="TextBox 256006"/>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256008" name="TextBox 256007"/>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7634"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骨质疏松主要病理表现</a:t>
            </a:r>
          </a:p>
        </p:txBody>
      </p:sp>
      <p:sp>
        <p:nvSpPr>
          <p:cNvPr id="197635"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
            <a:pPr lvl="0"/>
            <a:r>
              <a:t>骨质有机成份生成不足</a:t>
            </a:r>
          </a:p>
          <a:p>
            <a:pPr lvl="0"/>
            <a:r>
              <a:t>继发钙盐降低</a:t>
            </a:r>
          </a:p>
          <a:p>
            <a:pPr lvl="0"/>
            <a:r>
              <a:t>骨组织微细结构破坏 </a:t>
            </a:r>
          </a:p>
        </p:txBody>
      </p:sp>
      <p:sp>
        <p:nvSpPr>
          <p:cNvPr id="247814" name=""/>
          <p:cNvSpPr/>
          <p:nvPr/>
        </p:nvSpPr>
        <p:spPr>
          <a:xfrm>
            <a:off x="0" y="2354262"/>
            <a:ext cx="9144000" cy="0"/>
          </a:xfrm>
          <a:prstGeom prst="rect">
            <a:avLst/>
          </a:prstGeom>
          <a:noFill/>
          <a:ln>
            <a:noFill/>
            <a:miter lim="800000"/>
          </a:ln>
          <a:effectLst/>
        </p:spPr>
        <p:txBody>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p:txBody>
      </p:sp>
      <p:pic>
        <p:nvPicPr>
          <p:cNvPr id="247813" name=""/>
          <p:cNvPicPr/>
          <p:nvPr/>
        </p:nvPicPr>
        <p:blipFill>
          <a:blip r:embed="rId3"/>
          <a:stretch>
            <a:fillRect/>
          </a:stretch>
        </p:blipFill>
        <p:spPr>
          <a:xfrm>
            <a:off x="5651500" y="1773238"/>
            <a:ext cx="3152259" cy="4305077"/>
          </a:xfrm>
          <a:prstGeom prst="rect">
            <a:avLst/>
          </a:prstGeom>
          <a:noFill/>
          <a:ln>
            <a:miter lim="800000"/>
          </a:ln>
        </p:spPr>
      </p:pic>
      <p:sp>
        <p:nvSpPr>
          <p:cNvPr id="247815" name=""/>
          <p:cNvSpPr/>
          <p:nvPr/>
        </p:nvSpPr>
        <p:spPr>
          <a:xfrm>
            <a:off x="0" y="4259262"/>
            <a:ext cx="215900" cy="244475"/>
          </a:xfrm>
          <a:prstGeom prst="rect">
            <a:avLst/>
          </a:prstGeom>
          <a:noFill/>
          <a:ln>
            <a:noFill/>
            <a:miter lim="800000"/>
          </a:ln>
          <a:effectLst/>
        </p:spPr>
        <p:txBody>
          <a:bodyPr wrap="none" anchor="ctr" anchorCtr="0">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charset="0"/>
                <a:ea typeface="宋体" pitchFamily="2" charset="-122"/>
              </a:defRPr>
            </a:lvl5pPr>
          </a:lstStyle>
          <a:p>
            <a:pPr lvl="0"/>
            <a:r>
              <a:rPr lang="zh-CN" altLang="en-US" sz="1000">
                <a:solidFill>
                  <a:srgbClr val="000000"/>
                </a:solidFill>
                <a:hlinkClick r:id="rId4"/>
              </a:rPr>
              <a:t> </a:t>
            </a:r>
            <a:endParaRPr lang="zh-CN" altLang="en-US"/>
          </a:p>
        </p:txBody>
      </p:sp>
      <p:pic>
        <p:nvPicPr>
          <p:cNvPr id="247816" name=""/>
          <p:cNvPicPr/>
          <p:nvPr/>
        </p:nvPicPr>
        <p:blipFill>
          <a:blip r:embed="rId5"/>
          <a:stretch>
            <a:fillRect/>
          </a:stretch>
        </p:blipFill>
        <p:spPr>
          <a:xfrm>
            <a:off x="1403350" y="4868862"/>
            <a:ext cx="1470410" cy="1079541"/>
          </a:xfrm>
          <a:prstGeom prst="rect">
            <a:avLst/>
          </a:prstGeom>
          <a:noFill/>
          <a:ln>
            <a:noFill/>
            <a:miter lim="800000"/>
          </a:ln>
        </p:spPr>
      </p:pic>
      <p:sp>
        <p:nvSpPr>
          <p:cNvPr id="247817" name="Date Placeholder 3"/>
          <p:cNvSpPr>
            <a:spLocks noGrp="1"/>
          </p:cNvSpPr>
          <p:nvPr>
            <p:ph type="dt" sz="half" idx="2"/>
          </p:nvPr>
        </p:nvSpPr>
        <p:spPr/>
        <p:txBody>
          <a:bodyPr/>
          <a:lstStyle/>
          <a:p>
            <a:pPr lvl="0"/>
            <a:endParaRPr kumimoji="0" lang="en-US" altLang="zh-CN" sz="1400"/>
          </a:p>
        </p:txBody>
      </p:sp>
      <p:sp>
        <p:nvSpPr>
          <p:cNvPr id="247818" name="Footer Placeholder 4"/>
          <p:cNvSpPr>
            <a:spLocks noGrp="1"/>
          </p:cNvSpPr>
          <p:nvPr>
            <p:ph type="ftr" sz="quarter" idx="3"/>
          </p:nvPr>
        </p:nvSpPr>
        <p:spPr/>
        <p:txBody>
          <a:bodyPr/>
          <a:lstStyle/>
          <a:p>
            <a:pPr lvl="0" algn="ctr"/>
            <a:fld id="{ACD4CFF7-CEDB-49E1-8D05-5714BE88FD58}" type="footer">
              <a:rPr kumimoji="0" lang="zh-CN" altLang="en-US" sz="1400"/>
              <a:t/>
            </a:fld>
            <a:endParaRPr kumimoji="0" lang="en-US" altLang="zh-CN" sz="1400"/>
          </a:p>
        </p:txBody>
      </p:sp>
      <p:sp>
        <p:nvSpPr>
          <p:cNvPr id="247819" name="TextBox 247818"/>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247820" name="TextBox 247819"/>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那些人易造成骨质疏松</a:t>
            </a:r>
          </a:p>
        </p:txBody>
      </p:sp>
      <p:sp>
        <p:nvSpPr>
          <p:cNvPr id="8197"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rPr lang="zh-CN" altLang="en-US" sz="2800"/>
              <a:t>    骨胳内骨质含量与遗传、激素、营养及运动相关，其中遗传原因影响骨质密度高达70～80%，假如母亲在中年时已经有背痛及身材矮缩现象，其儿女就应尤其留心骨质密度建立及防止加速流失。</a:t>
            </a:r>
            <a:endParaRPr lang="zh-CN" altLang="en-US" sz="2800"/>
          </a:p>
          <a:p>
            <a:pPr lvl="0"/>
            <a:r>
              <a:rPr lang="zh-CN" altLang="en-US" sz="2800"/>
              <a:t>除此之外，依据统计，以下几个人罹患骨质疏松机率也高于普通人，应提早预防并定时做骨质密度测定：   </a:t>
            </a:r>
            <a:endParaRPr lang="zh-CN" altLang="en-US" sz="2800"/>
          </a:p>
        </p:txBody>
      </p:sp>
      <p:sp>
        <p:nvSpPr>
          <p:cNvPr id="8198" name="Date Placeholder 3"/>
          <p:cNvSpPr>
            <a:spLocks noGrp="1"/>
          </p:cNvSpPr>
          <p:nvPr>
            <p:ph type="dt" sz="half" idx="2"/>
          </p:nvPr>
        </p:nvSpPr>
        <p:spPr/>
        <p:txBody>
          <a:bodyPr/>
          <a:lstStyle/>
          <a:p>
            <a:pPr lvl="0"/>
            <a:endParaRPr kumimoji="0" lang="en-US" altLang="zh-CN" sz="1400"/>
          </a:p>
        </p:txBody>
      </p:sp>
      <p:sp>
        <p:nvSpPr>
          <p:cNvPr id="8199" name="Footer Placeholder 4"/>
          <p:cNvSpPr>
            <a:spLocks noGrp="1"/>
          </p:cNvSpPr>
          <p:nvPr>
            <p:ph type="ftr" sz="quarter" idx="3"/>
          </p:nvPr>
        </p:nvSpPr>
        <p:spPr/>
        <p:txBody>
          <a:bodyPr/>
          <a:lstStyle/>
          <a:p>
            <a:pPr lvl="0" algn="ctr"/>
            <a:fld id="{B816B222-B634-4E5D-94C2-DABF2A494249}" type="footer">
              <a:rPr kumimoji="0" lang="zh-CN" altLang="en-US" sz="1400"/>
              <a:t/>
            </a:fld>
            <a:endParaRPr kumimoji="0" lang="en-US" altLang="zh-CN" sz="1400"/>
          </a:p>
        </p:txBody>
      </p:sp>
      <p:sp>
        <p:nvSpPr>
          <p:cNvPr id="8200" name="TextBox 8199"/>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8201" name="TextBox 8200"/>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42"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那些人易造成骨质疏松</a:t>
            </a:r>
          </a:p>
        </p:txBody>
      </p:sp>
      <p:sp>
        <p:nvSpPr>
          <p:cNvPr id="112643"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rPr lang="zh-CN" altLang="en-US"/>
              <a:t>    年纪：过了30岁，不论男女，因为骨质吸收大于制造，骨本会渐渐降低。  </a:t>
            </a:r>
            <a:endParaRPr lang="zh-CN" altLang="en-US"/>
          </a:p>
          <a:p>
            <a:pPr lvl="0"/>
            <a:r>
              <a:rPr lang="zh-CN" altLang="en-US"/>
              <a:t>    营养：尤其是在青春期，饮食长久缺乏钙质。  </a:t>
            </a:r>
            <a:endParaRPr lang="zh-CN" altLang="en-US"/>
          </a:p>
          <a:p>
            <a:pPr lvl="0"/>
            <a:r>
              <a:rPr lang="zh-CN" altLang="en-US"/>
              <a:t>    活动量：过少或甚至不动者。</a:t>
            </a:r>
            <a:endParaRPr lang="zh-CN" altLang="en-US"/>
          </a:p>
          <a:p>
            <a:pPr lvl="0">
              <a:buNone/>
            </a:pPr>
            <a:r>
              <a:rPr lang="zh-CN" altLang="en-US"/>
              <a:t>  </a:t>
            </a:r>
            <a:endParaRPr lang="zh-CN" altLang="en-US"/>
          </a:p>
        </p:txBody>
      </p:sp>
      <p:sp>
        <p:nvSpPr>
          <p:cNvPr id="112644" name="Date Placeholder 3"/>
          <p:cNvSpPr>
            <a:spLocks noGrp="1"/>
          </p:cNvSpPr>
          <p:nvPr>
            <p:ph type="dt" sz="half" idx="2"/>
          </p:nvPr>
        </p:nvSpPr>
        <p:spPr/>
        <p:txBody>
          <a:bodyPr/>
          <a:lstStyle/>
          <a:p>
            <a:pPr lvl="0"/>
            <a:endParaRPr kumimoji="0" lang="en-US" altLang="zh-CN" sz="1400"/>
          </a:p>
        </p:txBody>
      </p:sp>
      <p:sp>
        <p:nvSpPr>
          <p:cNvPr id="112645" name="Footer Placeholder 4"/>
          <p:cNvSpPr>
            <a:spLocks noGrp="1"/>
          </p:cNvSpPr>
          <p:nvPr>
            <p:ph type="ftr" sz="quarter" idx="3"/>
          </p:nvPr>
        </p:nvSpPr>
        <p:spPr/>
        <p:txBody>
          <a:bodyPr/>
          <a:lstStyle/>
          <a:p>
            <a:pPr lvl="0" algn="ctr"/>
            <a:fld id="{B484F52C-EB91-44C3-895D-06CD5923BD05}" type="footer">
              <a:rPr kumimoji="0" lang="zh-CN" altLang="en-US" sz="1400"/>
              <a:t/>
            </a:fld>
            <a:endParaRPr kumimoji="0" lang="en-US" altLang="zh-CN" sz="1400"/>
          </a:p>
        </p:txBody>
      </p:sp>
      <p:sp>
        <p:nvSpPr>
          <p:cNvPr id="112646" name="TextBox 112645"/>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112647" name="TextBox 112646"/>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5714"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那些人易造成骨质疏松</a:t>
            </a:r>
          </a:p>
        </p:txBody>
      </p:sp>
      <p:sp>
        <p:nvSpPr>
          <p:cNvPr id="115715"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t>    女性荷尔蒙（动情激素）缺乏：停经后6～，骨质将会快速降低。 </a:t>
            </a:r>
          </a:p>
          <a:p>
            <a:pPr lvl="0"/>
            <a:r>
              <a:t>    身材过瘦：因缺乏脂肪细胞而无法有效转化男性荷尔蒙成为女性荷尔蒙。  </a:t>
            </a:r>
          </a:p>
          <a:p>
            <a:pPr lvl="0"/>
            <a:r>
              <a:t>    抽烟：造成不正常动情激素代谢。 </a:t>
            </a:r>
          </a:p>
          <a:p>
            <a:pPr lvl="0"/>
            <a:r>
              <a:t> </a:t>
            </a:r>
          </a:p>
        </p:txBody>
      </p:sp>
      <p:sp>
        <p:nvSpPr>
          <p:cNvPr id="115716" name="Date Placeholder 3"/>
          <p:cNvSpPr>
            <a:spLocks noGrp="1"/>
          </p:cNvSpPr>
          <p:nvPr>
            <p:ph type="dt" sz="half" idx="2"/>
          </p:nvPr>
        </p:nvSpPr>
        <p:spPr/>
        <p:txBody>
          <a:bodyPr/>
          <a:lstStyle/>
          <a:p>
            <a:pPr lvl="0"/>
            <a:endParaRPr kumimoji="0" lang="en-US" altLang="zh-CN" sz="1400"/>
          </a:p>
        </p:txBody>
      </p:sp>
      <p:sp>
        <p:nvSpPr>
          <p:cNvPr id="115717" name="Footer Placeholder 4"/>
          <p:cNvSpPr>
            <a:spLocks noGrp="1"/>
          </p:cNvSpPr>
          <p:nvPr>
            <p:ph type="ftr" sz="quarter" idx="3"/>
          </p:nvPr>
        </p:nvSpPr>
        <p:spPr/>
        <p:txBody>
          <a:bodyPr/>
          <a:lstStyle/>
          <a:p>
            <a:pPr lvl="0" algn="ctr"/>
            <a:fld id="{B6AFF9E9-B1AF-493A-84AC-FE22372C3FDE}" type="footer">
              <a:rPr kumimoji="0" lang="zh-CN" altLang="en-US" sz="1400"/>
              <a:t/>
            </a:fld>
            <a:endParaRPr kumimoji="0" lang="en-US" altLang="zh-CN" sz="1400"/>
          </a:p>
        </p:txBody>
      </p:sp>
      <p:sp>
        <p:nvSpPr>
          <p:cNvPr id="115718" name="TextBox 115717"/>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115719" name="TextBox 115718"/>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8786"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那些人易造成骨质疏松</a:t>
            </a:r>
          </a:p>
        </p:txBody>
      </p:sp>
      <p:sp>
        <p:nvSpPr>
          <p:cNvPr id="118787"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t>    过量饮酒或咖啡因：造成钙由尿液流失。  </a:t>
            </a:r>
          </a:p>
          <a:p>
            <a:pPr lvl="0"/>
            <a:r>
              <a:t>    高磷饮食：如过量运动饮料或大多数红肉，其中所含大量磷酸根常在消化道中与钙结合，而降低消化道对钙质吸收。  </a:t>
            </a:r>
          </a:p>
        </p:txBody>
      </p:sp>
      <p:sp>
        <p:nvSpPr>
          <p:cNvPr id="118788" name="Date Placeholder 3"/>
          <p:cNvSpPr>
            <a:spLocks noGrp="1"/>
          </p:cNvSpPr>
          <p:nvPr>
            <p:ph type="dt" sz="half" idx="2"/>
          </p:nvPr>
        </p:nvSpPr>
        <p:spPr/>
        <p:txBody>
          <a:bodyPr/>
          <a:lstStyle/>
          <a:p>
            <a:pPr lvl="0"/>
            <a:endParaRPr kumimoji="0" lang="en-US" altLang="zh-CN" sz="1400"/>
          </a:p>
        </p:txBody>
      </p:sp>
      <p:sp>
        <p:nvSpPr>
          <p:cNvPr id="118789" name="Footer Placeholder 4"/>
          <p:cNvSpPr>
            <a:spLocks noGrp="1"/>
          </p:cNvSpPr>
          <p:nvPr>
            <p:ph type="ftr" sz="quarter" idx="3"/>
          </p:nvPr>
        </p:nvSpPr>
        <p:spPr/>
        <p:txBody>
          <a:bodyPr/>
          <a:lstStyle/>
          <a:p>
            <a:pPr lvl="0" algn="ctr"/>
            <a:fld id="{78681ED4-5CCD-4FDC-A9C5-067C66710736}" type="footer">
              <a:rPr kumimoji="0" lang="zh-CN" altLang="en-US" sz="1400"/>
              <a:t/>
            </a:fld>
            <a:endParaRPr kumimoji="0" lang="en-US" altLang="zh-CN" sz="1400"/>
          </a:p>
        </p:txBody>
      </p:sp>
      <p:sp>
        <p:nvSpPr>
          <p:cNvPr id="118790" name="TextBox 118789"/>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118791" name="TextBox 118790"/>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0834"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那些人易造成骨质疏松</a:t>
            </a:r>
          </a:p>
        </p:txBody>
      </p:sp>
      <p:sp>
        <p:nvSpPr>
          <p:cNvPr id="120835"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t>    疾病：患有肾病或肝病、糖尿病、肾结石、高血钙、甲状腺机能亢进、副甲状腺机能过盛、风湿性关节炎、僵直性脊椎炎等患者，及少数内分泌疾病或卵巢、子宫、胃或小肠切除者，较轻易引发续发性骨质流失</a:t>
            </a:r>
          </a:p>
        </p:txBody>
      </p:sp>
      <p:sp>
        <p:nvSpPr>
          <p:cNvPr id="120836" name="Date Placeholder 3"/>
          <p:cNvSpPr>
            <a:spLocks noGrp="1"/>
          </p:cNvSpPr>
          <p:nvPr>
            <p:ph type="dt" sz="half" idx="2"/>
          </p:nvPr>
        </p:nvSpPr>
        <p:spPr/>
        <p:txBody>
          <a:bodyPr/>
          <a:lstStyle/>
          <a:p>
            <a:pPr lvl="0"/>
            <a:endParaRPr kumimoji="0" lang="en-US" altLang="zh-CN" sz="1400"/>
          </a:p>
        </p:txBody>
      </p:sp>
      <p:sp>
        <p:nvSpPr>
          <p:cNvPr id="120837" name="Footer Placeholder 4"/>
          <p:cNvSpPr>
            <a:spLocks noGrp="1"/>
          </p:cNvSpPr>
          <p:nvPr>
            <p:ph type="ftr" sz="quarter" idx="3"/>
          </p:nvPr>
        </p:nvSpPr>
        <p:spPr/>
        <p:txBody>
          <a:bodyPr/>
          <a:lstStyle/>
          <a:p>
            <a:pPr lvl="0" algn="ctr"/>
            <a:fld id="{62860B8A-9C1E-48E2-9FBC-8F69C5A9D1B4}" type="footer">
              <a:rPr kumimoji="0" lang="zh-CN" altLang="en-US" sz="1400"/>
              <a:t/>
            </a:fld>
            <a:endParaRPr kumimoji="0" lang="en-US" altLang="zh-CN" sz="1400"/>
          </a:p>
        </p:txBody>
      </p:sp>
      <p:sp>
        <p:nvSpPr>
          <p:cNvPr id="120838" name="TextBox 120837"/>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120839" name="TextBox 120838"/>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1858"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那些人易造成骨质疏松</a:t>
            </a:r>
          </a:p>
        </p:txBody>
      </p:sp>
      <p:sp>
        <p:nvSpPr>
          <p:cNvPr id="121859"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t>    药品：长久服用类固醇、抗痉挛药、利尿剂、抗凝血剂、胃药、止痛药等治疗者。</a:t>
            </a:r>
          </a:p>
        </p:txBody>
      </p:sp>
      <p:sp>
        <p:nvSpPr>
          <p:cNvPr id="121860" name="Date Placeholder 3"/>
          <p:cNvSpPr>
            <a:spLocks noGrp="1"/>
          </p:cNvSpPr>
          <p:nvPr>
            <p:ph type="dt" sz="half" idx="2"/>
          </p:nvPr>
        </p:nvSpPr>
        <p:spPr/>
        <p:txBody>
          <a:bodyPr/>
          <a:lstStyle/>
          <a:p>
            <a:pPr lvl="0"/>
            <a:endParaRPr kumimoji="0" lang="en-US" altLang="zh-CN" sz="1400"/>
          </a:p>
        </p:txBody>
      </p:sp>
      <p:sp>
        <p:nvSpPr>
          <p:cNvPr id="121861" name="Footer Placeholder 4"/>
          <p:cNvSpPr>
            <a:spLocks noGrp="1"/>
          </p:cNvSpPr>
          <p:nvPr>
            <p:ph type="ftr" sz="quarter" idx="3"/>
          </p:nvPr>
        </p:nvSpPr>
        <p:spPr/>
        <p:txBody>
          <a:bodyPr/>
          <a:lstStyle/>
          <a:p>
            <a:pPr lvl="0" algn="ctr"/>
            <a:fld id="{2A0E41AC-C31D-413A-94AA-5A1441EE8102}" type="footer">
              <a:rPr kumimoji="0" lang="zh-CN" altLang="en-US" sz="1400"/>
              <a:t/>
            </a:fld>
            <a:endParaRPr kumimoji="0" lang="en-US" altLang="zh-CN" sz="1400"/>
          </a:p>
        </p:txBody>
      </p:sp>
      <p:sp>
        <p:nvSpPr>
          <p:cNvPr id="121862" name="TextBox 121861"/>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121863" name="TextBox 121862"/>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骨质疏松症定义</a:t>
            </a:r>
          </a:p>
        </p:txBody>
      </p:sp>
      <p:sp>
        <p:nvSpPr>
          <p:cNvPr id="7171"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t>骨质疏松基础上出现疼痛、骨折等一系列临床表现</a:t>
            </a:r>
          </a:p>
          <a:p/>
        </p:txBody>
      </p:sp>
      <p:pic>
        <p:nvPicPr>
          <p:cNvPr id="7173" name=""/>
          <p:cNvPicPr/>
          <p:nvPr/>
        </p:nvPicPr>
        <p:blipFill>
          <a:blip r:embed="rId3"/>
          <a:stretch>
            <a:fillRect/>
          </a:stretch>
        </p:blipFill>
        <p:spPr>
          <a:xfrm>
            <a:off x="2133600" y="3581400"/>
            <a:ext cx="2500483" cy="3162375"/>
          </a:xfrm>
          <a:prstGeom prst="rect">
            <a:avLst/>
          </a:prstGeom>
          <a:noFill/>
          <a:ln>
            <a:miter lim="800000"/>
          </a:ln>
        </p:spPr>
      </p:pic>
      <p:sp>
        <p:nvSpPr>
          <p:cNvPr id="181253" name=""/>
          <p:cNvSpPr/>
          <p:nvPr/>
        </p:nvSpPr>
        <p:spPr>
          <a:xfrm>
            <a:off x="0" y="0"/>
            <a:ext cx="9144000" cy="0"/>
          </a:xfrm>
          <a:prstGeom prst="rect">
            <a:avLst/>
          </a:prstGeom>
          <a:noFill/>
          <a:ln>
            <a:noFill/>
            <a:miter lim="800000"/>
          </a:ln>
          <a:effectLst/>
        </p:spPr>
        <p:txBody>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p:txBody>
      </p:sp>
      <p:sp>
        <p:nvSpPr>
          <p:cNvPr id="181254" name=""/>
          <p:cNvSpPr/>
          <p:nvPr/>
        </p:nvSpPr>
        <p:spPr>
          <a:xfrm>
            <a:off x="0" y="1905000"/>
            <a:ext cx="215900" cy="244475"/>
          </a:xfrm>
          <a:prstGeom prst="rect">
            <a:avLst/>
          </a:prstGeom>
          <a:noFill/>
          <a:ln>
            <a:noFill/>
            <a:miter lim="800000"/>
          </a:ln>
          <a:effectLst/>
        </p:spPr>
        <p:txBody>
          <a:bodyPr wrap="none" anchor="ctr" anchorCtr="0">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charset="0"/>
                <a:ea typeface="宋体" pitchFamily="2" charset="-122"/>
              </a:defRPr>
            </a:lvl5pPr>
          </a:lstStyle>
          <a:p>
            <a:pPr lvl="0"/>
            <a:r>
              <a:rPr lang="zh-CN" altLang="en-US" sz="1000">
                <a:solidFill>
                  <a:srgbClr val="000000"/>
                </a:solidFill>
                <a:hlinkClick r:id="rId4"/>
              </a:rPr>
              <a:t> </a:t>
            </a:r>
            <a:endParaRPr lang="zh-CN" altLang="en-US"/>
          </a:p>
        </p:txBody>
      </p:sp>
      <p:sp>
        <p:nvSpPr>
          <p:cNvPr id="181255" name="Date Placeholder 3"/>
          <p:cNvSpPr>
            <a:spLocks noGrp="1"/>
          </p:cNvSpPr>
          <p:nvPr>
            <p:ph type="dt" sz="half" idx="2"/>
          </p:nvPr>
        </p:nvSpPr>
        <p:spPr/>
        <p:txBody>
          <a:bodyPr/>
          <a:lstStyle/>
          <a:p>
            <a:pPr lvl="0"/>
            <a:endParaRPr kumimoji="0" lang="en-US" altLang="zh-CN" sz="1400"/>
          </a:p>
        </p:txBody>
      </p:sp>
      <p:sp>
        <p:nvSpPr>
          <p:cNvPr id="181256" name="Footer Placeholder 4"/>
          <p:cNvSpPr>
            <a:spLocks noGrp="1"/>
          </p:cNvSpPr>
          <p:nvPr>
            <p:ph type="ftr" sz="quarter" idx="3"/>
          </p:nvPr>
        </p:nvSpPr>
        <p:spPr/>
        <p:txBody>
          <a:bodyPr/>
          <a:lstStyle/>
          <a:p>
            <a:pPr lvl="0" algn="ctr"/>
            <a:fld id="{9DCD72AE-42C3-44D3-9AA2-979DCCDBC64C}" type="footer">
              <a:rPr kumimoji="0" lang="zh-CN" altLang="en-US" sz="1400"/>
              <a:t/>
            </a:fld>
            <a:endParaRPr kumimoji="0" lang="en-US" altLang="zh-CN" sz="1400"/>
          </a:p>
        </p:txBody>
      </p:sp>
      <p:sp>
        <p:nvSpPr>
          <p:cNvPr id="181257" name="TextBox 181256"/>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181258" name="TextBox 181257"/>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8178" name=""/>
          <p:cNvSpPr/>
          <p:nvPr>
            <p:ph type="title"/>
          </p:nvPr>
        </p:nvSpPr>
        <p:spPr>
          <a:xfrm>
            <a:off x="684212" y="404812"/>
            <a:ext cx="7772400" cy="771525"/>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骨质疏松流症行现实状况及趋势</a:t>
            </a:r>
          </a:p>
        </p:txBody>
      </p:sp>
      <p:sp>
        <p:nvSpPr>
          <p:cNvPr id="178179" name=""/>
          <p:cNvSpPr/>
          <p:nvPr>
            <p:ph type="body" idx="4294967295"/>
          </p:nvPr>
        </p:nvSpPr>
        <p:spPr>
          <a:xfrm>
            <a:off x="250825" y="1981200"/>
            <a:ext cx="4752975" cy="43275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rPr lang="zh-CN" altLang="en-US" sz="2800">
                <a:latin typeface="宋体" pitchFamily="2" charset="-122"/>
              </a:rPr>
              <a:t>骨质疏松症是以低骨量及骨组织微结构退变为特征一个全身性代谢骨病，伴有骨脆性增加，易于发生骨折。是当前世界上绝经后妇女、中老年人中发病率、死亡率及保健费用消耗较大疾病之一。</a:t>
            </a:r>
            <a:endParaRPr lang="zh-CN" altLang="en-US" sz="2800">
              <a:latin typeface="宋体" pitchFamily="2" charset="-122"/>
            </a:endParaRPr>
          </a:p>
        </p:txBody>
      </p:sp>
      <p:pic>
        <p:nvPicPr>
          <p:cNvPr id="178180" name=""/>
          <p:cNvPicPr/>
          <p:nvPr/>
        </p:nvPicPr>
        <p:blipFill>
          <a:blip r:embed="rId3"/>
          <a:stretch>
            <a:fillRect/>
          </a:stretch>
        </p:blipFill>
        <p:spPr>
          <a:xfrm>
            <a:off x="4787900" y="1125538"/>
            <a:ext cx="4091516" cy="5502009"/>
          </a:xfrm>
          <a:prstGeom prst="rect">
            <a:avLst/>
          </a:prstGeom>
          <a:noFill/>
          <a:ln>
            <a:noFill/>
            <a:miter lim="800000"/>
          </a:ln>
        </p:spPr>
      </p:pic>
      <p:sp>
        <p:nvSpPr>
          <p:cNvPr id="178181" name="Date Placeholder 3"/>
          <p:cNvSpPr>
            <a:spLocks noGrp="1"/>
          </p:cNvSpPr>
          <p:nvPr>
            <p:ph type="dt" sz="half" idx="2"/>
          </p:nvPr>
        </p:nvSpPr>
        <p:spPr/>
        <p:txBody>
          <a:bodyPr/>
          <a:lstStyle/>
          <a:p>
            <a:pPr lvl="0"/>
            <a:endParaRPr kumimoji="0" lang="en-US" altLang="zh-CN" sz="1400"/>
          </a:p>
        </p:txBody>
      </p:sp>
      <p:sp>
        <p:nvSpPr>
          <p:cNvPr id="178182" name="Footer Placeholder 4"/>
          <p:cNvSpPr>
            <a:spLocks noGrp="1"/>
          </p:cNvSpPr>
          <p:nvPr>
            <p:ph type="ftr" sz="quarter" idx="3"/>
          </p:nvPr>
        </p:nvSpPr>
        <p:spPr/>
        <p:txBody>
          <a:bodyPr/>
          <a:lstStyle/>
          <a:p>
            <a:pPr lvl="0" algn="ctr"/>
            <a:fld id="{82795A43-6292-40B7-AD9A-AA77194EBBD3}" type="footer">
              <a:rPr kumimoji="0" lang="zh-CN" altLang="en-US" sz="1400"/>
              <a:t/>
            </a:fld>
            <a:endParaRPr kumimoji="0" lang="en-US" altLang="zh-CN" sz="1400"/>
          </a:p>
        </p:txBody>
      </p:sp>
      <p:sp>
        <p:nvSpPr>
          <p:cNvPr id="178183" name="TextBox 178182"/>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178184" name="TextBox 178183"/>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8484" name=""/>
          <p:cNvSpPr/>
          <p:nvPr>
            <p:ph type="body" idx="4294967295"/>
          </p:nvPr>
        </p:nvSpPr>
        <p:spPr>
          <a:xfrm>
            <a:off x="250825" y="549275"/>
            <a:ext cx="8642350" cy="5975350"/>
          </a:xfrm>
          <a:prstGeom prst="rect">
            <a:avLst/>
          </a:prstGeom>
          <a:noFill/>
          <a:ln>
            <a:noFill/>
            <a:miter lim="800000"/>
          </a:ln>
        </p:spPr>
        <p:txBody>
          <a:bodyPr rot="0" vert="horz" wrap="square" lIns="91440" tIns="45720" rIns="91440" bIns="45720" anchor="t" anchorCtr="0">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lnSpc>
                <a:spcPct val="90000"/>
              </a:lnSpc>
            </a:pPr>
            <a:r>
              <a:rPr lang="zh-CN" altLang="en-US" sz="2800"/>
              <a:t>我国是世界上老年人口最多国家，到本世纪中叶将步入高龄高峰期，60岁以上人口将到达4亿之多，伴随老年人群快速增加，骨质疏松症病人将急剧增加。以对健康威胁最大、资金花费最多髋部骨折为例，1990年预计，全世界约170万病人，到2050年将增至600万例，其中75％或者50％会分别发生在发展中国家和亚洲国家。</a:t>
            </a:r>
            <a:endParaRPr lang="zh-CN" altLang="en-US" sz="2800"/>
          </a:p>
          <a:p>
            <a:pPr lvl="0">
              <a:lnSpc>
                <a:spcPct val="90000"/>
              </a:lnSpc>
            </a:pPr>
            <a:endParaRPr lang="zh-CN" altLang="en-US" sz="2800"/>
          </a:p>
        </p:txBody>
      </p:sp>
      <p:sp>
        <p:nvSpPr>
          <p:cNvPr id="148485" name="Date Placeholder 3"/>
          <p:cNvSpPr>
            <a:spLocks noGrp="1"/>
          </p:cNvSpPr>
          <p:nvPr>
            <p:ph type="dt" sz="half" idx="2"/>
          </p:nvPr>
        </p:nvSpPr>
        <p:spPr/>
        <p:txBody>
          <a:bodyPr/>
          <a:lstStyle/>
          <a:p>
            <a:pPr lvl="0"/>
            <a:endParaRPr kumimoji="0" lang="en-US" altLang="zh-CN" sz="1400"/>
          </a:p>
        </p:txBody>
      </p:sp>
      <p:sp>
        <p:nvSpPr>
          <p:cNvPr id="148486" name="Footer Placeholder 4"/>
          <p:cNvSpPr>
            <a:spLocks noGrp="1"/>
          </p:cNvSpPr>
          <p:nvPr>
            <p:ph type="ftr" sz="quarter" idx="3"/>
          </p:nvPr>
        </p:nvSpPr>
        <p:spPr/>
        <p:txBody>
          <a:bodyPr/>
          <a:lstStyle/>
          <a:p>
            <a:pPr lvl="0" algn="ctr"/>
            <a:fld id="{F4B2D713-6FB8-4804-B271-66C89D90181C}" type="footer">
              <a:rPr kumimoji="0" lang="zh-CN" altLang="en-US" sz="1400"/>
              <a:t/>
            </a:fld>
            <a:endParaRPr kumimoji="0" lang="en-US" altLang="zh-CN" sz="1400"/>
          </a:p>
        </p:txBody>
      </p:sp>
      <p:sp>
        <p:nvSpPr>
          <p:cNvPr id="148487" name="TextBox 148486"/>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148488" name="TextBox 148487"/>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5346"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p:txBody>
      </p:sp>
      <p:sp>
        <p:nvSpPr>
          <p:cNvPr id="185347"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rPr lang="zh-CN" altLang="en-US" sz="2800"/>
              <a:t>“人寿命越来越长，对生活质量要求越来越高，不过骨骼却承受着长寿带来痛苦。”所以，骨质疏松症诊疗、治疗、预防都是至关主要，它对提升中老年人生活质量，推迟衰老过程，延年益寿和节约医药费开支都含有战略性意义。</a:t>
            </a:r>
            <a:endParaRPr lang="zh-CN" altLang="en-US" sz="2800"/>
          </a:p>
        </p:txBody>
      </p:sp>
      <p:sp>
        <p:nvSpPr>
          <p:cNvPr id="185348" name="Date Placeholder 3"/>
          <p:cNvSpPr>
            <a:spLocks noGrp="1"/>
          </p:cNvSpPr>
          <p:nvPr>
            <p:ph type="dt" sz="half" idx="2"/>
          </p:nvPr>
        </p:nvSpPr>
        <p:spPr/>
        <p:txBody>
          <a:bodyPr/>
          <a:lstStyle/>
          <a:p>
            <a:pPr lvl="0"/>
            <a:endParaRPr kumimoji="0" lang="en-US" altLang="zh-CN" sz="1400"/>
          </a:p>
        </p:txBody>
      </p:sp>
      <p:sp>
        <p:nvSpPr>
          <p:cNvPr id="185349" name="Footer Placeholder 4"/>
          <p:cNvSpPr>
            <a:spLocks noGrp="1"/>
          </p:cNvSpPr>
          <p:nvPr>
            <p:ph type="ftr" sz="quarter" idx="3"/>
          </p:nvPr>
        </p:nvSpPr>
        <p:spPr/>
        <p:txBody>
          <a:bodyPr/>
          <a:lstStyle/>
          <a:p>
            <a:pPr lvl="0" algn="ctr"/>
            <a:fld id="{F1E43A8C-E1A0-48FB-A07B-197134C5F9E5}" type="footer">
              <a:rPr kumimoji="0" lang="zh-CN" altLang="en-US" sz="1400"/>
              <a:t/>
            </a:fld>
            <a:endParaRPr kumimoji="0" lang="en-US" altLang="zh-CN" sz="1400"/>
          </a:p>
        </p:txBody>
      </p:sp>
      <p:sp>
        <p:nvSpPr>
          <p:cNvPr id="185350" name="TextBox 185349"/>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185351" name="TextBox 185350"/>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1250"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p:txBody>
      </p:sp>
      <p:sp>
        <p:nvSpPr>
          <p:cNvPr id="181251"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rPr lang="zh-CN" altLang="en-US" sz="2800">
                <a:latin typeface="宋体" pitchFamily="2" charset="-122"/>
              </a:rPr>
              <a:t>我国既是发展中国家，又是地处亚洲，人口最多，老龄人群增加速度最快，这两个世界第一，决定了骨质疏松症及其严重后果－骨折。骨折不但使国家和个人负担医疗费用大大增加，而且会造成残疾，给家庭和社会带来严重危害。</a:t>
            </a:r>
            <a:endParaRPr lang="zh-CN" altLang="en-US"/>
          </a:p>
          <a:p>
            <a:pPr lvl="0"/>
            <a:endParaRPr lang="zh-CN" altLang="en-US"/>
          </a:p>
          <a:p>
            <a:pPr lvl="0"/>
            <a:endParaRPr lang="zh-CN" altLang="en-US"/>
          </a:p>
          <a:p>
            <a:pPr lvl="0"/>
            <a:endParaRPr lang="zh-CN" altLang="en-US"/>
          </a:p>
        </p:txBody>
      </p:sp>
      <p:sp>
        <p:nvSpPr>
          <p:cNvPr id="181252" name="Date Placeholder 3"/>
          <p:cNvSpPr>
            <a:spLocks noGrp="1"/>
          </p:cNvSpPr>
          <p:nvPr>
            <p:ph type="dt" sz="half" idx="2"/>
          </p:nvPr>
        </p:nvSpPr>
        <p:spPr/>
        <p:txBody>
          <a:bodyPr/>
          <a:lstStyle/>
          <a:p>
            <a:pPr lvl="0"/>
            <a:endParaRPr kumimoji="0" lang="en-US" altLang="zh-CN" sz="1400"/>
          </a:p>
        </p:txBody>
      </p:sp>
      <p:sp>
        <p:nvSpPr>
          <p:cNvPr id="181253" name="Footer Placeholder 4"/>
          <p:cNvSpPr>
            <a:spLocks noGrp="1"/>
          </p:cNvSpPr>
          <p:nvPr>
            <p:ph type="ftr" sz="quarter" idx="3"/>
          </p:nvPr>
        </p:nvSpPr>
        <p:spPr/>
        <p:txBody>
          <a:bodyPr/>
          <a:lstStyle/>
          <a:p>
            <a:pPr lvl="0" algn="ctr"/>
            <a:fld id="{81CFE5CB-F066-424C-A442-6948243C6F68}" type="footer">
              <a:rPr kumimoji="0" lang="zh-CN" altLang="en-US" sz="1400"/>
              <a:t/>
            </a:fld>
            <a:endParaRPr kumimoji="0" lang="en-US" altLang="zh-CN" sz="1400"/>
          </a:p>
        </p:txBody>
      </p:sp>
      <p:sp>
        <p:nvSpPr>
          <p:cNvPr id="181254" name="TextBox 181253"/>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181255" name="TextBox 181254"/>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第14页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3954"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骨质疏松症病因分类</a:t>
            </a:r>
            <a:br/>
          </a:p>
        </p:txBody>
      </p:sp>
      <p:sp>
        <p:nvSpPr>
          <p:cNvPr id="253955"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t>（一）绝经后和老年性骨质疏松 </a:t>
            </a:r>
          </a:p>
          <a:p>
            <a:pPr lvl="0"/>
            <a:r>
              <a:t>（二）遗传性骨质疏松</a:t>
            </a:r>
          </a:p>
          <a:p>
            <a:pPr lvl="0"/>
            <a:r>
              <a:t>    1．成骨不全</a:t>
            </a:r>
          </a:p>
          <a:p>
            <a:pPr lvl="0"/>
            <a:r>
              <a:t>    2．高胱氨酸尿症 </a:t>
            </a:r>
          </a:p>
        </p:txBody>
      </p:sp>
      <p:sp>
        <p:nvSpPr>
          <p:cNvPr id="253956" name="Date Placeholder 3"/>
          <p:cNvSpPr>
            <a:spLocks noGrp="1"/>
          </p:cNvSpPr>
          <p:nvPr>
            <p:ph type="dt" sz="half" idx="2"/>
          </p:nvPr>
        </p:nvSpPr>
        <p:spPr/>
        <p:txBody>
          <a:bodyPr/>
          <a:lstStyle/>
          <a:p>
            <a:pPr lvl="0"/>
            <a:endParaRPr kumimoji="0" lang="en-US" altLang="zh-CN" sz="1400"/>
          </a:p>
        </p:txBody>
      </p:sp>
      <p:sp>
        <p:nvSpPr>
          <p:cNvPr id="253957" name="Footer Placeholder 4"/>
          <p:cNvSpPr>
            <a:spLocks noGrp="1"/>
          </p:cNvSpPr>
          <p:nvPr>
            <p:ph type="ftr" sz="quarter" idx="3"/>
          </p:nvPr>
        </p:nvSpPr>
        <p:spPr/>
        <p:txBody>
          <a:bodyPr/>
          <a:lstStyle/>
          <a:p>
            <a:pPr lvl="0" algn="ctr"/>
            <a:fld id="{F3810F34-74EF-4FD5-A5CC-48921740CD82}" type="footer">
              <a:rPr kumimoji="0" lang="zh-CN" altLang="en-US" sz="1400"/>
              <a:t/>
            </a:fld>
            <a:endParaRPr kumimoji="0" lang="en-US" altLang="zh-CN" sz="1400"/>
          </a:p>
        </p:txBody>
      </p:sp>
      <p:sp>
        <p:nvSpPr>
          <p:cNvPr id="253958" name="TextBox 253957"/>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253959" name="TextBox 253958"/>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第15页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8002"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骨质疏松症病因分类</a:t>
            </a:r>
          </a:p>
        </p:txBody>
      </p:sp>
      <p:sp>
        <p:nvSpPr>
          <p:cNvPr id="128003"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t>（三）内分泌疾患所致骨质疏松 </a:t>
            </a:r>
          </a:p>
          <a:p>
            <a:pPr lvl="0"/>
            <a:r>
              <a:t>    1．性腺功效减退</a:t>
            </a:r>
          </a:p>
          <a:p>
            <a:pPr lvl="0"/>
            <a:r>
              <a:t>    2．甲状腺功效亢进</a:t>
            </a:r>
          </a:p>
          <a:p>
            <a:pPr lvl="0"/>
            <a:r>
              <a:t>    3．甲状旁腺功效亢进 </a:t>
            </a:r>
          </a:p>
          <a:p>
            <a:pPr lvl="0"/>
            <a:r>
              <a:t>    4．肾上腺皮质功效亢进 </a:t>
            </a:r>
          </a:p>
        </p:txBody>
      </p:sp>
      <p:sp>
        <p:nvSpPr>
          <p:cNvPr id="128004" name="Date Placeholder 3"/>
          <p:cNvSpPr>
            <a:spLocks noGrp="1"/>
          </p:cNvSpPr>
          <p:nvPr>
            <p:ph type="dt" sz="half" idx="2"/>
          </p:nvPr>
        </p:nvSpPr>
        <p:spPr/>
        <p:txBody>
          <a:bodyPr/>
          <a:lstStyle/>
          <a:p>
            <a:pPr lvl="0"/>
            <a:endParaRPr kumimoji="0" lang="en-US" altLang="zh-CN" sz="1400"/>
          </a:p>
        </p:txBody>
      </p:sp>
      <p:sp>
        <p:nvSpPr>
          <p:cNvPr id="128005" name="Footer Placeholder 4"/>
          <p:cNvSpPr>
            <a:spLocks noGrp="1"/>
          </p:cNvSpPr>
          <p:nvPr>
            <p:ph type="ftr" sz="quarter" idx="3"/>
          </p:nvPr>
        </p:nvSpPr>
        <p:spPr/>
        <p:txBody>
          <a:bodyPr/>
          <a:lstStyle/>
          <a:p>
            <a:pPr lvl="0" algn="ctr"/>
            <a:fld id="{BB5F1CDB-76D7-4259-9763-0477C13D2BA8}" type="footer">
              <a:rPr kumimoji="0" lang="zh-CN" altLang="en-US" sz="1400"/>
              <a:t/>
            </a:fld>
            <a:endParaRPr kumimoji="0" lang="en-US" altLang="zh-CN" sz="1400"/>
          </a:p>
        </p:txBody>
      </p:sp>
      <p:sp>
        <p:nvSpPr>
          <p:cNvPr id="128006" name="TextBox 128005"/>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128007" name="TextBox 128006"/>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第16页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22"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骨质疏松症病因分类</a:t>
            </a:r>
          </a:p>
        </p:txBody>
      </p:sp>
      <p:sp>
        <p:nvSpPr>
          <p:cNvPr id="133123"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t>（四）与饮食相关骨质疏松 </a:t>
            </a:r>
          </a:p>
          <a:p>
            <a:pPr lvl="0"/>
            <a:r>
              <a:t>    1．缺钙 </a:t>
            </a:r>
          </a:p>
          <a:p>
            <a:pPr lvl="0"/>
            <a:r>
              <a:t>    2.缺维生素D</a:t>
            </a:r>
          </a:p>
          <a:p>
            <a:pPr lvl="0"/>
            <a:r>
              <a:t>    3．缺维生素C </a:t>
            </a:r>
          </a:p>
          <a:p>
            <a:pPr lvl="0"/>
            <a:r>
              <a:t>    4．慢性酒精中毒 </a:t>
            </a:r>
          </a:p>
        </p:txBody>
      </p:sp>
      <p:sp>
        <p:nvSpPr>
          <p:cNvPr id="133124" name="Date Placeholder 3"/>
          <p:cNvSpPr>
            <a:spLocks noGrp="1"/>
          </p:cNvSpPr>
          <p:nvPr>
            <p:ph type="dt" sz="half" idx="2"/>
          </p:nvPr>
        </p:nvSpPr>
        <p:spPr/>
        <p:txBody>
          <a:bodyPr/>
          <a:lstStyle/>
          <a:p>
            <a:pPr lvl="0"/>
            <a:endParaRPr kumimoji="0" lang="en-US" altLang="zh-CN" sz="1400"/>
          </a:p>
        </p:txBody>
      </p:sp>
      <p:sp>
        <p:nvSpPr>
          <p:cNvPr id="133125" name="Footer Placeholder 4"/>
          <p:cNvSpPr>
            <a:spLocks noGrp="1"/>
          </p:cNvSpPr>
          <p:nvPr>
            <p:ph type="ftr" sz="quarter" idx="3"/>
          </p:nvPr>
        </p:nvSpPr>
        <p:spPr/>
        <p:txBody>
          <a:bodyPr/>
          <a:lstStyle/>
          <a:p>
            <a:pPr lvl="0" algn="ctr"/>
            <a:fld id="{27C7DDFE-FDB9-40D1-846B-37DCC0CA9741}" type="footer">
              <a:rPr kumimoji="0" lang="zh-CN" altLang="en-US" sz="1400"/>
              <a:t/>
            </a:fld>
            <a:endParaRPr kumimoji="0" lang="en-US" altLang="zh-CN" sz="1400"/>
          </a:p>
        </p:txBody>
      </p:sp>
      <p:sp>
        <p:nvSpPr>
          <p:cNvPr id="133126" name="TextBox 133125"/>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133127" name="TextBox 133126"/>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第17页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8242"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骨质疏松症病因分类</a:t>
            </a:r>
          </a:p>
        </p:txBody>
      </p:sp>
      <p:sp>
        <p:nvSpPr>
          <p:cNvPr id="138243"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t>（五）药品所致骨质疏松 </a:t>
            </a:r>
          </a:p>
          <a:p>
            <a:pPr lvl="0"/>
            <a:r>
              <a:t>    1．长久使用肝素</a:t>
            </a:r>
          </a:p>
          <a:p>
            <a:pPr lvl="0"/>
            <a:r>
              <a:t>    2．长久应用氨甲蝶吟 </a:t>
            </a:r>
          </a:p>
          <a:p>
            <a:pPr lvl="0"/>
            <a:r>
              <a:t>（六）废用性骨质疏松</a:t>
            </a:r>
          </a:p>
          <a:p>
            <a:pPr lvl="0"/>
            <a:r>
              <a:t>（七）其它疾病所致骨质疏松 </a:t>
            </a:r>
          </a:p>
        </p:txBody>
      </p:sp>
      <p:sp>
        <p:nvSpPr>
          <p:cNvPr id="138244" name="Date Placeholder 3"/>
          <p:cNvSpPr>
            <a:spLocks noGrp="1"/>
          </p:cNvSpPr>
          <p:nvPr>
            <p:ph type="dt" sz="half" idx="2"/>
          </p:nvPr>
        </p:nvSpPr>
        <p:spPr/>
        <p:txBody>
          <a:bodyPr/>
          <a:lstStyle/>
          <a:p>
            <a:pPr lvl="0"/>
            <a:endParaRPr kumimoji="0" lang="en-US" altLang="zh-CN" sz="1400"/>
          </a:p>
        </p:txBody>
      </p:sp>
      <p:sp>
        <p:nvSpPr>
          <p:cNvPr id="138245" name="Footer Placeholder 4"/>
          <p:cNvSpPr>
            <a:spLocks noGrp="1"/>
          </p:cNvSpPr>
          <p:nvPr>
            <p:ph type="ftr" sz="quarter" idx="3"/>
          </p:nvPr>
        </p:nvSpPr>
        <p:spPr/>
        <p:txBody>
          <a:bodyPr/>
          <a:lstStyle/>
          <a:p>
            <a:pPr lvl="0" algn="ctr"/>
            <a:fld id="{37BFD639-4003-4E2B-9609-0A258223F87B}" type="footer">
              <a:rPr kumimoji="0" lang="zh-CN" altLang="en-US" sz="1400"/>
              <a:t/>
            </a:fld>
            <a:endParaRPr kumimoji="0" lang="en-US" altLang="zh-CN" sz="1400"/>
          </a:p>
        </p:txBody>
      </p:sp>
      <p:sp>
        <p:nvSpPr>
          <p:cNvPr id="138246" name="TextBox 138245"/>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138247" name="TextBox 138246"/>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第18页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62"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骨质疏松症病因分类</a:t>
            </a:r>
          </a:p>
        </p:txBody>
      </p:sp>
      <p:sp>
        <p:nvSpPr>
          <p:cNvPr id="143363"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t>    1．各种慢性病</a:t>
            </a:r>
          </a:p>
          <a:p>
            <a:pPr lvl="0"/>
            <a:r>
              <a:t>    2．各种髓内肿瘤 多发性骨髓瘤、淋巴瘤和白血病</a:t>
            </a:r>
          </a:p>
          <a:p>
            <a:pPr lvl="0"/>
            <a:r>
              <a:t>（八）特发性骨质疏松 </a:t>
            </a:r>
          </a:p>
          <a:p>
            <a:pPr lvl="0"/>
            <a:r>
              <a:t>    1．特发性少年骨质疏松症</a:t>
            </a:r>
          </a:p>
          <a:p>
            <a:pPr lvl="0"/>
            <a:r>
              <a:t>    2．特发性成年骨质疏松症</a:t>
            </a:r>
          </a:p>
        </p:txBody>
      </p:sp>
      <p:sp>
        <p:nvSpPr>
          <p:cNvPr id="143364" name="Date Placeholder 3"/>
          <p:cNvSpPr>
            <a:spLocks noGrp="1"/>
          </p:cNvSpPr>
          <p:nvPr>
            <p:ph type="dt" sz="half" idx="2"/>
          </p:nvPr>
        </p:nvSpPr>
        <p:spPr/>
        <p:txBody>
          <a:bodyPr/>
          <a:lstStyle/>
          <a:p>
            <a:pPr lvl="0"/>
            <a:endParaRPr kumimoji="0" lang="en-US" altLang="zh-CN" sz="1400"/>
          </a:p>
        </p:txBody>
      </p:sp>
      <p:sp>
        <p:nvSpPr>
          <p:cNvPr id="143365" name="Footer Placeholder 4"/>
          <p:cNvSpPr>
            <a:spLocks noGrp="1"/>
          </p:cNvSpPr>
          <p:nvPr>
            <p:ph type="ftr" sz="quarter" idx="3"/>
          </p:nvPr>
        </p:nvSpPr>
        <p:spPr/>
        <p:txBody>
          <a:bodyPr/>
          <a:lstStyle/>
          <a:p>
            <a:pPr lvl="0" algn="ctr"/>
            <a:fld id="{69FA8CA6-E5BB-4FD5-826B-35CAFBD62A34}" type="footer">
              <a:rPr kumimoji="0" lang="zh-CN" altLang="en-US" sz="1400"/>
              <a:t/>
            </a:fld>
            <a:endParaRPr kumimoji="0" lang="en-US" altLang="zh-CN" sz="1400"/>
          </a:p>
        </p:txBody>
      </p:sp>
      <p:sp>
        <p:nvSpPr>
          <p:cNvPr id="143366" name="TextBox 143365"/>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143367" name="TextBox 143366"/>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第19页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原发性骨质疏松症临床表现</a:t>
            </a:r>
          </a:p>
        </p:txBody>
      </p:sp>
      <p:sp>
        <p:nvSpPr>
          <p:cNvPr id="11267"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rPr lang="zh-CN" altLang="en-US">
                <a:latin typeface="宋体" pitchFamily="2" charset="-122"/>
              </a:rPr>
              <a:t>　　骨质疏松者骨质丢失量30％来自脊柱，所以病员常因发生脊柱骨折或股骨上端骨折而来就医。脊柱骨折可有三种类型：①胸腰段脊柱压缩性骨折。轻微外伤便可出现急性胸腰段脊椎体压缩，甚至无显著外伤而出现自发性椎体压缩。②下腰椎压缩骨折。③弥漫性脊柱疼痛，可能为多数细微骨折。</a:t>
            </a:r>
            <a:endParaRPr lang="zh-CN" altLang="en-US">
              <a:latin typeface="宋体" pitchFamily="2" charset="-122"/>
            </a:endParaRPr>
          </a:p>
        </p:txBody>
      </p:sp>
      <p:sp>
        <p:nvSpPr>
          <p:cNvPr id="11268" name="Date Placeholder 3"/>
          <p:cNvSpPr>
            <a:spLocks noGrp="1"/>
          </p:cNvSpPr>
          <p:nvPr>
            <p:ph type="dt" sz="half" idx="2"/>
          </p:nvPr>
        </p:nvSpPr>
        <p:spPr/>
        <p:txBody>
          <a:bodyPr/>
          <a:lstStyle/>
          <a:p>
            <a:pPr lvl="0"/>
            <a:endParaRPr kumimoji="0" lang="en-US" altLang="zh-CN" sz="1400"/>
          </a:p>
        </p:txBody>
      </p:sp>
      <p:sp>
        <p:nvSpPr>
          <p:cNvPr id="11269" name="Footer Placeholder 4"/>
          <p:cNvSpPr>
            <a:spLocks noGrp="1"/>
          </p:cNvSpPr>
          <p:nvPr>
            <p:ph type="ftr" sz="quarter" idx="3"/>
          </p:nvPr>
        </p:nvSpPr>
        <p:spPr/>
        <p:txBody>
          <a:bodyPr/>
          <a:lstStyle/>
          <a:p>
            <a:pPr lvl="0" algn="ctr"/>
            <a:fld id="{24A9E3CD-788E-4521-9680-1DE83D212D59}" type="footer">
              <a:rPr kumimoji="0" lang="zh-CN" altLang="en-US" sz="1400"/>
              <a:t/>
            </a:fld>
            <a:endParaRPr kumimoji="0" lang="en-US" altLang="zh-CN" sz="1400"/>
          </a:p>
        </p:txBody>
      </p:sp>
      <p:sp>
        <p:nvSpPr>
          <p:cNvPr id="11270" name="TextBox 11269"/>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11271" name="TextBox 11270"/>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第20页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4"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原发性骨质疏松症临床表现</a:t>
            </a:r>
          </a:p>
        </p:txBody>
      </p:sp>
      <p:sp>
        <p:nvSpPr>
          <p:cNvPr id="38915"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rPr lang="zh-CN" altLang="en-US">
                <a:latin typeface="宋体" pitchFamily="2" charset="-122"/>
              </a:rPr>
              <a:t>股骨上端骨折为股骨颈囊内骨折和粗隆间骨折两种。前者好发于65～75岁，后者更高龄些，好发于75～85岁之间。</a:t>
            </a:r>
            <a:endParaRPr lang="zh-CN" altLang="en-US">
              <a:latin typeface="宋体" pitchFamily="2" charset="-122"/>
            </a:endParaRPr>
          </a:p>
          <a:p>
            <a:pPr lvl="0"/>
            <a:endParaRPr lang="zh-CN" altLang="en-US">
              <a:latin typeface="宋体" pitchFamily="2" charset="-122"/>
            </a:endParaRPr>
          </a:p>
        </p:txBody>
      </p:sp>
      <p:sp>
        <p:nvSpPr>
          <p:cNvPr id="38917" name=""/>
          <p:cNvSpPr/>
          <p:nvPr/>
        </p:nvSpPr>
        <p:spPr>
          <a:xfrm>
            <a:off x="2857500" y="1943100"/>
            <a:ext cx="9144000" cy="0"/>
          </a:xfrm>
          <a:prstGeom prst="rect">
            <a:avLst/>
          </a:prstGeom>
          <a:noFill/>
          <a:ln>
            <a:noFill/>
            <a:miter lim="800000"/>
          </a:ln>
          <a:effectLst/>
        </p:spPr>
        <p:txBody>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p:txBody>
      </p:sp>
      <p:pic>
        <p:nvPicPr>
          <p:cNvPr id="38916" name=""/>
          <p:cNvPicPr/>
          <p:nvPr/>
        </p:nvPicPr>
        <p:blipFill>
          <a:blip r:embed="rId3"/>
          <a:stretch>
            <a:fillRect/>
          </a:stretch>
        </p:blipFill>
        <p:spPr>
          <a:xfrm>
            <a:off x="1676400" y="3581400"/>
            <a:ext cx="4200714" cy="2874172"/>
          </a:xfrm>
          <a:prstGeom prst="rect">
            <a:avLst/>
          </a:prstGeom>
          <a:noFill/>
          <a:ln>
            <a:miter lim="800000"/>
          </a:ln>
        </p:spPr>
      </p:pic>
      <p:sp>
        <p:nvSpPr>
          <p:cNvPr id="38918" name="Date Placeholder 3"/>
          <p:cNvSpPr>
            <a:spLocks noGrp="1"/>
          </p:cNvSpPr>
          <p:nvPr>
            <p:ph type="dt" sz="half" idx="2"/>
          </p:nvPr>
        </p:nvSpPr>
        <p:spPr/>
        <p:txBody>
          <a:bodyPr/>
          <a:lstStyle/>
          <a:p>
            <a:pPr lvl="0"/>
            <a:endParaRPr kumimoji="0" lang="en-US" altLang="zh-CN" sz="1400"/>
          </a:p>
        </p:txBody>
      </p:sp>
      <p:sp>
        <p:nvSpPr>
          <p:cNvPr id="38919" name="Footer Placeholder 4"/>
          <p:cNvSpPr>
            <a:spLocks noGrp="1"/>
          </p:cNvSpPr>
          <p:nvPr>
            <p:ph type="ftr" sz="quarter" idx="3"/>
          </p:nvPr>
        </p:nvSpPr>
        <p:spPr/>
        <p:txBody>
          <a:bodyPr/>
          <a:lstStyle/>
          <a:p>
            <a:pPr lvl="0" algn="ctr"/>
            <a:fld id="{A65179E3-9607-4D97-BE94-7FF30C029BF0}" type="footer">
              <a:rPr kumimoji="0" lang="zh-CN" altLang="en-US" sz="1400"/>
              <a:t/>
            </a:fld>
            <a:endParaRPr kumimoji="0" lang="en-US" altLang="zh-CN" sz="1400"/>
          </a:p>
        </p:txBody>
      </p:sp>
      <p:sp>
        <p:nvSpPr>
          <p:cNvPr id="38920" name="TextBox 38919"/>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38921" name="TextBox 38920"/>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第21页</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938"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原发性骨质疏松症临床表现</a:t>
            </a:r>
          </a:p>
        </p:txBody>
      </p:sp>
      <p:sp>
        <p:nvSpPr>
          <p:cNvPr id="39939"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rPr lang="zh-CN" altLang="en-US">
                <a:latin typeface="宋体" pitchFamily="2" charset="-122"/>
              </a:rPr>
              <a:t>　　</a:t>
            </a:r>
            <a:r>
              <a:rPr lang="en-US" altLang="zh-CN">
                <a:latin typeface="宋体" pitchFamily="2" charset="-122"/>
              </a:rPr>
              <a:t>X</a:t>
            </a:r>
            <a:r>
              <a:rPr lang="zh-CN" altLang="en-US">
                <a:latin typeface="宋体" pitchFamily="2" charset="-122"/>
              </a:rPr>
              <a:t>线片表现为骨密度下降，在骨密度下降以前，骨组织最少已丧失了30～50％；椎体成双凹状；管状骨皮质变薄，髓腔扩大。</a:t>
            </a:r>
            <a:r>
              <a:rPr lang="en-US" altLang="zh-CN">
                <a:latin typeface="宋体" pitchFamily="2" charset="-122"/>
              </a:rPr>
              <a:t>Singh</a:t>
            </a:r>
            <a:r>
              <a:rPr lang="zh-CN" altLang="en-US">
                <a:latin typeface="宋体" pitchFamily="2" charset="-122"/>
              </a:rPr>
              <a:t>依据股骨上端骨小梁改变将骨折疏松分为6级。6级为正常，5级以下为骨折疏松，3级以下为重度骨折疏松（图1）。</a:t>
            </a:r>
            <a:endParaRPr lang="zh-CN" altLang="en-US">
              <a:latin typeface="宋体" pitchFamily="2" charset="-122"/>
              <a:ea typeface="Times New Roman" charset="0"/>
            </a:endParaRPr>
          </a:p>
        </p:txBody>
      </p:sp>
      <p:sp>
        <p:nvSpPr>
          <p:cNvPr id="39940" name="Date Placeholder 3"/>
          <p:cNvSpPr>
            <a:spLocks noGrp="1"/>
          </p:cNvSpPr>
          <p:nvPr>
            <p:ph type="dt" sz="half" idx="2"/>
          </p:nvPr>
        </p:nvSpPr>
        <p:spPr/>
        <p:txBody>
          <a:bodyPr/>
          <a:lstStyle/>
          <a:p>
            <a:pPr lvl="0"/>
            <a:endParaRPr kumimoji="0" lang="en-US" altLang="zh-CN" sz="1400"/>
          </a:p>
        </p:txBody>
      </p:sp>
      <p:sp>
        <p:nvSpPr>
          <p:cNvPr id="39941" name="Footer Placeholder 4"/>
          <p:cNvSpPr>
            <a:spLocks noGrp="1"/>
          </p:cNvSpPr>
          <p:nvPr>
            <p:ph type="ftr" sz="quarter" idx="3"/>
          </p:nvPr>
        </p:nvSpPr>
        <p:spPr/>
        <p:txBody>
          <a:bodyPr/>
          <a:lstStyle/>
          <a:p>
            <a:pPr lvl="0" algn="ctr"/>
            <a:fld id="{75DEF826-00E3-4D93-8754-E83EFE602EB6}" type="footer">
              <a:rPr kumimoji="0" lang="zh-CN" altLang="en-US" sz="1400"/>
              <a:t/>
            </a:fld>
            <a:endParaRPr kumimoji="0" lang="en-US" altLang="zh-CN" sz="1400"/>
          </a:p>
        </p:txBody>
      </p:sp>
      <p:sp>
        <p:nvSpPr>
          <p:cNvPr id="39942" name="TextBox 39941"/>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39943" name="TextBox 39942"/>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第22页</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62"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原发性骨质疏松症临床表现</a:t>
            </a:r>
          </a:p>
        </p:txBody>
      </p:sp>
      <p:sp>
        <p:nvSpPr>
          <p:cNvPr id="40963"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lgn="ctr"/>
            <a:r>
              <a:rPr lang="zh-CN" altLang="en-US">
                <a:latin typeface="宋体" pitchFamily="2" charset="-122"/>
              </a:rPr>
              <a:t>图1　</a:t>
            </a:r>
            <a:r>
              <a:rPr lang="en-US" altLang="zh-CN">
                <a:latin typeface="宋体" pitchFamily="2" charset="-122"/>
              </a:rPr>
              <a:t>Singh 6</a:t>
            </a:r>
            <a:r>
              <a:rPr lang="zh-CN" altLang="en-US">
                <a:latin typeface="宋体" pitchFamily="2" charset="-122"/>
              </a:rPr>
              <a:t>级骨质疏松症分类法</a:t>
            </a:r>
            <a:endParaRPr lang="zh-CN" altLang="en-US">
              <a:latin typeface="宋体" pitchFamily="2" charset="-122"/>
              <a:ea typeface="Times New Roman" charset="0"/>
            </a:endParaRPr>
          </a:p>
        </p:txBody>
      </p:sp>
      <p:sp>
        <p:nvSpPr>
          <p:cNvPr id="40965" name=""/>
          <p:cNvSpPr/>
          <p:nvPr/>
        </p:nvSpPr>
        <p:spPr>
          <a:xfrm>
            <a:off x="3086100" y="2352675"/>
            <a:ext cx="9144000" cy="0"/>
          </a:xfrm>
          <a:prstGeom prst="rect">
            <a:avLst/>
          </a:prstGeom>
          <a:noFill/>
          <a:ln>
            <a:noFill/>
            <a:miter lim="800000"/>
          </a:ln>
          <a:effectLst/>
        </p:spPr>
        <p:txBody>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p:txBody>
      </p:sp>
      <p:pic>
        <p:nvPicPr>
          <p:cNvPr id="40964" name=""/>
          <p:cNvPicPr/>
          <p:nvPr/>
        </p:nvPicPr>
        <p:blipFill>
          <a:blip r:embed="rId3"/>
          <a:stretch>
            <a:fillRect/>
          </a:stretch>
        </p:blipFill>
        <p:spPr>
          <a:xfrm>
            <a:off x="3505200" y="3276600"/>
            <a:ext cx="4079239" cy="2911093"/>
          </a:xfrm>
          <a:prstGeom prst="rect">
            <a:avLst/>
          </a:prstGeom>
          <a:noFill/>
          <a:ln>
            <a:miter lim="800000"/>
          </a:ln>
        </p:spPr>
      </p:pic>
      <p:sp>
        <p:nvSpPr>
          <p:cNvPr id="40966" name="Date Placeholder 3"/>
          <p:cNvSpPr>
            <a:spLocks noGrp="1"/>
          </p:cNvSpPr>
          <p:nvPr>
            <p:ph type="dt" sz="half" idx="2"/>
          </p:nvPr>
        </p:nvSpPr>
        <p:spPr/>
        <p:txBody>
          <a:bodyPr/>
          <a:lstStyle/>
          <a:p>
            <a:pPr lvl="0"/>
            <a:endParaRPr kumimoji="0" lang="en-US" altLang="zh-CN" sz="1400"/>
          </a:p>
        </p:txBody>
      </p:sp>
      <p:sp>
        <p:nvSpPr>
          <p:cNvPr id="40967" name="Footer Placeholder 4"/>
          <p:cNvSpPr>
            <a:spLocks noGrp="1"/>
          </p:cNvSpPr>
          <p:nvPr>
            <p:ph type="ftr" sz="quarter" idx="3"/>
          </p:nvPr>
        </p:nvSpPr>
        <p:spPr/>
        <p:txBody>
          <a:bodyPr/>
          <a:lstStyle/>
          <a:p>
            <a:pPr lvl="0" algn="ctr"/>
            <a:fld id="{55156FAA-50F7-4A6D-8D1A-0F3F4D2040A0}" type="footer">
              <a:rPr kumimoji="0" lang="zh-CN" altLang="en-US" sz="1400"/>
              <a:t/>
            </a:fld>
            <a:endParaRPr kumimoji="0" lang="en-US" altLang="zh-CN" sz="1400"/>
          </a:p>
        </p:txBody>
      </p:sp>
      <p:sp>
        <p:nvSpPr>
          <p:cNvPr id="40968" name="TextBox 40967"/>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40969" name="TextBox 40968"/>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第23页</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86"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原发性骨质疏松症临床表现</a:t>
            </a:r>
          </a:p>
        </p:txBody>
      </p:sp>
      <p:sp>
        <p:nvSpPr>
          <p:cNvPr id="41987"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lgn="ctr"/>
            <a:r>
              <a:rPr lang="zh-CN" altLang="en-US">
                <a:latin typeface="宋体" pitchFamily="2" charset="-122"/>
              </a:rPr>
              <a:t>脊椎椎体出现了压缩性骨折后，可有以下4种表现：①双凹形中央形压缩骨折；②前缘楔形压缩性骨折；③对称性横形压缩性骨折；④混合型骨折。</a:t>
            </a:r>
            <a:endParaRPr lang="zh-CN" altLang="en-US">
              <a:latin typeface="宋体" pitchFamily="2" charset="-122"/>
              <a:ea typeface="Times New Roman" charset="0"/>
            </a:endParaRPr>
          </a:p>
        </p:txBody>
      </p:sp>
      <p:sp>
        <p:nvSpPr>
          <p:cNvPr id="41988" name="Date Placeholder 3"/>
          <p:cNvSpPr>
            <a:spLocks noGrp="1"/>
          </p:cNvSpPr>
          <p:nvPr>
            <p:ph type="dt" sz="half" idx="2"/>
          </p:nvPr>
        </p:nvSpPr>
        <p:spPr/>
        <p:txBody>
          <a:bodyPr/>
          <a:lstStyle/>
          <a:p>
            <a:pPr lvl="0"/>
            <a:endParaRPr kumimoji="0" lang="en-US" altLang="zh-CN" sz="1400"/>
          </a:p>
        </p:txBody>
      </p:sp>
      <p:sp>
        <p:nvSpPr>
          <p:cNvPr id="41989" name="Footer Placeholder 4"/>
          <p:cNvSpPr>
            <a:spLocks noGrp="1"/>
          </p:cNvSpPr>
          <p:nvPr>
            <p:ph type="ftr" sz="quarter" idx="3"/>
          </p:nvPr>
        </p:nvSpPr>
        <p:spPr/>
        <p:txBody>
          <a:bodyPr/>
          <a:lstStyle/>
          <a:p>
            <a:pPr lvl="0" algn="ctr"/>
            <a:fld id="{3429A239-3656-4CA1-A17F-998D8DEE907D}" type="footer">
              <a:rPr kumimoji="0" lang="zh-CN" altLang="en-US" sz="1400"/>
              <a:t/>
            </a:fld>
            <a:endParaRPr kumimoji="0" lang="en-US" altLang="zh-CN" sz="1400"/>
          </a:p>
        </p:txBody>
      </p:sp>
      <p:sp>
        <p:nvSpPr>
          <p:cNvPr id="41990" name="TextBox 41989"/>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41991" name="TextBox 41990"/>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第24页</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3714"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脊柱图片</a:t>
            </a:r>
          </a:p>
        </p:txBody>
      </p:sp>
      <p:sp>
        <p:nvSpPr>
          <p:cNvPr id="243715"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lgn="just"/>
            <a:r>
              <a:rPr lang="zh-CN" altLang="en-US"/>
              <a:t> </a:t>
            </a:r>
            <a:endParaRPr lang="zh-CN" altLang="en-US"/>
          </a:p>
          <a:p>
            <a:pPr lvl="0" algn="just"/>
            <a:r>
              <a:rPr lang="zh-CN" altLang="en-US"/>
              <a:t> </a:t>
            </a:r>
            <a:endParaRPr lang="zh-CN" altLang="en-US"/>
          </a:p>
          <a:p>
            <a:pPr lvl="0" algn="just"/>
            <a:r>
              <a:rPr lang="zh-CN" altLang="en-US"/>
              <a:t> </a:t>
            </a:r>
            <a:endParaRPr lang="zh-CN" altLang="en-US"/>
          </a:p>
          <a:p>
            <a:pPr lvl="0" algn="just"/>
            <a:r>
              <a:rPr lang="zh-CN" altLang="en-US"/>
              <a:t> </a:t>
            </a:r>
            <a:endParaRPr lang="zh-CN" altLang="en-US"/>
          </a:p>
          <a:p>
            <a:pPr lvl="0" algn="just"/>
            <a:r>
              <a:rPr lang="zh-CN" altLang="en-US"/>
              <a:t> </a:t>
            </a:r>
            <a:endParaRPr lang="zh-CN" altLang="en-US"/>
          </a:p>
          <a:p>
            <a:pPr lvl="0" algn="just"/>
            <a:r>
              <a:rPr lang="zh-CN" altLang="en-US"/>
              <a:t> </a:t>
            </a:r>
            <a:endParaRPr lang="zh-CN" altLang="en-US"/>
          </a:p>
          <a:p>
            <a:pPr lvl="0" algn="just"/>
            <a:r>
              <a:rPr lang="zh-CN" altLang="en-US"/>
              <a:t> </a:t>
            </a:r>
            <a:endParaRPr lang="zh-CN" altLang="en-US"/>
          </a:p>
          <a:p>
            <a:pPr lvl="0"/>
            <a:endParaRPr lang="zh-CN" altLang="en-US"/>
          </a:p>
        </p:txBody>
      </p:sp>
      <p:sp>
        <p:nvSpPr>
          <p:cNvPr id="243717" name=""/>
          <p:cNvSpPr/>
          <p:nvPr/>
        </p:nvSpPr>
        <p:spPr>
          <a:xfrm>
            <a:off x="4024312" y="1895475"/>
            <a:ext cx="9144000" cy="0"/>
          </a:xfrm>
          <a:prstGeom prst="rect">
            <a:avLst/>
          </a:prstGeom>
          <a:noFill/>
          <a:ln>
            <a:noFill/>
            <a:miter lim="800000"/>
          </a:ln>
          <a:effectLst/>
        </p:spPr>
        <p:txBody>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p:txBody>
      </p:sp>
      <p:pic>
        <p:nvPicPr>
          <p:cNvPr id="243716" name=""/>
          <p:cNvPicPr/>
          <p:nvPr/>
        </p:nvPicPr>
        <p:blipFill>
          <a:blip r:embed="rId2"/>
          <a:stretch>
            <a:fillRect/>
          </a:stretch>
        </p:blipFill>
        <p:spPr>
          <a:xfrm>
            <a:off x="3048000" y="1905000"/>
            <a:ext cx="3055480" cy="4545959"/>
          </a:xfrm>
          <a:prstGeom prst="rect">
            <a:avLst/>
          </a:prstGeom>
          <a:noFill/>
          <a:ln>
            <a:miter lim="800000"/>
          </a:ln>
        </p:spPr>
      </p:pic>
      <p:sp>
        <p:nvSpPr>
          <p:cNvPr id="243718" name="Date Placeholder 3"/>
          <p:cNvSpPr>
            <a:spLocks noGrp="1"/>
          </p:cNvSpPr>
          <p:nvPr>
            <p:ph type="dt" sz="half" idx="2"/>
          </p:nvPr>
        </p:nvSpPr>
        <p:spPr/>
        <p:txBody>
          <a:bodyPr/>
          <a:lstStyle/>
          <a:p>
            <a:pPr lvl="0"/>
            <a:endParaRPr kumimoji="0" lang="en-US" altLang="zh-CN" sz="1400"/>
          </a:p>
        </p:txBody>
      </p:sp>
      <p:sp>
        <p:nvSpPr>
          <p:cNvPr id="243719" name="Footer Placeholder 4"/>
          <p:cNvSpPr>
            <a:spLocks noGrp="1"/>
          </p:cNvSpPr>
          <p:nvPr>
            <p:ph type="ftr" sz="quarter" idx="3"/>
          </p:nvPr>
        </p:nvSpPr>
        <p:spPr/>
        <p:txBody>
          <a:bodyPr/>
          <a:lstStyle/>
          <a:p>
            <a:pPr lvl="0" algn="ctr"/>
            <a:fld id="{3BCD7B3A-4FBF-43A9-AC24-6D74695408C7}" type="footer">
              <a:rPr kumimoji="0" lang="zh-CN" altLang="en-US" sz="1400"/>
              <a:t/>
            </a:fld>
            <a:endParaRPr kumimoji="0" lang="en-US" altLang="zh-CN" sz="1400"/>
          </a:p>
        </p:txBody>
      </p:sp>
      <p:sp>
        <p:nvSpPr>
          <p:cNvPr id="243720" name="TextBox 243719"/>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243721" name="TextBox 243720"/>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第25页</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8658"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原发性骨质疏松症诊疗</a:t>
            </a:r>
          </a:p>
        </p:txBody>
      </p:sp>
      <p:sp>
        <p:nvSpPr>
          <p:cNvPr id="198659"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endParaRPr lang="zh-CN" altLang="en-US"/>
          </a:p>
          <a:p>
            <a:pPr lvl="0"/>
            <a:r>
              <a:rPr lang="en-US" altLang="zh-CN"/>
              <a:t>X</a:t>
            </a:r>
            <a:r>
              <a:rPr lang="zh-CN" altLang="en-US"/>
              <a:t>线平片：骨小梁降低、变细、分支消失，，甚至完全消失。骨皮质显著变薄。</a:t>
            </a:r>
            <a:endParaRPr lang="zh-CN" altLang="en-US"/>
          </a:p>
          <a:p>
            <a:pPr lvl="0"/>
            <a:r>
              <a:rPr lang="zh-CN" altLang="en-US"/>
              <a:t>缺点：敏感性差，轻度骨质疏松难以发觉，骨量降低达30%时</a:t>
            </a:r>
            <a:r>
              <a:rPr lang="en-US" altLang="zh-CN"/>
              <a:t>x</a:t>
            </a:r>
            <a:r>
              <a:rPr lang="zh-CN" altLang="en-US"/>
              <a:t>线平片才可显示。</a:t>
            </a:r>
            <a:endParaRPr lang="zh-CN" altLang="en-US"/>
          </a:p>
          <a:p>
            <a:pPr lvl="0">
              <a:buNone/>
            </a:pPr>
            <a:endParaRPr lang="zh-CN" altLang="en-US"/>
          </a:p>
        </p:txBody>
      </p:sp>
      <p:sp>
        <p:nvSpPr>
          <p:cNvPr id="198660" name="Date Placeholder 3"/>
          <p:cNvSpPr>
            <a:spLocks noGrp="1"/>
          </p:cNvSpPr>
          <p:nvPr>
            <p:ph type="dt" sz="half" idx="2"/>
          </p:nvPr>
        </p:nvSpPr>
        <p:spPr/>
        <p:txBody>
          <a:bodyPr/>
          <a:lstStyle/>
          <a:p>
            <a:pPr lvl="0"/>
            <a:endParaRPr kumimoji="0" lang="en-US" altLang="zh-CN" sz="1400"/>
          </a:p>
        </p:txBody>
      </p:sp>
      <p:sp>
        <p:nvSpPr>
          <p:cNvPr id="198661" name="Footer Placeholder 4"/>
          <p:cNvSpPr>
            <a:spLocks noGrp="1"/>
          </p:cNvSpPr>
          <p:nvPr>
            <p:ph type="ftr" sz="quarter" idx="3"/>
          </p:nvPr>
        </p:nvSpPr>
        <p:spPr/>
        <p:txBody>
          <a:bodyPr/>
          <a:lstStyle/>
          <a:p>
            <a:pPr lvl="0" algn="ctr"/>
            <a:fld id="{CA588345-E304-44B1-AF5E-174351B671BC}" type="footer">
              <a:rPr kumimoji="0" lang="zh-CN" altLang="en-US" sz="1400"/>
              <a:t/>
            </a:fld>
            <a:endParaRPr kumimoji="0" lang="en-US" altLang="zh-CN" sz="1400"/>
          </a:p>
        </p:txBody>
      </p:sp>
      <p:sp>
        <p:nvSpPr>
          <p:cNvPr id="198662" name="TextBox 198661"/>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198663" name="TextBox 198662"/>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第26页</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42"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原发性骨质疏松症诊疗</a:t>
            </a:r>
          </a:p>
        </p:txBody>
      </p:sp>
      <p:sp>
        <p:nvSpPr>
          <p:cNvPr id="266243"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t>单光子吸收法：骨皮质骨量测定，对松质骨判断差</a:t>
            </a:r>
          </a:p>
          <a:p>
            <a:pPr lvl="0"/>
            <a:r>
              <a:t>双光子吸收法：对骨松质骨骨量丢失判断</a:t>
            </a:r>
          </a:p>
          <a:p>
            <a:pPr lvl="0"/>
            <a:r>
              <a:t>双能x线吸收法：优点是检验时间短，准确性高</a:t>
            </a:r>
          </a:p>
        </p:txBody>
      </p:sp>
      <p:sp>
        <p:nvSpPr>
          <p:cNvPr id="266244" name="Date Placeholder 3"/>
          <p:cNvSpPr>
            <a:spLocks noGrp="1"/>
          </p:cNvSpPr>
          <p:nvPr>
            <p:ph type="dt" sz="half" idx="2"/>
          </p:nvPr>
        </p:nvSpPr>
        <p:spPr/>
        <p:txBody>
          <a:bodyPr/>
          <a:lstStyle/>
          <a:p>
            <a:pPr lvl="0"/>
            <a:endParaRPr kumimoji="0" lang="en-US" altLang="zh-CN" sz="1400"/>
          </a:p>
        </p:txBody>
      </p:sp>
      <p:sp>
        <p:nvSpPr>
          <p:cNvPr id="266245" name="Footer Placeholder 4"/>
          <p:cNvSpPr>
            <a:spLocks noGrp="1"/>
          </p:cNvSpPr>
          <p:nvPr>
            <p:ph type="ftr" sz="quarter" idx="3"/>
          </p:nvPr>
        </p:nvSpPr>
        <p:spPr/>
        <p:txBody>
          <a:bodyPr/>
          <a:lstStyle/>
          <a:p>
            <a:pPr lvl="0" algn="ctr"/>
            <a:fld id="{8EE4A1B1-1821-4B5A-A631-0E52E3DAB196}" type="footer">
              <a:rPr kumimoji="0" lang="zh-CN" altLang="en-US" sz="1400"/>
              <a:t/>
            </a:fld>
            <a:endParaRPr kumimoji="0" lang="en-US" altLang="zh-CN" sz="1400"/>
          </a:p>
        </p:txBody>
      </p:sp>
      <p:sp>
        <p:nvSpPr>
          <p:cNvPr id="266246" name="TextBox 266245"/>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266247" name="TextBox 266246"/>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第27页</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9682"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原发性骨质疏松症诊疗</a:t>
            </a:r>
          </a:p>
        </p:txBody>
      </p:sp>
      <p:sp>
        <p:nvSpPr>
          <p:cNvPr id="199683"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t>定量CT扫描：三维图象处理来确定组织密度。</a:t>
            </a:r>
          </a:p>
          <a:p>
            <a:pPr lvl="0"/>
            <a:r>
              <a:t>超声波：技术要求高，难以普及</a:t>
            </a:r>
          </a:p>
          <a:p>
            <a:pPr lvl="0"/>
            <a:r>
              <a:t>骨组织计量学检验</a:t>
            </a:r>
          </a:p>
          <a:p>
            <a:pPr lvl="0"/>
            <a:r>
              <a:t>试验室检验：包含性腺激素、甲状旁腺激素、降钙素；血钙、血磷、尿钙测定</a:t>
            </a:r>
          </a:p>
          <a:p/>
        </p:txBody>
      </p:sp>
      <p:sp>
        <p:nvSpPr>
          <p:cNvPr id="199684" name="Date Placeholder 3"/>
          <p:cNvSpPr>
            <a:spLocks noGrp="1"/>
          </p:cNvSpPr>
          <p:nvPr>
            <p:ph type="dt" sz="half" idx="2"/>
          </p:nvPr>
        </p:nvSpPr>
        <p:spPr/>
        <p:txBody>
          <a:bodyPr/>
          <a:lstStyle/>
          <a:p>
            <a:pPr lvl="0"/>
            <a:endParaRPr kumimoji="0" lang="en-US" altLang="zh-CN" sz="1400"/>
          </a:p>
        </p:txBody>
      </p:sp>
      <p:sp>
        <p:nvSpPr>
          <p:cNvPr id="199685" name="Footer Placeholder 4"/>
          <p:cNvSpPr>
            <a:spLocks noGrp="1"/>
          </p:cNvSpPr>
          <p:nvPr>
            <p:ph type="ftr" sz="quarter" idx="3"/>
          </p:nvPr>
        </p:nvSpPr>
        <p:spPr/>
        <p:txBody>
          <a:bodyPr/>
          <a:lstStyle/>
          <a:p>
            <a:pPr lvl="0" algn="ctr"/>
            <a:fld id="{447AFB67-3185-4163-95C8-6AF466E127C7}" type="footer">
              <a:rPr kumimoji="0" lang="zh-CN" altLang="en-US" sz="1400"/>
              <a:t/>
            </a:fld>
            <a:endParaRPr kumimoji="0" lang="en-US" altLang="zh-CN" sz="1400"/>
          </a:p>
        </p:txBody>
      </p:sp>
      <p:sp>
        <p:nvSpPr>
          <p:cNvPr id="199686" name="TextBox 199685"/>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199687" name="TextBox 199686"/>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第28页</a:t>
            </a: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0818" name=""/>
          <p:cNvSpPr/>
          <p:nvPr>
            <p:ph type="title"/>
          </p:nvPr>
        </p:nvSpPr>
        <p:spPr>
          <a:xfrm>
            <a:off x="611188" y="333375"/>
            <a:ext cx="7772400" cy="809625"/>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原发性骨质疏松症诊疗</a:t>
            </a:r>
          </a:p>
        </p:txBody>
      </p:sp>
      <p:sp>
        <p:nvSpPr>
          <p:cNvPr id="290819"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p:txBody>
      </p:sp>
      <p:pic>
        <p:nvPicPr>
          <p:cNvPr id="290820" name=""/>
          <p:cNvPicPr/>
          <p:nvPr/>
        </p:nvPicPr>
        <p:blipFill>
          <a:blip r:embed="rId2"/>
          <a:stretch>
            <a:fillRect/>
          </a:stretch>
        </p:blipFill>
        <p:spPr>
          <a:xfrm>
            <a:off x="1331912" y="1412875"/>
            <a:ext cx="6266943" cy="5324650"/>
          </a:xfrm>
          <a:prstGeom prst="rect">
            <a:avLst/>
          </a:prstGeom>
          <a:noFill/>
          <a:ln>
            <a:noFill/>
            <a:miter lim="800000"/>
          </a:ln>
        </p:spPr>
      </p:pic>
      <p:sp>
        <p:nvSpPr>
          <p:cNvPr id="290821" name="Date Placeholder 3"/>
          <p:cNvSpPr>
            <a:spLocks noGrp="1"/>
          </p:cNvSpPr>
          <p:nvPr>
            <p:ph type="dt" sz="half" idx="2"/>
          </p:nvPr>
        </p:nvSpPr>
        <p:spPr/>
        <p:txBody>
          <a:bodyPr/>
          <a:lstStyle/>
          <a:p>
            <a:pPr lvl="0"/>
            <a:endParaRPr kumimoji="0" lang="en-US" altLang="zh-CN" sz="1400"/>
          </a:p>
        </p:txBody>
      </p:sp>
      <p:sp>
        <p:nvSpPr>
          <p:cNvPr id="290822" name="Footer Placeholder 4"/>
          <p:cNvSpPr>
            <a:spLocks noGrp="1"/>
          </p:cNvSpPr>
          <p:nvPr>
            <p:ph type="ftr" sz="quarter" idx="3"/>
          </p:nvPr>
        </p:nvSpPr>
        <p:spPr/>
        <p:txBody>
          <a:bodyPr/>
          <a:lstStyle/>
          <a:p>
            <a:pPr lvl="0" algn="ctr"/>
            <a:fld id="{41052C72-A4E6-4224-B645-1A1A6CABB617}" type="footer">
              <a:rPr kumimoji="0" lang="zh-CN" altLang="en-US" sz="1400"/>
              <a:t/>
            </a:fld>
            <a:endParaRPr kumimoji="0" lang="en-US" altLang="zh-CN" sz="1400"/>
          </a:p>
        </p:txBody>
      </p:sp>
      <p:sp>
        <p:nvSpPr>
          <p:cNvPr id="290823" name="TextBox 290822"/>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290824" name="TextBox 290823"/>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第29页</a:t>
            </a: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826"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老年性骨质疏松症（senile osteoporosis,SOP</a:t>
            </a:r>
          </a:p>
        </p:txBody>
      </p:sp>
      <p:sp>
        <p:nvSpPr>
          <p:cNvPr id="205827"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t>）又称为Ⅱ型骨质疏松症。女性普通在绝经后以上，男性年纪大约在70岁以上，其发病率女性为男性2倍。骨丢失类型为小梁骨和皮质骨，是与年纪相关骨丢失。男女性脊椎与年纪相关骨丢失均始于40-50岁，两性骨丢失速度相同</a:t>
            </a:r>
          </a:p>
          <a:p/>
        </p:txBody>
      </p:sp>
      <p:sp>
        <p:nvSpPr>
          <p:cNvPr id="205828" name="Date Placeholder 3"/>
          <p:cNvSpPr>
            <a:spLocks noGrp="1"/>
          </p:cNvSpPr>
          <p:nvPr>
            <p:ph type="dt" sz="half" idx="2"/>
          </p:nvPr>
        </p:nvSpPr>
        <p:spPr/>
        <p:txBody>
          <a:bodyPr/>
          <a:lstStyle/>
          <a:p>
            <a:pPr lvl="0"/>
            <a:endParaRPr kumimoji="0" lang="en-US" altLang="zh-CN" sz="1400"/>
          </a:p>
        </p:txBody>
      </p:sp>
      <p:sp>
        <p:nvSpPr>
          <p:cNvPr id="205829" name="Footer Placeholder 4"/>
          <p:cNvSpPr>
            <a:spLocks noGrp="1"/>
          </p:cNvSpPr>
          <p:nvPr>
            <p:ph type="ftr" sz="quarter" idx="3"/>
          </p:nvPr>
        </p:nvSpPr>
        <p:spPr/>
        <p:txBody>
          <a:bodyPr/>
          <a:lstStyle/>
          <a:p>
            <a:pPr lvl="0" algn="ctr"/>
            <a:fld id="{77213DC8-FDC3-47F8-AA22-B4A10390742F}" type="footer">
              <a:rPr kumimoji="0" lang="zh-CN" altLang="en-US" sz="1400"/>
              <a:t/>
            </a:fld>
            <a:endParaRPr kumimoji="0" lang="en-US" altLang="zh-CN" sz="1400"/>
          </a:p>
        </p:txBody>
      </p:sp>
      <p:sp>
        <p:nvSpPr>
          <p:cNvPr id="205830" name="TextBox 205829"/>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205831" name="TextBox 205830"/>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第30页</a:t>
            </a: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4738"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p:txBody>
      </p:sp>
      <p:sp>
        <p:nvSpPr>
          <p:cNvPr id="244739"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lgn="just"/>
            <a:r>
              <a:rPr lang="zh-CN" altLang="en-US"/>
              <a:t>        脊柱椎体结构95%由松质骨组成。松质骨更易发生疏松改变，因为钙质流失，骨小梁间隙增大，使骨骼失去原有坚硬和承托力，造成骨折变型，脊柱椎体压缩性骨折，形成驼背或身高变矮。</a:t>
            </a:r>
            <a:endParaRPr lang="zh-CN" altLang="en-US"/>
          </a:p>
          <a:p>
            <a:pPr lvl="0" algn="just"/>
            <a:endParaRPr lang="zh-CN" altLang="en-US"/>
          </a:p>
        </p:txBody>
      </p:sp>
      <p:sp>
        <p:nvSpPr>
          <p:cNvPr id="244740" name="Date Placeholder 3"/>
          <p:cNvSpPr>
            <a:spLocks noGrp="1"/>
          </p:cNvSpPr>
          <p:nvPr>
            <p:ph type="dt" sz="half" idx="2"/>
          </p:nvPr>
        </p:nvSpPr>
        <p:spPr/>
        <p:txBody>
          <a:bodyPr/>
          <a:lstStyle/>
          <a:p>
            <a:pPr lvl="0"/>
            <a:endParaRPr kumimoji="0" lang="en-US" altLang="zh-CN" sz="1400"/>
          </a:p>
        </p:txBody>
      </p:sp>
      <p:sp>
        <p:nvSpPr>
          <p:cNvPr id="244741" name="Footer Placeholder 4"/>
          <p:cNvSpPr>
            <a:spLocks noGrp="1"/>
          </p:cNvSpPr>
          <p:nvPr>
            <p:ph type="ftr" sz="quarter" idx="3"/>
          </p:nvPr>
        </p:nvSpPr>
        <p:spPr/>
        <p:txBody>
          <a:bodyPr/>
          <a:lstStyle/>
          <a:p>
            <a:pPr lvl="0" algn="ctr"/>
            <a:fld id="{65CAA396-4CB0-4C15-8FE1-7E051FF9319E}" type="footer">
              <a:rPr kumimoji="0" lang="zh-CN" altLang="en-US" sz="1400"/>
              <a:t/>
            </a:fld>
            <a:endParaRPr kumimoji="0" lang="en-US" altLang="zh-CN" sz="1400"/>
          </a:p>
        </p:txBody>
      </p:sp>
      <p:sp>
        <p:nvSpPr>
          <p:cNvPr id="244742" name="TextBox 244741"/>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244743" name="TextBox 244742"/>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第31页</a:t>
            </a: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2690"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rPr lang="zh-CN" altLang="en-US" b="1"/>
              <a:t>驼背形成</a:t>
            </a:r>
            <a:br>
              <a:rPr lang="zh-CN" altLang="en-US"/>
            </a:br>
            <a:endParaRPr lang="zh-CN" altLang="en-US"/>
          </a:p>
        </p:txBody>
      </p:sp>
      <p:sp>
        <p:nvSpPr>
          <p:cNvPr id="242691"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lgn="just"/>
            <a:r>
              <a:rPr lang="zh-CN" altLang="en-US"/>
              <a:t> </a:t>
            </a:r>
            <a:endParaRPr lang="zh-CN" altLang="en-US"/>
          </a:p>
          <a:p>
            <a:pPr lvl="0"/>
            <a:endParaRPr lang="zh-CN" altLang="en-US"/>
          </a:p>
        </p:txBody>
      </p:sp>
      <p:sp>
        <p:nvSpPr>
          <p:cNvPr id="242693" name=""/>
          <p:cNvSpPr/>
          <p:nvPr/>
        </p:nvSpPr>
        <p:spPr>
          <a:xfrm>
            <a:off x="2995612" y="1900238"/>
            <a:ext cx="9144000" cy="0"/>
          </a:xfrm>
          <a:prstGeom prst="rect">
            <a:avLst/>
          </a:prstGeom>
          <a:noFill/>
          <a:ln>
            <a:noFill/>
            <a:miter lim="800000"/>
          </a:ln>
          <a:effectLst/>
        </p:spPr>
        <p:txBody>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p:txBody>
      </p:sp>
      <p:pic>
        <p:nvPicPr>
          <p:cNvPr id="242692" name=""/>
          <p:cNvPicPr/>
          <p:nvPr/>
        </p:nvPicPr>
        <p:blipFill>
          <a:blip r:embed="rId2"/>
          <a:stretch>
            <a:fillRect/>
          </a:stretch>
        </p:blipFill>
        <p:spPr>
          <a:xfrm>
            <a:off x="2995612" y="1900238"/>
            <a:ext cx="3008843" cy="2917942"/>
          </a:xfrm>
          <a:prstGeom prst="rect">
            <a:avLst/>
          </a:prstGeom>
          <a:noFill/>
          <a:ln>
            <a:miter lim="800000"/>
          </a:ln>
        </p:spPr>
      </p:pic>
      <p:sp>
        <p:nvSpPr>
          <p:cNvPr id="242694" name="Date Placeholder 3"/>
          <p:cNvSpPr>
            <a:spLocks noGrp="1"/>
          </p:cNvSpPr>
          <p:nvPr>
            <p:ph type="dt" sz="half" idx="2"/>
          </p:nvPr>
        </p:nvSpPr>
        <p:spPr/>
        <p:txBody>
          <a:bodyPr/>
          <a:lstStyle/>
          <a:p>
            <a:pPr lvl="0"/>
            <a:endParaRPr kumimoji="0" lang="en-US" altLang="zh-CN" sz="1400"/>
          </a:p>
        </p:txBody>
      </p:sp>
      <p:sp>
        <p:nvSpPr>
          <p:cNvPr id="242695" name="Footer Placeholder 4"/>
          <p:cNvSpPr>
            <a:spLocks noGrp="1"/>
          </p:cNvSpPr>
          <p:nvPr>
            <p:ph type="ftr" sz="quarter" idx="3"/>
          </p:nvPr>
        </p:nvSpPr>
        <p:spPr/>
        <p:txBody>
          <a:bodyPr/>
          <a:lstStyle/>
          <a:p>
            <a:pPr lvl="0" algn="ctr"/>
            <a:fld id="{9039D277-9DEE-4039-A1F2-96205B503D20}" type="footer">
              <a:rPr kumimoji="0" lang="zh-CN" altLang="en-US" sz="1400"/>
              <a:t/>
            </a:fld>
            <a:endParaRPr kumimoji="0" lang="en-US" altLang="zh-CN" sz="1400"/>
          </a:p>
        </p:txBody>
      </p:sp>
      <p:sp>
        <p:nvSpPr>
          <p:cNvPr id="242696" name="TextBox 242695"/>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242697" name="TextBox 242696"/>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第32页</a:t>
            </a: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0162" name=""/>
          <p:cNvSpPr/>
          <p:nvPr>
            <p:ph type="title"/>
          </p:nvPr>
        </p:nvSpPr>
        <p:spPr>
          <a:xfrm>
            <a:off x="684212" y="188912"/>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rPr lang="zh-CN" altLang="en-US"/>
              <a:t>老年性骨质疏松症</a:t>
            </a:r>
            <a:br>
              <a:rPr lang="zh-CN" altLang="en-US"/>
            </a:br>
            <a:r>
              <a:rPr lang="zh-CN" altLang="en-US" sz="3600"/>
              <a:t>（</a:t>
            </a:r>
            <a:r>
              <a:rPr lang="en-US" altLang="zh-CN" sz="3600"/>
              <a:t>senile osteoporosis,SOP</a:t>
            </a:r>
            <a:r>
              <a:rPr lang="zh-CN" altLang="en-US" sz="3600"/>
              <a:t>）</a:t>
            </a:r>
            <a:endParaRPr lang="zh-CN" altLang="en-US" sz="3600"/>
          </a:p>
        </p:txBody>
      </p:sp>
      <p:sp>
        <p:nvSpPr>
          <p:cNvPr id="220163" name=""/>
          <p:cNvSpPr/>
          <p:nvPr>
            <p:ph type="body" idx="4294967295"/>
          </p:nvPr>
        </p:nvSpPr>
        <p:spPr>
          <a:xfrm>
            <a:off x="250825" y="1674812"/>
            <a:ext cx="6049962" cy="470693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lnSpc>
                <a:spcPct val="90000"/>
              </a:lnSpc>
            </a:pPr>
            <a:r>
              <a:rPr lang="zh-CN" altLang="en-US"/>
              <a:t>[临床表现]</a:t>
            </a:r>
            <a:endParaRPr lang="zh-CN" altLang="en-US"/>
          </a:p>
          <a:p>
            <a:pPr lvl="0">
              <a:lnSpc>
                <a:spcPct val="90000"/>
              </a:lnSpc>
              <a:buNone/>
            </a:pPr>
            <a:r>
              <a:rPr lang="zh-CN" altLang="en-US"/>
              <a:t>　　（1）年纪在70-75岁以上，男女百分比是1∶2。</a:t>
            </a:r>
            <a:endParaRPr lang="zh-CN" altLang="en-US"/>
          </a:p>
          <a:p>
            <a:pPr lvl="0">
              <a:lnSpc>
                <a:spcPct val="90000"/>
              </a:lnSpc>
              <a:buNone/>
            </a:pPr>
            <a:r>
              <a:rPr lang="zh-CN" altLang="en-US"/>
              <a:t>　　（3）身高缩短和驼背是老年骨质疏松症主要临床表现。正常人每人24节椎体，每个椎体高度约2</a:t>
            </a:r>
            <a:r>
              <a:rPr lang="en-US" altLang="zh-CN"/>
              <a:t>cm</a:t>
            </a:r>
            <a:r>
              <a:rPr lang="zh-CN" altLang="en-US"/>
              <a:t>左右，老年性骨质疏松症每个椎体缩短2</a:t>
            </a:r>
            <a:r>
              <a:rPr lang="en-US" altLang="zh-CN"/>
              <a:t>mm，</a:t>
            </a:r>
            <a:r>
              <a:rPr lang="zh-CN" altLang="en-US"/>
              <a:t>身长平均缩短3-6</a:t>
            </a:r>
            <a:r>
              <a:rPr lang="en-US" altLang="zh-CN"/>
              <a:t>cm。</a:t>
            </a:r>
            <a:endParaRPr lang="en-US" altLang="zh-CN"/>
          </a:p>
          <a:p>
            <a:pPr lvl="0">
              <a:lnSpc>
                <a:spcPct val="90000"/>
              </a:lnSpc>
            </a:pPr>
            <a:endParaRPr lang="zh-CN" altLang="en-US"/>
          </a:p>
        </p:txBody>
      </p:sp>
      <p:sp>
        <p:nvSpPr>
          <p:cNvPr id="220165" name=""/>
          <p:cNvSpPr/>
          <p:nvPr/>
        </p:nvSpPr>
        <p:spPr>
          <a:xfrm>
            <a:off x="0" y="0"/>
            <a:ext cx="9144000" cy="0"/>
          </a:xfrm>
          <a:prstGeom prst="rect">
            <a:avLst/>
          </a:prstGeom>
          <a:noFill/>
          <a:ln>
            <a:noFill/>
            <a:miter lim="800000"/>
          </a:ln>
          <a:effectLst/>
        </p:spPr>
        <p:txBody>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p:txBody>
      </p:sp>
      <p:pic>
        <p:nvPicPr>
          <p:cNvPr id="220164" name=""/>
          <p:cNvPicPr/>
          <p:nvPr/>
        </p:nvPicPr>
        <p:blipFill>
          <a:blip r:embed="rId2"/>
          <a:stretch>
            <a:fillRect/>
          </a:stretch>
        </p:blipFill>
        <p:spPr>
          <a:xfrm>
            <a:off x="6372225" y="1484312"/>
            <a:ext cx="2470498" cy="4547397"/>
          </a:xfrm>
          <a:prstGeom prst="rect">
            <a:avLst/>
          </a:prstGeom>
          <a:noFill/>
          <a:ln>
            <a:miter lim="800000"/>
          </a:ln>
        </p:spPr>
      </p:pic>
      <p:sp>
        <p:nvSpPr>
          <p:cNvPr id="220166" name=""/>
          <p:cNvSpPr/>
          <p:nvPr/>
        </p:nvSpPr>
        <p:spPr>
          <a:xfrm>
            <a:off x="0" y="1905000"/>
            <a:ext cx="215900" cy="244475"/>
          </a:xfrm>
          <a:prstGeom prst="rect">
            <a:avLst/>
          </a:prstGeom>
          <a:noFill/>
          <a:ln>
            <a:noFill/>
            <a:miter lim="800000"/>
          </a:ln>
          <a:effectLst/>
        </p:spPr>
        <p:txBody>
          <a:bodyPr wrap="none" anchor="ctr" anchorCtr="0">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charset="0"/>
                <a:ea typeface="宋体" pitchFamily="2" charset="-122"/>
              </a:defRPr>
            </a:lvl5pPr>
          </a:lstStyle>
          <a:p>
            <a:pPr lvl="0"/>
            <a:r>
              <a:rPr lang="zh-CN" altLang="en-US" sz="1000">
                <a:solidFill>
                  <a:srgbClr val="000000"/>
                </a:solidFill>
                <a:hlinkClick r:id="rId3"/>
              </a:rPr>
              <a:t> </a:t>
            </a:r>
            <a:endParaRPr lang="zh-CN" altLang="en-US"/>
          </a:p>
        </p:txBody>
      </p:sp>
      <p:sp>
        <p:nvSpPr>
          <p:cNvPr id="220167" name="Date Placeholder 3"/>
          <p:cNvSpPr>
            <a:spLocks noGrp="1"/>
          </p:cNvSpPr>
          <p:nvPr>
            <p:ph type="dt" sz="half" idx="2"/>
          </p:nvPr>
        </p:nvSpPr>
        <p:spPr/>
        <p:txBody>
          <a:bodyPr/>
          <a:lstStyle/>
          <a:p>
            <a:pPr lvl="0"/>
            <a:endParaRPr kumimoji="0" lang="en-US" altLang="zh-CN" sz="1400"/>
          </a:p>
        </p:txBody>
      </p:sp>
      <p:sp>
        <p:nvSpPr>
          <p:cNvPr id="220168" name="Footer Placeholder 4"/>
          <p:cNvSpPr>
            <a:spLocks noGrp="1"/>
          </p:cNvSpPr>
          <p:nvPr>
            <p:ph type="ftr" sz="quarter" idx="3"/>
          </p:nvPr>
        </p:nvSpPr>
        <p:spPr/>
        <p:txBody>
          <a:bodyPr/>
          <a:lstStyle/>
          <a:p>
            <a:pPr lvl="0" algn="ctr"/>
            <a:fld id="{6D622718-C1CC-44C4-B5FA-545C450DE007}" type="footer">
              <a:rPr kumimoji="0" lang="zh-CN" altLang="en-US" sz="1400"/>
              <a:t/>
            </a:fld>
            <a:endParaRPr kumimoji="0" lang="en-US" altLang="zh-CN" sz="1400"/>
          </a:p>
        </p:txBody>
      </p:sp>
      <p:sp>
        <p:nvSpPr>
          <p:cNvPr id="220169" name="TextBox 220168"/>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220170" name="TextBox 220169"/>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第33页</a:t>
            </a: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3778"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p:txBody>
      </p:sp>
      <p:sp>
        <p:nvSpPr>
          <p:cNvPr id="203779"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t>　　（4）骨折是SOP最常见和最严重并发症。髋部骨折随年纪增加发症率显著增高。髋、腕及椎体骨折一生中危险</a:t>
            </a:r>
          </a:p>
        </p:txBody>
      </p:sp>
      <p:sp>
        <p:nvSpPr>
          <p:cNvPr id="203780" name="Date Placeholder 3"/>
          <p:cNvSpPr>
            <a:spLocks noGrp="1"/>
          </p:cNvSpPr>
          <p:nvPr>
            <p:ph type="dt" sz="half" idx="2"/>
          </p:nvPr>
        </p:nvSpPr>
        <p:spPr/>
        <p:txBody>
          <a:bodyPr/>
          <a:lstStyle/>
          <a:p>
            <a:pPr lvl="0"/>
            <a:endParaRPr kumimoji="0" lang="en-US" altLang="zh-CN" sz="1400"/>
          </a:p>
        </p:txBody>
      </p:sp>
      <p:sp>
        <p:nvSpPr>
          <p:cNvPr id="203781" name="Footer Placeholder 4"/>
          <p:cNvSpPr>
            <a:spLocks noGrp="1"/>
          </p:cNvSpPr>
          <p:nvPr>
            <p:ph type="ftr" sz="quarter" idx="3"/>
          </p:nvPr>
        </p:nvSpPr>
        <p:spPr/>
        <p:txBody>
          <a:bodyPr/>
          <a:lstStyle/>
          <a:p>
            <a:pPr lvl="0" algn="ctr"/>
            <a:fld id="{1030AED5-3C10-414A-8002-3499D9031B56}" type="footer">
              <a:rPr kumimoji="0" lang="zh-CN" altLang="en-US" sz="1400"/>
              <a:t/>
            </a:fld>
            <a:endParaRPr kumimoji="0" lang="en-US" altLang="zh-CN" sz="1400"/>
          </a:p>
        </p:txBody>
      </p:sp>
      <p:sp>
        <p:nvSpPr>
          <p:cNvPr id="203782" name="TextBox 203781"/>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203783" name="TextBox 203782"/>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第34页</a:t>
            </a: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02"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老年性骨质疏松症</a:t>
            </a:r>
            <a:br/>
          </a:p>
        </p:txBody>
      </p:sp>
      <p:sp>
        <p:nvSpPr>
          <p:cNvPr id="204803"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rPr lang="zh-CN" altLang="en-US"/>
              <a:t>　　[治疗] 主动治疗与骨质疏松相关原发疾病，如糖尿病、甲亢、甲旁亢、类风湿关节炎、肾病和肝病等</a:t>
            </a:r>
            <a:endParaRPr lang="zh-CN" altLang="en-US"/>
          </a:p>
          <a:p>
            <a:pPr lvl="0">
              <a:buNone/>
            </a:pPr>
            <a:endParaRPr lang="zh-CN" altLang="en-US"/>
          </a:p>
        </p:txBody>
      </p:sp>
      <p:sp>
        <p:nvSpPr>
          <p:cNvPr id="204805" name=""/>
          <p:cNvSpPr/>
          <p:nvPr/>
        </p:nvSpPr>
        <p:spPr>
          <a:xfrm>
            <a:off x="2190750" y="1100138"/>
            <a:ext cx="9144000" cy="0"/>
          </a:xfrm>
          <a:prstGeom prst="rect">
            <a:avLst/>
          </a:prstGeom>
          <a:noFill/>
          <a:ln>
            <a:noFill/>
            <a:miter lim="800000"/>
          </a:ln>
          <a:effectLst/>
        </p:spPr>
        <p:txBody>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p:txBody>
      </p:sp>
      <p:sp>
        <p:nvSpPr>
          <p:cNvPr id="204806" name="Date Placeholder 3"/>
          <p:cNvSpPr>
            <a:spLocks noGrp="1"/>
          </p:cNvSpPr>
          <p:nvPr>
            <p:ph type="dt" sz="half" idx="2"/>
          </p:nvPr>
        </p:nvSpPr>
        <p:spPr/>
        <p:txBody>
          <a:bodyPr/>
          <a:lstStyle/>
          <a:p>
            <a:pPr lvl="0"/>
            <a:endParaRPr kumimoji="0" lang="en-US" altLang="zh-CN" sz="1400"/>
          </a:p>
        </p:txBody>
      </p:sp>
      <p:sp>
        <p:nvSpPr>
          <p:cNvPr id="204807" name="Footer Placeholder 4"/>
          <p:cNvSpPr>
            <a:spLocks noGrp="1"/>
          </p:cNvSpPr>
          <p:nvPr>
            <p:ph type="ftr" sz="quarter" idx="3"/>
          </p:nvPr>
        </p:nvSpPr>
        <p:spPr/>
        <p:txBody>
          <a:bodyPr/>
          <a:lstStyle/>
          <a:p>
            <a:pPr lvl="0" algn="ctr"/>
            <a:fld id="{A69B4E46-4DB0-4450-A636-E42A18DD7E13}" type="footer">
              <a:rPr kumimoji="0" lang="zh-CN" altLang="en-US" sz="1400"/>
              <a:t/>
            </a:fld>
            <a:endParaRPr kumimoji="0" lang="en-US" altLang="zh-CN" sz="1400"/>
          </a:p>
        </p:txBody>
      </p:sp>
      <p:sp>
        <p:nvSpPr>
          <p:cNvPr id="204808" name="TextBox 204807"/>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204809" name="TextBox 204808"/>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第35页</a:t>
            </a:r>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7810"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p:txBody>
      </p:sp>
      <p:pic>
        <p:nvPicPr>
          <p:cNvPr id="247812" name=""/>
          <p:cNvPicPr/>
          <p:nvPr>
            <p:ph type="body" idx="4294967295"/>
          </p:nvPr>
        </p:nvPicPr>
        <p:blipFill>
          <a:blip r:embed="rId2"/>
          <a:stretch>
            <a:fillRect/>
          </a:stretch>
        </p:blipFill>
        <p:spPr>
          <a:xfrm>
            <a:off x="2468562" y="1981200"/>
            <a:ext cx="4112766" cy="4022751"/>
          </a:xfrm>
          <a:prstGeom prst="rect">
            <a:avLst/>
          </a:prstGeom>
          <a:noFill/>
          <a:ln>
            <a:miter lim="800000"/>
          </a:ln>
        </p:spPr>
      </p:pic>
      <p:sp>
        <p:nvSpPr>
          <p:cNvPr id="247813" name="Date Placeholder 3"/>
          <p:cNvSpPr>
            <a:spLocks noGrp="1"/>
          </p:cNvSpPr>
          <p:nvPr>
            <p:ph type="dt" sz="half" idx="2"/>
          </p:nvPr>
        </p:nvSpPr>
        <p:spPr/>
        <p:txBody>
          <a:bodyPr/>
          <a:lstStyle/>
          <a:p>
            <a:pPr lvl="0"/>
            <a:endParaRPr kumimoji="0" lang="en-US" altLang="zh-CN" sz="1400"/>
          </a:p>
        </p:txBody>
      </p:sp>
      <p:sp>
        <p:nvSpPr>
          <p:cNvPr id="247814" name="Footer Placeholder 4"/>
          <p:cNvSpPr>
            <a:spLocks noGrp="1"/>
          </p:cNvSpPr>
          <p:nvPr>
            <p:ph type="ftr" sz="quarter" idx="3"/>
          </p:nvPr>
        </p:nvSpPr>
        <p:spPr/>
        <p:txBody>
          <a:bodyPr/>
          <a:lstStyle/>
          <a:p>
            <a:pPr lvl="0" algn="ctr"/>
            <a:fld id="{F3B461E4-0984-451E-B55B-F3FCDC0A50C7}" type="footer">
              <a:rPr kumimoji="0" lang="zh-CN" altLang="en-US" sz="1400"/>
              <a:t/>
            </a:fld>
            <a:endParaRPr kumimoji="0" lang="en-US" altLang="zh-CN" sz="1400"/>
          </a:p>
        </p:txBody>
      </p:sp>
      <p:sp>
        <p:nvSpPr>
          <p:cNvPr id="247815" name="TextBox 247814"/>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247816" name="TextBox 247815"/>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第36页</a:t>
            </a:r>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1730"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运动疗法</a:t>
            </a:r>
          </a:p>
        </p:txBody>
      </p:sp>
      <p:sp>
        <p:nvSpPr>
          <p:cNvPr id="201731"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buNone/>
            </a:pPr>
            <a:r>
              <a:rPr lang="zh-CN" altLang="en-US"/>
              <a:t>        </a:t>
            </a:r>
            <a:endParaRPr lang="zh-CN" altLang="en-US"/>
          </a:p>
          <a:p>
            <a:pPr lvl="0"/>
            <a:r>
              <a:rPr lang="zh-CN" altLang="en-US"/>
              <a:t>老年性骨质疏松症</a:t>
            </a:r>
            <a:endParaRPr lang="zh-CN" altLang="en-US"/>
          </a:p>
          <a:p>
            <a:pPr lvl="0"/>
            <a:r>
              <a:rPr lang="zh-CN" altLang="en-US"/>
              <a:t>依据每个人身体情况天天进行适当体育活动以增强肌力，维持骨密度和骨强度，提升老年人身心健康和生活质量。</a:t>
            </a:r>
            <a:endParaRPr lang="zh-CN" altLang="en-US"/>
          </a:p>
          <a:p>
            <a:pPr lvl="0">
              <a:buNone/>
            </a:pPr>
            <a:endParaRPr lang="zh-CN" altLang="en-US"/>
          </a:p>
        </p:txBody>
      </p:sp>
      <p:sp>
        <p:nvSpPr>
          <p:cNvPr id="201732" name="Date Placeholder 3"/>
          <p:cNvSpPr>
            <a:spLocks noGrp="1"/>
          </p:cNvSpPr>
          <p:nvPr>
            <p:ph type="dt" sz="half" idx="2"/>
          </p:nvPr>
        </p:nvSpPr>
        <p:spPr/>
        <p:txBody>
          <a:bodyPr/>
          <a:lstStyle/>
          <a:p>
            <a:pPr lvl="0"/>
            <a:endParaRPr kumimoji="0" lang="en-US" altLang="zh-CN" sz="1400"/>
          </a:p>
        </p:txBody>
      </p:sp>
      <p:sp>
        <p:nvSpPr>
          <p:cNvPr id="201733" name="Footer Placeholder 4"/>
          <p:cNvSpPr>
            <a:spLocks noGrp="1"/>
          </p:cNvSpPr>
          <p:nvPr>
            <p:ph type="ftr" sz="quarter" idx="3"/>
          </p:nvPr>
        </p:nvSpPr>
        <p:spPr/>
        <p:txBody>
          <a:bodyPr/>
          <a:lstStyle/>
          <a:p>
            <a:pPr lvl="0" algn="ctr"/>
            <a:fld id="{DA5314F5-A84D-471B-88E2-83D71584B57F}" type="footer">
              <a:rPr kumimoji="0" lang="zh-CN" altLang="en-US" sz="1400"/>
              <a:t/>
            </a:fld>
            <a:endParaRPr kumimoji="0" lang="en-US" altLang="zh-CN" sz="1400"/>
          </a:p>
        </p:txBody>
      </p:sp>
      <p:sp>
        <p:nvSpPr>
          <p:cNvPr id="201734" name="TextBox 201733"/>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201735" name="TextBox 201734"/>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第37页</a:t>
            </a:r>
          </a:p>
        </p:txBody>
      </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1186"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营养疗法</a:t>
            </a:r>
          </a:p>
        </p:txBody>
      </p:sp>
      <p:sp>
        <p:nvSpPr>
          <p:cNvPr id="221187" name=""/>
          <p:cNvSpPr/>
          <p:nvPr>
            <p:ph type="body" idx="4294967295"/>
          </p:nvPr>
        </p:nvSpPr>
        <p:spPr>
          <a:xfrm>
            <a:off x="179388" y="1700212"/>
            <a:ext cx="6048375" cy="43957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lnSpc>
                <a:spcPct val="90000"/>
              </a:lnSpc>
              <a:buNone/>
            </a:pPr>
            <a:endParaRPr lang="zh-CN" altLang="en-US" sz="2800"/>
          </a:p>
          <a:p>
            <a:pPr lvl="0">
              <a:lnSpc>
                <a:spcPct val="90000"/>
              </a:lnSpc>
              <a:buNone/>
            </a:pPr>
            <a:r>
              <a:rPr lang="en-US" altLang="zh-CN" sz="2800"/>
              <a:t>　　 </a:t>
            </a:r>
            <a:r>
              <a:rPr lang="zh-CN" altLang="en-US" sz="2800"/>
              <a:t>含钙高食品有牛奶、乳制品、大豆、豆制品吸收，对预防和治疗骨质疏松都有有益、芝麻酱、海带、虾米等。富含维生素</a:t>
            </a:r>
            <a:r>
              <a:rPr lang="en-US" altLang="zh-CN" sz="2800"/>
              <a:t>D</a:t>
            </a:r>
            <a:r>
              <a:rPr lang="zh-CN" altLang="en-US" sz="2800"/>
              <a:t>食品有禽、蛋、肝、鱼肝油等。老年人多在户外活动，有利用皮下7-脱氢胆固醇合成维生素</a:t>
            </a:r>
            <a:r>
              <a:rPr lang="en-US" altLang="zh-CN" sz="2800"/>
              <a:t>D，</a:t>
            </a:r>
            <a:r>
              <a:rPr lang="zh-CN" altLang="en-US" sz="2800"/>
              <a:t>有利于钙原发性骨质疏松症营养治疗</a:t>
            </a:r>
            <a:endParaRPr lang="zh-CN" altLang="en-US" sz="2800"/>
          </a:p>
          <a:p>
            <a:pPr lvl="0">
              <a:lnSpc>
                <a:spcPct val="90000"/>
              </a:lnSpc>
              <a:buNone/>
            </a:pPr>
            <a:r>
              <a:rPr lang="zh-CN" altLang="en-US" sz="2800"/>
              <a:t>          </a:t>
            </a:r>
            <a:endParaRPr lang="zh-CN" altLang="en-US" sz="2800"/>
          </a:p>
        </p:txBody>
      </p:sp>
      <p:sp>
        <p:nvSpPr>
          <p:cNvPr id="221188" name="Date Placeholder 3"/>
          <p:cNvSpPr>
            <a:spLocks noGrp="1"/>
          </p:cNvSpPr>
          <p:nvPr>
            <p:ph type="dt" sz="half" idx="2"/>
          </p:nvPr>
        </p:nvSpPr>
        <p:spPr/>
        <p:txBody>
          <a:bodyPr/>
          <a:lstStyle/>
          <a:p>
            <a:pPr lvl="0"/>
            <a:endParaRPr kumimoji="0" lang="en-US" altLang="zh-CN" sz="1400"/>
          </a:p>
        </p:txBody>
      </p:sp>
      <p:sp>
        <p:nvSpPr>
          <p:cNvPr id="221189" name="Footer Placeholder 4"/>
          <p:cNvSpPr>
            <a:spLocks noGrp="1"/>
          </p:cNvSpPr>
          <p:nvPr>
            <p:ph type="ftr" sz="quarter" idx="3"/>
          </p:nvPr>
        </p:nvSpPr>
        <p:spPr/>
        <p:txBody>
          <a:bodyPr/>
          <a:lstStyle/>
          <a:p>
            <a:pPr lvl="0" algn="ctr"/>
            <a:fld id="{58DE9720-DFA4-4308-8C58-46BAD8A92863}" type="footer">
              <a:rPr kumimoji="0" lang="zh-CN" altLang="en-US" sz="1400"/>
              <a:t/>
            </a:fld>
            <a:endParaRPr kumimoji="0" lang="en-US" altLang="zh-CN" sz="1400"/>
          </a:p>
        </p:txBody>
      </p:sp>
      <p:sp>
        <p:nvSpPr>
          <p:cNvPr id="221190" name="TextBox 221189"/>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221191" name="TextBox 221190"/>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第38页</a:t>
            </a:r>
          </a:p>
        </p:txBody>
      </p:sp>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1842"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p:txBody>
      </p:sp>
      <p:pic>
        <p:nvPicPr>
          <p:cNvPr id="291844" name=""/>
          <p:cNvPicPr/>
          <p:nvPr>
            <p:ph type="body" idx="4294967295"/>
          </p:nvPr>
        </p:nvPicPr>
        <p:blipFill>
          <a:blip r:embed="rId2"/>
          <a:stretch>
            <a:fillRect/>
          </a:stretch>
        </p:blipFill>
        <p:spPr>
          <a:xfrm>
            <a:off x="2590800" y="1828800"/>
            <a:ext cx="3770875" cy="4423527"/>
          </a:xfrm>
          <a:prstGeom prst="rect">
            <a:avLst/>
          </a:prstGeom>
          <a:noFill/>
          <a:ln>
            <a:noFill/>
            <a:miter lim="800000"/>
          </a:ln>
        </p:spPr>
      </p:pic>
      <p:sp>
        <p:nvSpPr>
          <p:cNvPr id="291845" name="Date Placeholder 3"/>
          <p:cNvSpPr>
            <a:spLocks noGrp="1"/>
          </p:cNvSpPr>
          <p:nvPr>
            <p:ph type="dt" sz="half" idx="2"/>
          </p:nvPr>
        </p:nvSpPr>
        <p:spPr/>
        <p:txBody>
          <a:bodyPr/>
          <a:lstStyle/>
          <a:p>
            <a:pPr lvl="0"/>
            <a:endParaRPr kumimoji="0" lang="en-US" altLang="zh-CN" sz="1400"/>
          </a:p>
        </p:txBody>
      </p:sp>
      <p:sp>
        <p:nvSpPr>
          <p:cNvPr id="291846" name="Footer Placeholder 4"/>
          <p:cNvSpPr>
            <a:spLocks noGrp="1"/>
          </p:cNvSpPr>
          <p:nvPr>
            <p:ph type="ftr" sz="quarter" idx="3"/>
          </p:nvPr>
        </p:nvSpPr>
        <p:spPr/>
        <p:txBody>
          <a:bodyPr/>
          <a:lstStyle/>
          <a:p>
            <a:pPr lvl="0" algn="ctr"/>
            <a:fld id="{9A2B379D-A59A-472A-9C12-35DED1FF25D8}" type="footer">
              <a:rPr kumimoji="0" lang="zh-CN" altLang="en-US" sz="1400"/>
              <a:t/>
            </a:fld>
            <a:endParaRPr kumimoji="0" lang="en-US" altLang="zh-CN" sz="1400"/>
          </a:p>
        </p:txBody>
      </p:sp>
      <p:sp>
        <p:nvSpPr>
          <p:cNvPr id="291847" name="TextBox 291846"/>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291848" name="TextBox 291847"/>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第39页</a:t>
            </a:r>
          </a:p>
        </p:txBody>
      </p:sp>
    </p:spTree>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青少年骨质疏松症</a:t>
            </a:r>
          </a:p>
        </p:txBody>
      </p:sp>
      <p:sp>
        <p:nvSpPr>
          <p:cNvPr id="14339"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t>青少年也会出现骨质疏松症，不过青少年骨质疏松症发生率远低于老年人，而且有其本身特点。造成青少年骨质疏松有许多特殊原因，主要在以下情况下青少年可出现骨质疏松症。</a:t>
            </a:r>
          </a:p>
        </p:txBody>
      </p:sp>
      <p:sp>
        <p:nvSpPr>
          <p:cNvPr id="14340" name="Date Placeholder 3"/>
          <p:cNvSpPr>
            <a:spLocks noGrp="1"/>
          </p:cNvSpPr>
          <p:nvPr>
            <p:ph type="dt" sz="half" idx="2"/>
          </p:nvPr>
        </p:nvSpPr>
        <p:spPr/>
        <p:txBody>
          <a:bodyPr/>
          <a:lstStyle/>
          <a:p>
            <a:pPr lvl="0"/>
            <a:endParaRPr kumimoji="0" lang="en-US" altLang="zh-CN" sz="1400"/>
          </a:p>
        </p:txBody>
      </p:sp>
      <p:sp>
        <p:nvSpPr>
          <p:cNvPr id="14341" name="Footer Placeholder 4"/>
          <p:cNvSpPr>
            <a:spLocks noGrp="1"/>
          </p:cNvSpPr>
          <p:nvPr>
            <p:ph type="ftr" sz="quarter" idx="3"/>
          </p:nvPr>
        </p:nvSpPr>
        <p:spPr/>
        <p:txBody>
          <a:bodyPr/>
          <a:lstStyle/>
          <a:p>
            <a:pPr lvl="0" algn="ctr"/>
            <a:fld id="{09A7900E-A854-4008-8199-0C09C6B63B2F}" type="footer">
              <a:rPr kumimoji="0" lang="zh-CN" altLang="en-US" sz="1400"/>
              <a:t/>
            </a:fld>
            <a:endParaRPr kumimoji="0" lang="en-US" altLang="zh-CN" sz="1400"/>
          </a:p>
        </p:txBody>
      </p:sp>
      <p:sp>
        <p:nvSpPr>
          <p:cNvPr id="14342" name="TextBox 14341"/>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14343" name="TextBox 14342"/>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第40页</a:t>
            </a:r>
          </a:p>
        </p:txBody>
      </p:sp>
    </p:spTree>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6082"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青少年骨质疏松症</a:t>
            </a:r>
          </a:p>
        </p:txBody>
      </p:sp>
      <p:sp>
        <p:nvSpPr>
          <p:cNvPr id="46083"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t>　　（1）佝偻病：佝偻病是指发生在婴幼儿童xx，即骨骺闭合以前骨缺钙疾病。这种病发生是因为孕妇在怀孕期间摄取钙质过少及维生素D缺乏，或哺乳期喂养方法不妥，或由其它原因造成钙、磷百分比失调而继发骨质疏松症。</a:t>
            </a:r>
          </a:p>
        </p:txBody>
      </p:sp>
      <p:sp>
        <p:nvSpPr>
          <p:cNvPr id="46084" name="Date Placeholder 3"/>
          <p:cNvSpPr>
            <a:spLocks noGrp="1"/>
          </p:cNvSpPr>
          <p:nvPr>
            <p:ph type="dt" sz="half" idx="2"/>
          </p:nvPr>
        </p:nvSpPr>
        <p:spPr/>
        <p:txBody>
          <a:bodyPr/>
          <a:lstStyle/>
          <a:p>
            <a:pPr lvl="0"/>
            <a:endParaRPr kumimoji="0" lang="en-US" altLang="zh-CN" sz="1400"/>
          </a:p>
        </p:txBody>
      </p:sp>
      <p:sp>
        <p:nvSpPr>
          <p:cNvPr id="46085" name="Footer Placeholder 4"/>
          <p:cNvSpPr>
            <a:spLocks noGrp="1"/>
          </p:cNvSpPr>
          <p:nvPr>
            <p:ph type="ftr" sz="quarter" idx="3"/>
          </p:nvPr>
        </p:nvSpPr>
        <p:spPr/>
        <p:txBody>
          <a:bodyPr/>
          <a:lstStyle/>
          <a:p>
            <a:pPr lvl="0" algn="ctr"/>
            <a:fld id="{F7027BCB-F340-42EF-B668-8BC5856230C3}" type="footer">
              <a:rPr kumimoji="0" lang="zh-CN" altLang="en-US" sz="1400"/>
              <a:t/>
            </a:fld>
            <a:endParaRPr kumimoji="0" lang="en-US" altLang="zh-CN" sz="1400"/>
          </a:p>
        </p:txBody>
      </p:sp>
      <p:sp>
        <p:nvSpPr>
          <p:cNvPr id="46086" name="TextBox 46085"/>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46087" name="TextBox 46086"/>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第41页</a:t>
            </a:r>
          </a:p>
        </p:txBody>
      </p:sp>
    </p:spTree>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8130"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青少年骨质疏松症</a:t>
            </a:r>
          </a:p>
        </p:txBody>
      </p:sp>
      <p:sp>
        <p:nvSpPr>
          <p:cNvPr id="48131"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t>　　（2）软骨病：是指发生在骨骺生长板已经闭合成人xx骨化障碍。该病见于成年人，与体内钙、磷代谢障碍及维生素D不足等原因相关。</a:t>
            </a:r>
          </a:p>
        </p:txBody>
      </p:sp>
      <p:sp>
        <p:nvSpPr>
          <p:cNvPr id="48132" name="Date Placeholder 3"/>
          <p:cNvSpPr>
            <a:spLocks noGrp="1"/>
          </p:cNvSpPr>
          <p:nvPr>
            <p:ph type="dt" sz="half" idx="2"/>
          </p:nvPr>
        </p:nvSpPr>
        <p:spPr/>
        <p:txBody>
          <a:bodyPr/>
          <a:lstStyle/>
          <a:p>
            <a:pPr lvl="0"/>
            <a:endParaRPr kumimoji="0" lang="en-US" altLang="zh-CN" sz="1400"/>
          </a:p>
        </p:txBody>
      </p:sp>
      <p:sp>
        <p:nvSpPr>
          <p:cNvPr id="48133" name="Footer Placeholder 4"/>
          <p:cNvSpPr>
            <a:spLocks noGrp="1"/>
          </p:cNvSpPr>
          <p:nvPr>
            <p:ph type="ftr" sz="quarter" idx="3"/>
          </p:nvPr>
        </p:nvSpPr>
        <p:spPr/>
        <p:txBody>
          <a:bodyPr/>
          <a:lstStyle/>
          <a:p>
            <a:pPr lvl="0" algn="ctr"/>
            <a:fld id="{1701D1EC-997C-4236-8E79-574C92F28F03}" type="footer">
              <a:rPr kumimoji="0" lang="zh-CN" altLang="en-US" sz="1400"/>
              <a:t/>
            </a:fld>
            <a:endParaRPr kumimoji="0" lang="en-US" altLang="zh-CN" sz="1400"/>
          </a:p>
        </p:txBody>
      </p:sp>
      <p:sp>
        <p:nvSpPr>
          <p:cNvPr id="48134" name="TextBox 48133"/>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48135" name="TextBox 48134"/>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第42页</a:t>
            </a:r>
          </a:p>
        </p:txBody>
      </p:sp>
    </p:spTree>
  </p:cSld>
  <p:clrMapOvr>
    <a:masterClrMapping/>
  </p:clrMapOvr>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178"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青少年骨质疏松症</a:t>
            </a:r>
          </a:p>
        </p:txBody>
      </p:sp>
      <p:sp>
        <p:nvSpPr>
          <p:cNvPr id="50179"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t>　　（3）肾病：如肾功效衰竭、肾移植术后等原因造成钙、磷从体内丢失过多，造成骨质疏松。</a:t>
            </a:r>
          </a:p>
        </p:txBody>
      </p:sp>
      <p:sp>
        <p:nvSpPr>
          <p:cNvPr id="50180" name="Date Placeholder 3"/>
          <p:cNvSpPr>
            <a:spLocks noGrp="1"/>
          </p:cNvSpPr>
          <p:nvPr>
            <p:ph type="dt" sz="half" idx="2"/>
          </p:nvPr>
        </p:nvSpPr>
        <p:spPr/>
        <p:txBody>
          <a:bodyPr/>
          <a:lstStyle/>
          <a:p>
            <a:pPr lvl="0"/>
            <a:endParaRPr kumimoji="0" lang="en-US" altLang="zh-CN" sz="1400"/>
          </a:p>
        </p:txBody>
      </p:sp>
      <p:sp>
        <p:nvSpPr>
          <p:cNvPr id="50181" name="Footer Placeholder 4"/>
          <p:cNvSpPr>
            <a:spLocks noGrp="1"/>
          </p:cNvSpPr>
          <p:nvPr>
            <p:ph type="ftr" sz="quarter" idx="3"/>
          </p:nvPr>
        </p:nvSpPr>
        <p:spPr/>
        <p:txBody>
          <a:bodyPr/>
          <a:lstStyle/>
          <a:p>
            <a:pPr lvl="0" algn="ctr"/>
            <a:fld id="{A23B974C-CD47-42BA-ACAA-0D1678E62301}" type="footer">
              <a:rPr kumimoji="0" lang="zh-CN" altLang="en-US" sz="1400"/>
              <a:t/>
            </a:fld>
            <a:endParaRPr kumimoji="0" lang="en-US" altLang="zh-CN" sz="1400"/>
          </a:p>
        </p:txBody>
      </p:sp>
      <p:sp>
        <p:nvSpPr>
          <p:cNvPr id="50182" name="TextBox 50181"/>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50183" name="TextBox 50182"/>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第43页</a:t>
            </a:r>
          </a:p>
        </p:txBody>
      </p:sp>
    </p:spTree>
  </p:cSld>
  <p:clrMapOvr>
    <a:masterClrMapping/>
  </p:clrMapOvr>
  <p:transition/>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226"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青少年骨质疏松症</a:t>
            </a:r>
          </a:p>
        </p:txBody>
      </p:sp>
      <p:sp>
        <p:nvSpPr>
          <p:cNvPr id="52227"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t>　　（4）消化系统疾病：如肝硬变、慢性胰功效不全。胆道瘘、胃肠部分切除术等造成钙、磷吸收障碍及维生素D缺乏。</a:t>
            </a:r>
          </a:p>
        </p:txBody>
      </p:sp>
      <p:sp>
        <p:nvSpPr>
          <p:cNvPr id="52228" name="Date Placeholder 3"/>
          <p:cNvSpPr>
            <a:spLocks noGrp="1"/>
          </p:cNvSpPr>
          <p:nvPr>
            <p:ph type="dt" sz="half" idx="2"/>
          </p:nvPr>
        </p:nvSpPr>
        <p:spPr/>
        <p:txBody>
          <a:bodyPr/>
          <a:lstStyle/>
          <a:p>
            <a:pPr lvl="0"/>
            <a:endParaRPr kumimoji="0" lang="en-US" altLang="zh-CN" sz="1400"/>
          </a:p>
        </p:txBody>
      </p:sp>
      <p:sp>
        <p:nvSpPr>
          <p:cNvPr id="52229" name="Footer Placeholder 4"/>
          <p:cNvSpPr>
            <a:spLocks noGrp="1"/>
          </p:cNvSpPr>
          <p:nvPr>
            <p:ph type="ftr" sz="quarter" idx="3"/>
          </p:nvPr>
        </p:nvSpPr>
        <p:spPr/>
        <p:txBody>
          <a:bodyPr/>
          <a:lstStyle/>
          <a:p>
            <a:pPr lvl="0" algn="ctr"/>
            <a:fld id="{302F3A48-4346-4055-AF91-62B8585A1231}" type="footer">
              <a:rPr kumimoji="0" lang="zh-CN" altLang="en-US" sz="1400"/>
              <a:t/>
            </a:fld>
            <a:endParaRPr kumimoji="0" lang="en-US" altLang="zh-CN" sz="1400"/>
          </a:p>
        </p:txBody>
      </p:sp>
      <p:sp>
        <p:nvSpPr>
          <p:cNvPr id="52230" name="TextBox 52229"/>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52231" name="TextBox 52230"/>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第44页</a:t>
            </a:r>
          </a:p>
        </p:txBody>
      </p:sp>
    </p:spTree>
  </p:cSld>
  <p:clrMapOvr>
    <a:masterClrMapping/>
  </p:clrMapOvr>
  <p:transition/>
  <p:timing/>
</p:sld>
</file>

<file path=ppt/slides/slide4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4274"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青少年骨质疏松症</a:t>
            </a:r>
          </a:p>
        </p:txBody>
      </p:sp>
      <p:sp>
        <p:nvSpPr>
          <p:cNvPr id="54275"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t>　　（5）遗传性疾病：如假性维生素D缺乏、抗维生素D佝偻病等造成骨骼代谢异常。</a:t>
            </a:r>
          </a:p>
        </p:txBody>
      </p:sp>
      <p:sp>
        <p:nvSpPr>
          <p:cNvPr id="54276" name="Date Placeholder 3"/>
          <p:cNvSpPr>
            <a:spLocks noGrp="1"/>
          </p:cNvSpPr>
          <p:nvPr>
            <p:ph type="dt" sz="half" idx="2"/>
          </p:nvPr>
        </p:nvSpPr>
        <p:spPr/>
        <p:txBody>
          <a:bodyPr/>
          <a:lstStyle/>
          <a:p>
            <a:pPr lvl="0"/>
            <a:endParaRPr kumimoji="0" lang="en-US" altLang="zh-CN" sz="1400"/>
          </a:p>
        </p:txBody>
      </p:sp>
      <p:sp>
        <p:nvSpPr>
          <p:cNvPr id="54277" name="Footer Placeholder 4"/>
          <p:cNvSpPr>
            <a:spLocks noGrp="1"/>
          </p:cNvSpPr>
          <p:nvPr>
            <p:ph type="ftr" sz="quarter" idx="3"/>
          </p:nvPr>
        </p:nvSpPr>
        <p:spPr/>
        <p:txBody>
          <a:bodyPr/>
          <a:lstStyle/>
          <a:p>
            <a:pPr lvl="0" algn="ctr"/>
            <a:fld id="{77C79C81-5016-4C1B-AFC2-C91F0B7F1089}" type="footer">
              <a:rPr kumimoji="0" lang="zh-CN" altLang="en-US" sz="1400"/>
              <a:t/>
            </a:fld>
            <a:endParaRPr kumimoji="0" lang="en-US" altLang="zh-CN" sz="1400"/>
          </a:p>
        </p:txBody>
      </p:sp>
      <p:sp>
        <p:nvSpPr>
          <p:cNvPr id="54278" name="TextBox 54277"/>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54279" name="TextBox 54278"/>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第45页</a:t>
            </a:r>
          </a:p>
        </p:txBody>
      </p:sp>
    </p:spTree>
  </p:cSld>
  <p:clrMapOvr>
    <a:masterClrMapping/>
  </p:clrMapOvr>
  <p:transition/>
  <p:timing/>
</p:sld>
</file>

<file path=ppt/slides/slide4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6322"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charset="0"/>
                <a:ea typeface="宋体" pitchFamily="2" charset="-122"/>
              </a:defRPr>
            </a:lvl1pPr>
          </a:lstStyle>
          <a:p>
            <a:pPr lvl="0"/>
            <a:r>
              <a:t>青少年骨质疏松症</a:t>
            </a:r>
          </a:p>
        </p:txBody>
      </p:sp>
      <p:sp>
        <p:nvSpPr>
          <p:cNvPr id="56323"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charset="0"/>
                <a:ea typeface="宋体" pitchFamily="2" charset="-122"/>
              </a:defRPr>
            </a:lvl5pPr>
          </a:lstStyle>
          <a:p>
            <a:pPr lvl="0"/>
            <a:r>
              <a:t>　　（6）药品：服用一些药品造成骨质疏松。如长久服用皮质类固醇激素引发骨质疏松症，抗癫痫药引发骨质疏松症等，这些药品可干扰维生素D代谢过程，不利于骨骼形成。</a:t>
            </a:r>
          </a:p>
        </p:txBody>
      </p:sp>
      <p:sp>
        <p:nvSpPr>
          <p:cNvPr id="56324" name="Date Placeholder 3"/>
          <p:cNvSpPr>
            <a:spLocks noGrp="1"/>
          </p:cNvSpPr>
          <p:nvPr>
            <p:ph type="dt" sz="half" idx="2"/>
          </p:nvPr>
        </p:nvSpPr>
        <p:spPr/>
        <p:txBody>
          <a:bodyPr/>
          <a:lstStyle/>
          <a:p>
            <a:pPr lvl="0"/>
            <a:endParaRPr kumimoji="0" lang="en-US" altLang="zh-CN" sz="1400"/>
          </a:p>
        </p:txBody>
      </p:sp>
      <p:sp>
        <p:nvSpPr>
          <p:cNvPr id="56325" name="Footer Placeholder 4"/>
          <p:cNvSpPr>
            <a:spLocks noGrp="1"/>
          </p:cNvSpPr>
          <p:nvPr>
            <p:ph type="ftr" sz="quarter" idx="3"/>
          </p:nvPr>
        </p:nvSpPr>
        <p:spPr/>
        <p:txBody>
          <a:bodyPr/>
          <a:lstStyle/>
          <a:p>
            <a:pPr lvl="0" algn="ctr"/>
            <a:fld id="{C2A16BE3-649C-48EE-97A9-35CA24D06538}" type="footer">
              <a:rPr kumimoji="0" lang="zh-CN" altLang="en-US" sz="1400"/>
              <a:t/>
            </a:fld>
            <a:endParaRPr kumimoji="0" lang="en-US" altLang="zh-CN" sz="1400"/>
          </a:p>
        </p:txBody>
      </p:sp>
      <p:sp>
        <p:nvSpPr>
          <p:cNvPr id="56326" name="TextBox 56325"/>
          <p:cNvSpPr txBox="1"/>
          <p:nvPr/>
        </p:nvSpPr>
        <p:spPr>
          <a:xfrm>
            <a:off x="0" y="6498000"/>
            <a:ext cx="216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骨质疏松临床治疗进展</a:t>
            </a:r>
          </a:p>
        </p:txBody>
      </p:sp>
      <p:sp>
        <p:nvSpPr>
          <p:cNvPr id="56327" name="TextBox 56326"/>
          <p:cNvSpPr txBox="1"/>
          <p:nvPr/>
        </p:nvSpPr>
        <p:spPr>
          <a:xfrm>
            <a:off x="8064000" y="6498000"/>
            <a:ext cx="720000" cy="108000"/>
          </a:xfrm>
          <a:prstGeom prst="rect">
            <a:avLst/>
          </a:prstGeom>
          <a:noFill/>
        </p:spPr>
        <p:txBody>
          <a:bodyPr wrap="none">
            <a:spAutoFit/>
          </a:bodyPr>
          <a:lstStyle>
            <a:defPPr marL="342900" indent="-342900" algn="l" rtl="0" eaLnBrk="1" hangingPunct="1">
              <a:lnSpc>
                <a:spcPct val="90000"/>
              </a:lnSpc>
              <a:spcBef>
                <a:spcPct val="20000"/>
              </a:spcBef>
              <a:defRPr kumimoji="1" lang="en-US" sz="2800"/>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charset="0"/>
                <a:ea typeface="宋体" pitchFamily="2" charset="-122"/>
              </a:defRPr>
            </a:lvl5pPr>
          </a:lstStyle>
          <a:p>
            <a:pPr>
              <a:defRPr sz="1005"/>
            </a:pPr>
            <a:r>
              <a:t>第46页</a:t>
            </a:r>
          </a:p>
        </p:txBody>
      </p:sp>
    </p:spTree>
  </p:cSld>
  <p:clrMapOvr>
    <a:masterClrMapping/>
  </p:clrMapOvr>
  <p:transition/>
  <p:timing/>
</p:sld>
</file>

<file path=ppt/slides/slide4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https://d.book118.com/765241132221011033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FFFFFF"/>
      </a:dk1>
      <a:lt1>
        <a:srgbClr val="000000"/>
      </a:lt1>
      <a:dk2>
        <a:srgbClr val="808080"/>
      </a:dk2>
      <a:lt2>
        <a:srgbClr val="00000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0000"/>
        </a:lt1>
        <a:dk2>
          <a:srgbClr val="808080"/>
        </a:dk2>
        <a:lt2>
          <a:srgbClr val="00000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extraClrScheme>
    <a:extraClrScheme>
      <a:clrScheme name="">
        <a:dk1>
          <a:srgbClr val="0000FF"/>
        </a:dk1>
        <a:lt1>
          <a:srgbClr val="FFFFFF"/>
        </a:lt1>
        <a:dk2>
          <a:srgbClr val="000000"/>
        </a:dk2>
        <a:lt2>
          <a:srgbClr val="FFFF00"/>
        </a:lt2>
        <a:accent1>
          <a:srgbClr val="FF9900"/>
        </a:accent1>
        <a:accent2>
          <a:srgbClr val="00FFFF"/>
        </a:accent2>
        <a:accent3>
          <a:srgbClr val="9BBB59"/>
        </a:accent3>
        <a:accent4>
          <a:srgbClr val="8064A2"/>
        </a:accent4>
        <a:accent5>
          <a:srgbClr val="4BACC6"/>
        </a:accent5>
        <a:accent6>
          <a:srgbClr val="F79646"/>
        </a:accent6>
        <a:hlink>
          <a:srgbClr val="FF0000"/>
        </a:hlink>
        <a:folHlink>
          <a:srgbClr val="969696"/>
        </a:folHlink>
      </a:clrScheme>
    </a:extraClrScheme>
    <a:extraClrScheme>
      <a:clrScheme name="">
        <a:dk1>
          <a:srgbClr val="FFFFCC"/>
        </a:dk1>
        <a:lt1>
          <a:srgbClr val="000000"/>
        </a:lt1>
        <a:dk2>
          <a:srgbClr val="666633"/>
        </a:dk2>
        <a:lt2>
          <a:srgbClr val="808000"/>
        </a:lt2>
        <a:accent1>
          <a:srgbClr val="339933"/>
        </a:accent1>
        <a:accent2>
          <a:srgbClr val="800000"/>
        </a:accent2>
        <a:accent3>
          <a:srgbClr val="9BBB59"/>
        </a:accent3>
        <a:accent4>
          <a:srgbClr val="8064A2"/>
        </a:accent4>
        <a:accent5>
          <a:srgbClr val="4BACC6"/>
        </a:accent5>
        <a:accent6>
          <a:srgbClr val="F79646"/>
        </a:accent6>
        <a:hlink>
          <a:srgbClr val="0033CC"/>
        </a:hlink>
        <a:folHlink>
          <a:srgbClr val="FFCC66"/>
        </a:folHlink>
      </a:clrScheme>
    </a:extraClrScheme>
    <a:extraClrScheme>
      <a:clrScheme name="">
        <a:dk1>
          <a:srgbClr val="FFFFFF"/>
        </a:dk1>
        <a:lt1>
          <a:srgbClr val="000000"/>
        </a:lt1>
        <a:dk2>
          <a:srgbClr val="333333"/>
        </a:dk2>
        <a:lt2>
          <a:srgbClr val="000000"/>
        </a:lt2>
        <a:accent1>
          <a:srgbClr val="DDDDDD"/>
        </a:accent1>
        <a:accent2>
          <a:srgbClr val="808080"/>
        </a:accent2>
        <a:accent3>
          <a:srgbClr val="9BBB59"/>
        </a:accent3>
        <a:accent4>
          <a:srgbClr val="8064A2"/>
        </a:accent4>
        <a:accent5>
          <a:srgbClr val="4BACC6"/>
        </a:accent5>
        <a:accent6>
          <a:srgbClr val="F79646"/>
        </a:accent6>
        <a:hlink>
          <a:srgbClr val="4D4D4D"/>
        </a:hlink>
        <a:folHlink>
          <a:srgbClr val="EAEAEA"/>
        </a:folHlink>
      </a:clrScheme>
    </a:extraClrScheme>
    <a:extraClrScheme>
      <a:clrScheme name="">
        <a:dk1>
          <a:srgbClr val="FFFFFF"/>
        </a:dk1>
        <a:lt1>
          <a:srgbClr val="000000"/>
        </a:lt1>
        <a:dk2>
          <a:srgbClr val="808080"/>
        </a:dk2>
        <a:lt2>
          <a:srgbClr val="000000"/>
        </a:lt2>
        <a:accent1>
          <a:srgbClr val="FFCC66"/>
        </a:accent1>
        <a:accent2>
          <a:srgbClr val="0000FF"/>
        </a:accent2>
        <a:accent3>
          <a:srgbClr val="9BBB59"/>
        </a:accent3>
        <a:accent4>
          <a:srgbClr val="8064A2"/>
        </a:accent4>
        <a:accent5>
          <a:srgbClr val="4BACC6"/>
        </a:accent5>
        <a:accent6>
          <a:srgbClr val="F79646"/>
        </a:accent6>
        <a:hlink>
          <a:srgbClr val="CC00CC"/>
        </a:hlink>
        <a:folHlink>
          <a:srgbClr val="C0C0C0"/>
        </a:folHlink>
      </a:clrScheme>
    </a:extraClrScheme>
    <a:extraClrScheme>
      <a:clrScheme name="">
        <a:dk1>
          <a:srgbClr val="FFFFFF"/>
        </a:dk1>
        <a:lt1>
          <a:srgbClr val="000000"/>
        </a:lt1>
        <a:dk2>
          <a:srgbClr val="808080"/>
        </a:dk2>
        <a:lt2>
          <a:srgbClr val="000000"/>
        </a:lt2>
        <a:accent1>
          <a:srgbClr val="C0C0C0"/>
        </a:accent1>
        <a:accent2>
          <a:srgbClr val="0066FF"/>
        </a:accent2>
        <a:accent3>
          <a:srgbClr val="9BBB59"/>
        </a:accent3>
        <a:accent4>
          <a:srgbClr val="8064A2"/>
        </a:accent4>
        <a:accent5>
          <a:srgbClr val="4BACC6"/>
        </a:accent5>
        <a:accent6>
          <a:srgbClr val="F79646"/>
        </a:accent6>
        <a:hlink>
          <a:srgbClr val="FF0000"/>
        </a:hlink>
        <a:folHlink>
          <a:srgbClr val="009900"/>
        </a:folHlink>
      </a:clrScheme>
    </a:extraClrScheme>
    <a:extraClrScheme>
      <a:clrScheme name="">
        <a:dk1>
          <a:srgbClr val="FFFFFF"/>
        </a:dk1>
        <a:lt1>
          <a:srgbClr val="000000"/>
        </a:lt1>
        <a:dk2>
          <a:srgbClr val="808080"/>
        </a:dk2>
        <a:lt2>
          <a:srgbClr val="000000"/>
        </a:lt2>
        <a:accent1>
          <a:srgbClr val="3399FF"/>
        </a:accent1>
        <a:accent2>
          <a:srgbClr val="99FFCC"/>
        </a:accent2>
        <a:accent3>
          <a:srgbClr val="9BBB59"/>
        </a:accent3>
        <a:accent4>
          <a:srgbClr val="8064A2"/>
        </a:accent4>
        <a:accent5>
          <a:srgbClr val="4BACC6"/>
        </a:accent5>
        <a:accent6>
          <a:srgbClr val="F79646"/>
        </a:accent6>
        <a:hlink>
          <a:srgbClr val="CC00CC"/>
        </a:hlink>
        <a:folHlink>
          <a:srgbClr val="B2B2B2"/>
        </a:folHlink>
      </a:clrScheme>
    </a:extraClrScheme>
  </a:extraClrSchemeLst>
</a:theme>
</file>

<file path=ppt/theme/theme3.xml><?xml version="1.0" encoding="utf-8"?>
<a:theme xmlns:r="http://schemas.openxmlformats.org/officeDocument/2006/relationships" xmlns:a="http://schemas.openxmlformats.org/drawingml/2006/main" name="Office Theme">
  <a:themeElements>
    <a:clrScheme name="Office">
      <a:dk1>
        <a:srgbClr val="FFFFFF"/>
      </a:dk1>
      <a:lt1>
        <a:srgbClr val="000000"/>
      </a:lt1>
      <a:dk2>
        <a:srgbClr val="808080"/>
      </a:dk2>
      <a:lt2>
        <a:srgbClr val="00000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fontScheme name="Arial">
      <a:majorFont>
        <a:latin typeface="Arial"/>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274</Paragraphs>
  <Slides>47</Slides>
  <Notes>30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47</vt:i4>
      </vt:variant>
    </vt:vector>
  </HeadingPairs>
  <TitlesOfParts>
    <vt:vector baseType="lpstr" size="52">
      <vt:lpstr>Arial</vt:lpstr>
      <vt:lpstr>Calibri</vt:lpstr>
      <vt:lpstr>Times New Roman</vt:lpstr>
      <vt:lpstr>宋体</vt:lpstr>
      <vt:lpstr>Office Theme</vt:lpstr>
      <vt:lpstr>骨质疏松定义</vt:lpstr>
      <vt:lpstr>骨质疏松主要临床表现</vt:lpstr>
      <vt:lpstr>骨质疏松主要病理表现</vt:lpstr>
      <vt:lpstr>那些人易造成骨质疏松</vt:lpstr>
      <vt:lpstr>那些人易造成骨质疏松</vt:lpstr>
      <vt:lpstr>那些人易造成骨质疏松</vt:lpstr>
      <vt:lpstr>那些人易造成骨质疏松</vt:lpstr>
      <vt:lpstr>那些人易造成骨质疏松</vt:lpstr>
      <vt:lpstr>那些人易造成骨质疏松</vt:lpstr>
      <vt:lpstr>骨质疏松症定义</vt:lpstr>
      <vt:lpstr>骨质疏松流症行现实状况及趋势</vt:lpstr>
      <vt:lpstr>PowerPoint Presentation</vt:lpstr>
      <vt:lpstr>PowerPoint Presentation</vt:lpstr>
      <vt:lpstr>PowerPoint Presentation</vt:lpstr>
      <vt:lpstr>骨质疏松症病因分类</vt:lpstr>
      <vt:lpstr>骨质疏松症病因分类</vt:lpstr>
      <vt:lpstr>骨质疏松症病因分类</vt:lpstr>
      <vt:lpstr>骨质疏松症病因分类</vt:lpstr>
      <vt:lpstr>骨质疏松症病因分类</vt:lpstr>
      <vt:lpstr>原发性骨质疏松症临床表现</vt:lpstr>
      <vt:lpstr>原发性骨质疏松症临床表现</vt:lpstr>
      <vt:lpstr>原发性骨质疏松症临床表现</vt:lpstr>
      <vt:lpstr>原发性骨质疏松症临床表现</vt:lpstr>
      <vt:lpstr>原发性骨质疏松症临床表现</vt:lpstr>
      <vt:lpstr>脊柱图片</vt:lpstr>
      <vt:lpstr>原发性骨质疏松症诊疗</vt:lpstr>
      <vt:lpstr>原发性骨质疏松症诊疗</vt:lpstr>
      <vt:lpstr>原发性骨质疏松症诊疗</vt:lpstr>
      <vt:lpstr>原发性骨质疏松症诊疗</vt:lpstr>
      <vt:lpstr>老年性骨质疏松症（senile osteoporosis,SOP</vt:lpstr>
      <vt:lpstr>PowerPoint Presentation</vt:lpstr>
      <vt:lpstr>驼背形成</vt:lpstr>
      <vt:lpstr>老年性骨质疏松症（senile osteoporosis,SOP）</vt:lpstr>
      <vt:lpstr>PowerPoint Presentation</vt:lpstr>
      <vt:lpstr>老年性骨质疏松症</vt:lpstr>
      <vt:lpstr>PowerPoint Presentation</vt:lpstr>
      <vt:lpstr>运动疗法</vt:lpstr>
      <vt:lpstr>营养疗法</vt:lpstr>
      <vt:lpstr>PowerPoint Presentation</vt:lpstr>
      <vt:lpstr>青少年骨质疏松症</vt:lpstr>
      <vt:lpstr>青少年骨质疏松症</vt:lpstr>
      <vt:lpstr>青少年骨质疏松症</vt:lpstr>
      <vt:lpstr>青少年骨质疏松症</vt:lpstr>
      <vt:lpstr>青少年骨质疏松症</vt:lpstr>
      <vt:lpstr>青少年骨质疏松症</vt:lpstr>
      <vt:lpstr>青少年骨质疏松症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2024-08-28T18:26:19.118</cp:lastPrinted>
  <dcterms:created xsi:type="dcterms:W3CDTF">2024-08-28T10:26:19Z</dcterms:created>
  <dcterms:modified xsi:type="dcterms:W3CDTF">2024-08-28T10:26:20Z</dcterms:modified>
</cp:coreProperties>
</file>