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4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4146D-95CE-405C-A3D6-EC6B7446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DDD00-AF21-4F8B-BB1C-B294DB9C8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9AC80-32C2-4018-B795-AF1EB09AF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F97D9-D4CF-4A7C-8851-10A3D91F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40A2D-B70A-42B9-A419-F85554042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8481A-996B-46AF-9637-F6E02D68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29A1E-0CBD-48CD-9B3A-16A9F069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F6E42-2E79-4BF9-98C2-C3EA51572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BF5D0-C0A9-4F89-9B3D-DA6E1B8C5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1E120-5672-4B71-8CAC-781B28558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76DB7-1EE2-4267-A593-A4220A5E0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32" Type="http://schemas.openxmlformats.org/officeDocument/2006/relationships/tags" Target="../tags/tag147.xml" /><Relationship Id="rId33" Type="http://schemas.openxmlformats.org/officeDocument/2006/relationships/tags" Target="../tags/tag148.xml" /><Relationship Id="rId34" Type="http://schemas.openxmlformats.org/officeDocument/2006/relationships/tags" Target="../tags/tag149.xml" /><Relationship Id="rId35" Type="http://schemas.openxmlformats.org/officeDocument/2006/relationships/tags" Target="../tags/tag150.xml" /><Relationship Id="rId36" Type="http://schemas.openxmlformats.org/officeDocument/2006/relationships/tags" Target="../tags/tag151.xml" /><Relationship Id="rId37" Type="http://schemas.openxmlformats.org/officeDocument/2006/relationships/tags" Target="../tags/tag152.xml" /><Relationship Id="rId38" Type="http://schemas.openxmlformats.org/officeDocument/2006/relationships/tags" Target="../tags/tag153.xml" /><Relationship Id="rId39" Type="http://schemas.openxmlformats.org/officeDocument/2006/relationships/tags" Target="../tags/tag154.xml" /><Relationship Id="rId4" Type="http://schemas.openxmlformats.org/officeDocument/2006/relationships/tags" Target="../tags/tag119.xml" /><Relationship Id="rId40" Type="http://schemas.openxmlformats.org/officeDocument/2006/relationships/tags" Target="../tags/tag155.xml" /><Relationship Id="rId41" Type="http://schemas.openxmlformats.org/officeDocument/2006/relationships/tags" Target="../tags/tag156.xml" /><Relationship Id="rId42" Type="http://schemas.openxmlformats.org/officeDocument/2006/relationships/tags" Target="../tags/tag157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22" Type="http://schemas.openxmlformats.org/officeDocument/2006/relationships/tags" Target="../tags/tag262.xml" /><Relationship Id="rId23" Type="http://schemas.openxmlformats.org/officeDocument/2006/relationships/tags" Target="../tags/tag263.xml" /><Relationship Id="rId24" Type="http://schemas.openxmlformats.org/officeDocument/2006/relationships/tags" Target="../tags/tag264.xml" /><Relationship Id="rId25" Type="http://schemas.openxmlformats.org/officeDocument/2006/relationships/tags" Target="../tags/tag265.xml" /><Relationship Id="rId26" Type="http://schemas.openxmlformats.org/officeDocument/2006/relationships/tags" Target="../tags/tag266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tags" Target="../tags/tag281.xml" /><Relationship Id="rId17" Type="http://schemas.openxmlformats.org/officeDocument/2006/relationships/tags" Target="../tags/tag282.xml" /><Relationship Id="rId18" Type="http://schemas.openxmlformats.org/officeDocument/2006/relationships/tags" Target="../tags/tag283.xml" /><Relationship Id="rId19" Type="http://schemas.openxmlformats.org/officeDocument/2006/relationships/tags" Target="../tags/tag284.xml" /><Relationship Id="rId2" Type="http://schemas.openxmlformats.org/officeDocument/2006/relationships/tags" Target="../tags/tag267.xml" /><Relationship Id="rId20" Type="http://schemas.openxmlformats.org/officeDocument/2006/relationships/tags" Target="../tags/tag285.xml" /><Relationship Id="rId21" Type="http://schemas.openxmlformats.org/officeDocument/2006/relationships/tags" Target="../tags/tag286.xml" /><Relationship Id="rId22" Type="http://schemas.openxmlformats.org/officeDocument/2006/relationships/tags" Target="../tags/tag287.xml" /><Relationship Id="rId23" Type="http://schemas.openxmlformats.org/officeDocument/2006/relationships/tags" Target="../tags/tag288.xml" /><Relationship Id="rId24" Type="http://schemas.openxmlformats.org/officeDocument/2006/relationships/tags" Target="../tags/tag289.xml" /><Relationship Id="rId25" Type="http://schemas.openxmlformats.org/officeDocument/2006/relationships/tags" Target="../tags/tag290.xml" /><Relationship Id="rId26" Type="http://schemas.openxmlformats.org/officeDocument/2006/relationships/tags" Target="../tags/tag291.xml" /><Relationship Id="rId27" Type="http://schemas.openxmlformats.org/officeDocument/2006/relationships/tags" Target="../tags/tag292.xml" /><Relationship Id="rId28" Type="http://schemas.openxmlformats.org/officeDocument/2006/relationships/tags" Target="../tags/tag293.xml" /><Relationship Id="rId29" Type="http://schemas.openxmlformats.org/officeDocument/2006/relationships/tags" Target="../tags/tag294.xml" /><Relationship Id="rId3" Type="http://schemas.openxmlformats.org/officeDocument/2006/relationships/tags" Target="../tags/tag268.xml" /><Relationship Id="rId30" Type="http://schemas.openxmlformats.org/officeDocument/2006/relationships/tags" Target="../tags/tag295.xml" /><Relationship Id="rId31" Type="http://schemas.openxmlformats.org/officeDocument/2006/relationships/tags" Target="../tags/tag296.xml" /><Relationship Id="rId32" Type="http://schemas.openxmlformats.org/officeDocument/2006/relationships/tags" Target="../tags/tag297.xml" /><Relationship Id="rId33" Type="http://schemas.openxmlformats.org/officeDocument/2006/relationships/tags" Target="../tags/tag298.xml" /><Relationship Id="rId34" Type="http://schemas.openxmlformats.org/officeDocument/2006/relationships/tags" Target="../tags/tag299.xml" /><Relationship Id="rId35" Type="http://schemas.openxmlformats.org/officeDocument/2006/relationships/tags" Target="../tags/tag300.xml" /><Relationship Id="rId36" Type="http://schemas.openxmlformats.org/officeDocument/2006/relationships/tags" Target="../tags/tag301.xml" /><Relationship Id="rId37" Type="http://schemas.openxmlformats.org/officeDocument/2006/relationships/tags" Target="../tags/tag302.xml" /><Relationship Id="rId38" Type="http://schemas.openxmlformats.org/officeDocument/2006/relationships/tags" Target="../tags/tag303.xml" /><Relationship Id="rId39" Type="http://schemas.openxmlformats.org/officeDocument/2006/relationships/tags" Target="../tags/tag304.xml" /><Relationship Id="rId4" Type="http://schemas.openxmlformats.org/officeDocument/2006/relationships/tags" Target="../tags/tag269.xml" /><Relationship Id="rId40" Type="http://schemas.openxmlformats.org/officeDocument/2006/relationships/tags" Target="../tags/tag305.xml" /><Relationship Id="rId41" Type="http://schemas.openxmlformats.org/officeDocument/2006/relationships/tags" Target="../tags/tag306.xml" /><Relationship Id="rId42" Type="http://schemas.openxmlformats.org/officeDocument/2006/relationships/tags" Target="../tags/tag307.xml" /><Relationship Id="rId43" Type="http://schemas.openxmlformats.org/officeDocument/2006/relationships/tags" Target="../tags/tag308.xml" /><Relationship Id="rId44" Type="http://schemas.openxmlformats.org/officeDocument/2006/relationships/tags" Target="../tags/tag309.xml" /><Relationship Id="rId45" Type="http://schemas.openxmlformats.org/officeDocument/2006/relationships/tags" Target="../tags/tag310.xml" /><Relationship Id="rId46" Type="http://schemas.openxmlformats.org/officeDocument/2006/relationships/tags" Target="../tags/tag311.xml" /><Relationship Id="rId47" Type="http://schemas.openxmlformats.org/officeDocument/2006/relationships/tags" Target="../tags/tag312.xml" /><Relationship Id="rId48" Type="http://schemas.openxmlformats.org/officeDocument/2006/relationships/tags" Target="../tags/tag313.xml" /><Relationship Id="rId49" Type="http://schemas.openxmlformats.org/officeDocument/2006/relationships/tags" Target="../tags/tag314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3.xml" /><Relationship Id="rId11" Type="http://schemas.openxmlformats.org/officeDocument/2006/relationships/tags" Target="../tags/tag324.xml" /><Relationship Id="rId12" Type="http://schemas.openxmlformats.org/officeDocument/2006/relationships/tags" Target="../tags/tag325.xml" /><Relationship Id="rId13" Type="http://schemas.openxmlformats.org/officeDocument/2006/relationships/tags" Target="../tags/tag326.xml" /><Relationship Id="rId14" Type="http://schemas.openxmlformats.org/officeDocument/2006/relationships/tags" Target="../tags/tag327.xml" /><Relationship Id="rId15" Type="http://schemas.openxmlformats.org/officeDocument/2006/relationships/tags" Target="../tags/tag328.xml" /><Relationship Id="rId16" Type="http://schemas.openxmlformats.org/officeDocument/2006/relationships/tags" Target="../tags/tag329.xml" /><Relationship Id="rId17" Type="http://schemas.openxmlformats.org/officeDocument/2006/relationships/tags" Target="../tags/tag330.xml" /><Relationship Id="rId18" Type="http://schemas.openxmlformats.org/officeDocument/2006/relationships/tags" Target="../tags/tag331.xml" /><Relationship Id="rId19" Type="http://schemas.openxmlformats.org/officeDocument/2006/relationships/tags" Target="../tags/tag332.xml" /><Relationship Id="rId2" Type="http://schemas.openxmlformats.org/officeDocument/2006/relationships/tags" Target="../tags/tag315.xml" /><Relationship Id="rId20" Type="http://schemas.openxmlformats.org/officeDocument/2006/relationships/tags" Target="../tags/tag333.xml" /><Relationship Id="rId21" Type="http://schemas.openxmlformats.org/officeDocument/2006/relationships/tags" Target="../tags/tag334.xml" /><Relationship Id="rId22" Type="http://schemas.openxmlformats.org/officeDocument/2006/relationships/tags" Target="../tags/tag335.xml" /><Relationship Id="rId23" Type="http://schemas.openxmlformats.org/officeDocument/2006/relationships/tags" Target="../tags/tag336.xml" /><Relationship Id="rId24" Type="http://schemas.openxmlformats.org/officeDocument/2006/relationships/tags" Target="../tags/tag337.xml" /><Relationship Id="rId25" Type="http://schemas.openxmlformats.org/officeDocument/2006/relationships/tags" Target="../tags/tag338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tags" Target="../tags/tag321.xml" /><Relationship Id="rId9" Type="http://schemas.openxmlformats.org/officeDocument/2006/relationships/tags" Target="../tags/tag3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22011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创伤性硬膜下出血查房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创伤性硬膜下出血的相关知识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创伤性硬膜下出血的相关知识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疾病定义及概述</a:t>
            </a:r>
            <a:endParaRPr lang="zh-CN" altLang="en-US"/>
          </a:p>
        </p:txBody>
      </p:sp>
      <p:sp>
        <p:nvSpPr>
          <p:cNvPr id="4" name="矩形: 圆角"/>
          <p:cNvSpPr/>
          <p:nvPr>
            <p:custDataLst>
              <p:tags r:id="rId2"/>
            </p:custDataLst>
          </p:nvPr>
        </p:nvSpPr>
        <p:spPr>
          <a:xfrm>
            <a:off x="608330" y="1479631"/>
            <a:ext cx="5198445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直角三角形"/>
          <p:cNvSpPr/>
          <p:nvPr>
            <p:custDataLst>
              <p:tags r:id="rId3"/>
            </p:custDataLst>
          </p:nvPr>
        </p:nvSpPr>
        <p:spPr>
          <a:xfrm>
            <a:off x="1594049" y="1363102"/>
            <a:ext cx="120344" cy="119074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"/>
          <p:cNvSpPr/>
          <p:nvPr>
            <p:custDataLst>
              <p:tags r:id="rId4"/>
            </p:custDataLst>
          </p:nvPr>
        </p:nvSpPr>
        <p:spPr>
          <a:xfrm>
            <a:off x="948365" y="1354824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装饰3"/>
          <p:cNvSpPr/>
          <p:nvPr>
            <p:custDataLst>
              <p:tags r:id="rId5"/>
            </p:custDataLst>
          </p:nvPr>
        </p:nvSpPr>
        <p:spPr>
          <a:xfrm>
            <a:off x="5310872" y="2524569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装饰2"/>
          <p:cNvSpPr/>
          <p:nvPr>
            <p:custDataLst>
              <p:tags r:id="rId6"/>
            </p:custDataLst>
          </p:nvPr>
        </p:nvSpPr>
        <p:spPr>
          <a:xfrm>
            <a:off x="5629257" y="2206185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装饰1"/>
          <p:cNvSpPr/>
          <p:nvPr>
            <p:custDataLst>
              <p:tags r:id="rId7"/>
            </p:custDataLst>
          </p:nvPr>
        </p:nvSpPr>
        <p:spPr>
          <a:xfrm>
            <a:off x="5265025" y="2168615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008221" y="1631819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1873591" y="1631819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创伤性硬膜下出血是指颅脑损伤后，血液进入硬脑膜下腔，形成血肿，压迫脑组织，导致神经系统功能障碍。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911" name="矩形: 圆角"/>
          <p:cNvSpPr/>
          <p:nvPr>
            <p:custDataLst>
              <p:tags r:id="rId10"/>
            </p:custDataLst>
          </p:nvPr>
        </p:nvSpPr>
        <p:spPr>
          <a:xfrm>
            <a:off x="6378735" y="3238388"/>
            <a:ext cx="5198445" cy="12274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2" name="直角三角形"/>
          <p:cNvSpPr/>
          <p:nvPr>
            <p:custDataLst>
              <p:tags r:id="rId11"/>
            </p:custDataLst>
          </p:nvPr>
        </p:nvSpPr>
        <p:spPr>
          <a:xfrm>
            <a:off x="10428588" y="3119949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3" name="矩形: 圆角"/>
          <p:cNvSpPr/>
          <p:nvPr>
            <p:custDataLst>
              <p:tags r:id="rId12"/>
            </p:custDataLst>
          </p:nvPr>
        </p:nvSpPr>
        <p:spPr>
          <a:xfrm>
            <a:off x="10530471" y="3111671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0" name="装饰12"/>
          <p:cNvSpPr/>
          <p:nvPr>
            <p:custDataLst>
              <p:tags r:id="rId13"/>
            </p:custDataLst>
          </p:nvPr>
        </p:nvSpPr>
        <p:spPr>
          <a:xfrm>
            <a:off x="6376187" y="3224379"/>
            <a:ext cx="191031" cy="509416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装饰11"/>
          <p:cNvSpPr/>
          <p:nvPr>
            <p:custDataLst>
              <p:tags r:id="rId14"/>
            </p:custDataLst>
          </p:nvPr>
        </p:nvSpPr>
        <p:spPr>
          <a:xfrm>
            <a:off x="6376187" y="3224379"/>
            <a:ext cx="509416" cy="191031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0" name="装饰10"/>
          <p:cNvSpPr/>
          <p:nvPr>
            <p:custDataLst>
              <p:tags r:id="rId15"/>
            </p:custDataLst>
          </p:nvPr>
        </p:nvSpPr>
        <p:spPr>
          <a:xfrm>
            <a:off x="6372367" y="3228836"/>
            <a:ext cx="550806" cy="550806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4" name="文本框 12"/>
          <p:cNvSpPr txBox="1"/>
          <p:nvPr>
            <p:custDataLst>
              <p:tags r:id="rId16"/>
            </p:custDataLst>
          </p:nvPr>
        </p:nvSpPr>
        <p:spPr>
          <a:xfrm>
            <a:off x="10590328" y="3391213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5" name="矩形: 圆角"/>
          <p:cNvSpPr/>
          <p:nvPr>
            <p:custDataLst>
              <p:tags r:id="rId17"/>
            </p:custDataLst>
          </p:nvPr>
        </p:nvSpPr>
        <p:spPr>
          <a:xfrm>
            <a:off x="6378735" y="1503191"/>
            <a:ext cx="5198445" cy="122769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9" name="直角三角形"/>
          <p:cNvSpPr/>
          <p:nvPr>
            <p:custDataLst>
              <p:tags r:id="rId18"/>
            </p:custDataLst>
          </p:nvPr>
        </p:nvSpPr>
        <p:spPr>
          <a:xfrm>
            <a:off x="10429225" y="1386663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1" name="矩形: 圆角"/>
          <p:cNvSpPr/>
          <p:nvPr>
            <p:custDataLst>
              <p:tags r:id="rId19"/>
            </p:custDataLst>
          </p:nvPr>
        </p:nvSpPr>
        <p:spPr>
          <a:xfrm>
            <a:off x="10531108" y="1378385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9" name="装饰6"/>
          <p:cNvSpPr/>
          <p:nvPr>
            <p:custDataLst>
              <p:tags r:id="rId20"/>
            </p:custDataLst>
          </p:nvPr>
        </p:nvSpPr>
        <p:spPr>
          <a:xfrm>
            <a:off x="6372367" y="2546220"/>
            <a:ext cx="509416" cy="19103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9" name="装饰5"/>
          <p:cNvSpPr/>
          <p:nvPr>
            <p:custDataLst>
              <p:tags r:id="rId21"/>
            </p:custDataLst>
          </p:nvPr>
        </p:nvSpPr>
        <p:spPr>
          <a:xfrm>
            <a:off x="6372367" y="2227835"/>
            <a:ext cx="191031" cy="509416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7" name="装饰4"/>
          <p:cNvSpPr/>
          <p:nvPr>
            <p:custDataLst>
              <p:tags r:id="rId22"/>
            </p:custDataLst>
          </p:nvPr>
        </p:nvSpPr>
        <p:spPr>
          <a:xfrm>
            <a:off x="6376824" y="2190266"/>
            <a:ext cx="550806" cy="55080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6" name="文本框 12"/>
          <p:cNvSpPr txBox="1"/>
          <p:nvPr>
            <p:custDataLst>
              <p:tags r:id="rId23"/>
            </p:custDataLst>
          </p:nvPr>
        </p:nvSpPr>
        <p:spPr>
          <a:xfrm>
            <a:off x="10590964" y="1660473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99" name="矩形: 圆角"/>
          <p:cNvSpPr/>
          <p:nvPr>
            <p:custDataLst>
              <p:tags r:id="rId24"/>
            </p:custDataLst>
          </p:nvPr>
        </p:nvSpPr>
        <p:spPr>
          <a:xfrm>
            <a:off x="608330" y="3237751"/>
            <a:ext cx="5198445" cy="12274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0" name="直角三角形"/>
          <p:cNvSpPr/>
          <p:nvPr>
            <p:custDataLst>
              <p:tags r:id="rId25"/>
            </p:custDataLst>
          </p:nvPr>
        </p:nvSpPr>
        <p:spPr>
          <a:xfrm>
            <a:off x="1594049" y="3119949"/>
            <a:ext cx="120344" cy="119074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1" name="矩形: 圆角"/>
          <p:cNvSpPr/>
          <p:nvPr>
            <p:custDataLst>
              <p:tags r:id="rId26"/>
            </p:custDataLst>
          </p:nvPr>
        </p:nvSpPr>
        <p:spPr>
          <a:xfrm>
            <a:off x="948365" y="3111671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文本框 9"/>
          <p:cNvSpPr txBox="1"/>
          <p:nvPr>
            <p:custDataLst>
              <p:tags r:id="rId27"/>
            </p:custDataLst>
          </p:nvPr>
        </p:nvSpPr>
        <p:spPr>
          <a:xfrm>
            <a:off x="1008221" y="3388666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44" name="装饰9"/>
          <p:cNvSpPr/>
          <p:nvPr>
            <p:custDataLst>
              <p:tags r:id="rId28"/>
            </p:custDataLst>
          </p:nvPr>
        </p:nvSpPr>
        <p:spPr>
          <a:xfrm>
            <a:off x="5624163" y="3224379"/>
            <a:ext cx="191031" cy="509416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6" name="装饰8"/>
          <p:cNvSpPr/>
          <p:nvPr>
            <p:custDataLst>
              <p:tags r:id="rId29"/>
            </p:custDataLst>
          </p:nvPr>
        </p:nvSpPr>
        <p:spPr>
          <a:xfrm>
            <a:off x="5268209" y="3228836"/>
            <a:ext cx="550806" cy="550806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装饰7"/>
          <p:cNvSpPr/>
          <p:nvPr>
            <p:custDataLst>
              <p:tags r:id="rId30"/>
            </p:custDataLst>
          </p:nvPr>
        </p:nvSpPr>
        <p:spPr>
          <a:xfrm>
            <a:off x="5305778" y="3224379"/>
            <a:ext cx="509416" cy="191031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1"/>
            </p:custDataLst>
          </p:nvPr>
        </p:nvSpPr>
        <p:spPr>
          <a:xfrm>
            <a:off x="7083002" y="1631819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常见病因包括交通事故、坠落、暴力打击等。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4" name="文本框 43"/>
          <p:cNvSpPr txBox="1"/>
          <p:nvPr>
            <p:custDataLst>
              <p:tags r:id="rId32"/>
            </p:custDataLst>
          </p:nvPr>
        </p:nvSpPr>
        <p:spPr>
          <a:xfrm>
            <a:off x="1871681" y="3346002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临床表现包括头痛、呕吐、意识障碍、肢体瘫痪等。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5" name="文本框 44"/>
          <p:cNvSpPr txBox="1"/>
          <p:nvPr>
            <p:custDataLst>
              <p:tags r:id="rId33"/>
            </p:custDataLst>
          </p:nvPr>
        </p:nvSpPr>
        <p:spPr>
          <a:xfrm>
            <a:off x="7081091" y="3346002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诊断主要依靠CT扫描和MRI检查。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6" name="矩形: 圆角"/>
          <p:cNvSpPr/>
          <p:nvPr>
            <p:custDataLst>
              <p:tags r:id="rId34"/>
            </p:custDataLst>
          </p:nvPr>
        </p:nvSpPr>
        <p:spPr>
          <a:xfrm>
            <a:off x="3482707" y="4877433"/>
            <a:ext cx="5198586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直角三角形"/>
          <p:cNvSpPr/>
          <p:nvPr>
            <p:custDataLst>
              <p:tags r:id="rId35"/>
            </p:custDataLst>
          </p:nvPr>
        </p:nvSpPr>
        <p:spPr>
          <a:xfrm>
            <a:off x="4468426" y="4760904"/>
            <a:ext cx="120349" cy="119076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: 圆角"/>
          <p:cNvSpPr/>
          <p:nvPr>
            <p:custDataLst>
              <p:tags r:id="rId36"/>
            </p:custDataLst>
          </p:nvPr>
        </p:nvSpPr>
        <p:spPr>
          <a:xfrm>
            <a:off x="3822742" y="4752626"/>
            <a:ext cx="664151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装饰3"/>
          <p:cNvSpPr/>
          <p:nvPr>
            <p:custDataLst>
              <p:tags r:id="rId37"/>
            </p:custDataLst>
          </p:nvPr>
        </p:nvSpPr>
        <p:spPr>
          <a:xfrm>
            <a:off x="8185249" y="5922371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装饰2"/>
          <p:cNvSpPr/>
          <p:nvPr>
            <p:custDataLst>
              <p:tags r:id="rId38"/>
            </p:custDataLst>
          </p:nvPr>
        </p:nvSpPr>
        <p:spPr>
          <a:xfrm>
            <a:off x="8503634" y="5603986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装饰1"/>
          <p:cNvSpPr/>
          <p:nvPr>
            <p:custDataLst>
              <p:tags r:id="rId39"/>
            </p:custDataLst>
          </p:nvPr>
        </p:nvSpPr>
        <p:spPr>
          <a:xfrm>
            <a:off x="8139402" y="5566417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40"/>
            </p:custDataLst>
          </p:nvPr>
        </p:nvSpPr>
        <p:spPr>
          <a:xfrm>
            <a:off x="3882598" y="5029620"/>
            <a:ext cx="544438" cy="4788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4" name="文本框 63"/>
          <p:cNvSpPr txBox="1"/>
          <p:nvPr>
            <p:custDataLst>
              <p:tags r:id="rId41"/>
            </p:custDataLst>
          </p:nvPr>
        </p:nvSpPr>
        <p:spPr>
          <a:xfrm>
            <a:off x="4747968" y="5029620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治疗方法包括保守治疗和手术治疗，具体选择取决于病情的严重程度和患者的身体状况。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4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疾病成因与病理生理</a:t>
            </a:r>
            <a:endParaRPr lang="zh-CN" altLang="en-US"/>
          </a:p>
        </p:txBody>
      </p:sp>
      <p:sp>
        <p:nvSpPr>
          <p:cNvPr id="54" name="椭圆 53"/>
          <p:cNvSpPr/>
          <p:nvPr>
            <p:custDataLst>
              <p:tags r:id="rId2"/>
            </p:custDataLst>
          </p:nvPr>
        </p:nvSpPr>
        <p:spPr>
          <a:xfrm>
            <a:off x="1322089" y="1623982"/>
            <a:ext cx="781094" cy="781094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55" name="椭圆 54"/>
          <p:cNvSpPr/>
          <p:nvPr>
            <p:custDataLst>
              <p:tags r:id="rId3"/>
            </p:custDataLst>
          </p:nvPr>
        </p:nvSpPr>
        <p:spPr>
          <a:xfrm>
            <a:off x="1358749" y="1660642"/>
            <a:ext cx="707773" cy="70777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56" name="文本框 55"/>
          <p:cNvSpPr txBox="1"/>
          <p:nvPr>
            <p:custDataLst>
              <p:tags r:id="rId4"/>
            </p:custDataLst>
          </p:nvPr>
        </p:nvSpPr>
        <p:spPr>
          <a:xfrm>
            <a:off x="1358749" y="1659894"/>
            <a:ext cx="707773" cy="3733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lt"/>
                <a:cs typeface="+mj-lt"/>
              </a:rPr>
              <a:t>A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lt"/>
              <a:cs typeface="+mj-lt"/>
            </a:endParaRPr>
          </a:p>
        </p:txBody>
      </p:sp>
      <p:sp>
        <p:nvSpPr>
          <p:cNvPr id="58" name="椭圆 57"/>
          <p:cNvSpPr/>
          <p:nvPr>
            <p:custDataLst>
              <p:tags r:id="rId5"/>
            </p:custDataLst>
          </p:nvPr>
        </p:nvSpPr>
        <p:spPr>
          <a:xfrm>
            <a:off x="4232489" y="1623982"/>
            <a:ext cx="781094" cy="781094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59" name="椭圆 58"/>
          <p:cNvSpPr/>
          <p:nvPr>
            <p:custDataLst>
              <p:tags r:id="rId6"/>
            </p:custDataLst>
          </p:nvPr>
        </p:nvSpPr>
        <p:spPr>
          <a:xfrm>
            <a:off x="4269149" y="1660642"/>
            <a:ext cx="707773" cy="70777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60" name="文本框 59"/>
          <p:cNvSpPr txBox="1"/>
          <p:nvPr>
            <p:custDataLst>
              <p:tags r:id="rId7"/>
            </p:custDataLst>
          </p:nvPr>
        </p:nvSpPr>
        <p:spPr>
          <a:xfrm>
            <a:off x="4269149" y="1659894"/>
            <a:ext cx="707773" cy="3733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lt"/>
                <a:cs typeface="+mj-lt"/>
              </a:rPr>
              <a:t>B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lt"/>
              <a:cs typeface="+mj-lt"/>
            </a:endParaRPr>
          </a:p>
        </p:txBody>
      </p:sp>
      <p:sp>
        <p:nvSpPr>
          <p:cNvPr id="62" name="椭圆 61"/>
          <p:cNvSpPr/>
          <p:nvPr>
            <p:custDataLst>
              <p:tags r:id="rId8"/>
            </p:custDataLst>
          </p:nvPr>
        </p:nvSpPr>
        <p:spPr>
          <a:xfrm>
            <a:off x="7142888" y="1623982"/>
            <a:ext cx="781094" cy="781094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63" name="椭圆 62"/>
          <p:cNvSpPr/>
          <p:nvPr>
            <p:custDataLst>
              <p:tags r:id="rId9"/>
            </p:custDataLst>
          </p:nvPr>
        </p:nvSpPr>
        <p:spPr>
          <a:xfrm>
            <a:off x="7179549" y="1660642"/>
            <a:ext cx="707773" cy="70777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64" name="文本框 63"/>
          <p:cNvSpPr txBox="1"/>
          <p:nvPr>
            <p:custDataLst>
              <p:tags r:id="rId10"/>
            </p:custDataLst>
          </p:nvPr>
        </p:nvSpPr>
        <p:spPr>
          <a:xfrm>
            <a:off x="7179549" y="1659894"/>
            <a:ext cx="707773" cy="3733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lt"/>
                <a:cs typeface="+mj-lt"/>
              </a:rPr>
              <a:t>C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lt"/>
              <a:cs typeface="+mj-lt"/>
            </a:endParaRPr>
          </a:p>
        </p:txBody>
      </p:sp>
      <p:sp>
        <p:nvSpPr>
          <p:cNvPr id="67" name="椭圆 66"/>
          <p:cNvSpPr/>
          <p:nvPr>
            <p:custDataLst>
              <p:tags r:id="rId11"/>
            </p:custDataLst>
          </p:nvPr>
        </p:nvSpPr>
        <p:spPr>
          <a:xfrm>
            <a:off x="10053288" y="1623982"/>
            <a:ext cx="781094" cy="781094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68" name="椭圆 67"/>
          <p:cNvSpPr/>
          <p:nvPr>
            <p:custDataLst>
              <p:tags r:id="rId12"/>
            </p:custDataLst>
          </p:nvPr>
        </p:nvSpPr>
        <p:spPr>
          <a:xfrm>
            <a:off x="10089949" y="1660642"/>
            <a:ext cx="707773" cy="70777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t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69" name="文本框 68"/>
          <p:cNvSpPr txBox="1"/>
          <p:nvPr>
            <p:custDataLst>
              <p:tags r:id="rId13"/>
            </p:custDataLst>
          </p:nvPr>
        </p:nvSpPr>
        <p:spPr>
          <a:xfrm>
            <a:off x="10089949" y="1659894"/>
            <a:ext cx="707773" cy="3733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lt1">
                    <a:lumMod val="100000"/>
                  </a:schemeClr>
                </a:solidFill>
                <a:latin typeface="+mj-lt"/>
                <a:cs typeface="+mj-lt"/>
              </a:rPr>
              <a:t>D</a:t>
            </a:r>
            <a:endParaRPr lang="en-US" altLang="zh-CN" sz="1600">
              <a:solidFill>
                <a:schemeClr val="lt1">
                  <a:lumMod val="100000"/>
                </a:schemeClr>
              </a:solidFill>
              <a:latin typeface="+mj-lt"/>
              <a:cs typeface="+mj-lt"/>
            </a:endParaRPr>
          </a:p>
        </p:txBody>
      </p:sp>
      <p:sp>
        <p:nvSpPr>
          <p:cNvPr id="9" name="矩形 8"/>
          <p:cNvSpPr/>
          <p:nvPr>
            <p:custDataLst>
              <p:tags r:id="rId14"/>
            </p:custDataLst>
          </p:nvPr>
        </p:nvSpPr>
        <p:spPr>
          <a:xfrm>
            <a:off x="608330" y="2033233"/>
            <a:ext cx="2271459" cy="3814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5" name="任意多边形 4"/>
          <p:cNvSpPr/>
          <p:nvPr>
            <p:custDataLst>
              <p:tags r:id="rId15"/>
            </p:custDataLst>
          </p:nvPr>
        </p:nvSpPr>
        <p:spPr>
          <a:xfrm>
            <a:off x="745994" y="4948870"/>
            <a:ext cx="2133794" cy="898558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16"/>
            </p:custDataLst>
          </p:nvPr>
        </p:nvSpPr>
        <p:spPr>
          <a:xfrm flipH="1">
            <a:off x="608330" y="5162848"/>
            <a:ext cx="2208612" cy="684580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17"/>
            </p:custDataLst>
          </p:nvPr>
        </p:nvSpPr>
        <p:spPr>
          <a:xfrm>
            <a:off x="608330" y="1992832"/>
            <a:ext cx="2271459" cy="42646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>
            <p:custDataLst>
              <p:tags r:id="rId18"/>
            </p:custDataLst>
          </p:nvPr>
        </p:nvSpPr>
        <p:spPr>
          <a:xfrm>
            <a:off x="3507507" y="2033233"/>
            <a:ext cx="2271459" cy="3814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22" name="任意多边形 21"/>
          <p:cNvSpPr/>
          <p:nvPr>
            <p:custDataLst>
              <p:tags r:id="rId19"/>
            </p:custDataLst>
          </p:nvPr>
        </p:nvSpPr>
        <p:spPr>
          <a:xfrm>
            <a:off x="3645171" y="4948870"/>
            <a:ext cx="2133794" cy="898558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20"/>
            </p:custDataLst>
          </p:nvPr>
        </p:nvSpPr>
        <p:spPr>
          <a:xfrm flipH="1">
            <a:off x="3507507" y="5162848"/>
            <a:ext cx="2208612" cy="684580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矩形 23"/>
          <p:cNvSpPr/>
          <p:nvPr>
            <p:custDataLst>
              <p:tags r:id="rId21"/>
            </p:custDataLst>
          </p:nvPr>
        </p:nvSpPr>
        <p:spPr>
          <a:xfrm>
            <a:off x="3507507" y="1992832"/>
            <a:ext cx="2271459" cy="42646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22"/>
            </p:custDataLst>
          </p:nvPr>
        </p:nvSpPr>
        <p:spPr>
          <a:xfrm>
            <a:off x="6406684" y="2033233"/>
            <a:ext cx="2271459" cy="3814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29" name="任意多边形 28"/>
          <p:cNvSpPr/>
          <p:nvPr>
            <p:custDataLst>
              <p:tags r:id="rId23"/>
            </p:custDataLst>
          </p:nvPr>
        </p:nvSpPr>
        <p:spPr>
          <a:xfrm>
            <a:off x="6544349" y="4948870"/>
            <a:ext cx="2133794" cy="898558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 29"/>
          <p:cNvSpPr/>
          <p:nvPr>
            <p:custDataLst>
              <p:tags r:id="rId24"/>
            </p:custDataLst>
          </p:nvPr>
        </p:nvSpPr>
        <p:spPr>
          <a:xfrm flipH="1">
            <a:off x="6406684" y="5162848"/>
            <a:ext cx="2208612" cy="684580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>
            <p:custDataLst>
              <p:tags r:id="rId25"/>
            </p:custDataLst>
          </p:nvPr>
        </p:nvSpPr>
        <p:spPr>
          <a:xfrm>
            <a:off x="6406684" y="1992832"/>
            <a:ext cx="2271459" cy="42646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矩形 34"/>
          <p:cNvSpPr/>
          <p:nvPr>
            <p:custDataLst>
              <p:tags r:id="rId26"/>
            </p:custDataLst>
          </p:nvPr>
        </p:nvSpPr>
        <p:spPr>
          <a:xfrm>
            <a:off x="9305862" y="2033233"/>
            <a:ext cx="2271459" cy="3814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720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</a:endParaRPr>
          </a:p>
        </p:txBody>
      </p:sp>
      <p:sp>
        <p:nvSpPr>
          <p:cNvPr id="36" name="任意多边形 35"/>
          <p:cNvSpPr/>
          <p:nvPr>
            <p:custDataLst>
              <p:tags r:id="rId27"/>
            </p:custDataLst>
          </p:nvPr>
        </p:nvSpPr>
        <p:spPr>
          <a:xfrm>
            <a:off x="9443526" y="4948870"/>
            <a:ext cx="2133794" cy="898558"/>
          </a:xfrm>
          <a:custGeom>
            <a:gdLst>
              <a:gd name="connsiteX0" fmla="*/ 769543 w 2381982"/>
              <a:gd name="connsiteY0" fmla="*/ 935 h 762934"/>
              <a:gd name="connsiteX1" fmla="*/ 1455343 w 2381982"/>
              <a:gd name="connsiteY1" fmla="*/ 635935 h 762934"/>
              <a:gd name="connsiteX2" fmla="*/ 1997210 w 2381982"/>
              <a:gd name="connsiteY2" fmla="*/ 263401 h 762934"/>
              <a:gd name="connsiteX3" fmla="*/ 2374688 w 2381982"/>
              <a:gd name="connsiteY3" fmla="*/ 723471 h 762934"/>
              <a:gd name="connsiteX4" fmla="*/ 2381982 w 2381982"/>
              <a:gd name="connsiteY4" fmla="*/ 762934 h 762934"/>
              <a:gd name="connsiteX5" fmla="*/ 0 w 2381982"/>
              <a:gd name="connsiteY5" fmla="*/ 762934 h 762934"/>
              <a:gd name="connsiteX6" fmla="*/ 12910 w 2381982"/>
              <a:gd name="connsiteY6" fmla="*/ 715145 h 762934"/>
              <a:gd name="connsiteX7" fmla="*/ 769543 w 2381982"/>
              <a:gd name="connsiteY7" fmla="*/ 935 h 76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81982" h="762934">
                <a:moveTo>
                  <a:pt x="769543" y="935"/>
                </a:moveTo>
                <a:cubicBezTo>
                  <a:pt x="1012254" y="-27287"/>
                  <a:pt x="1250732" y="592191"/>
                  <a:pt x="1455343" y="635935"/>
                </a:cubicBezTo>
                <a:cubicBezTo>
                  <a:pt x="1659954" y="679679"/>
                  <a:pt x="1841988" y="238001"/>
                  <a:pt x="1997210" y="263401"/>
                </a:cubicBezTo>
                <a:cubicBezTo>
                  <a:pt x="2133029" y="285626"/>
                  <a:pt x="2325029" y="555259"/>
                  <a:pt x="2374688" y="723471"/>
                </a:cubicBezTo>
                <a:lnTo>
                  <a:pt x="2381982" y="762934"/>
                </a:lnTo>
                <a:lnTo>
                  <a:pt x="0" y="762934"/>
                </a:lnTo>
                <a:lnTo>
                  <a:pt x="12910" y="715145"/>
                </a:lnTo>
                <a:cubicBezTo>
                  <a:pt x="101713" y="471673"/>
                  <a:pt x="557171" y="25629"/>
                  <a:pt x="769543" y="93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任意多边形 36"/>
          <p:cNvSpPr/>
          <p:nvPr>
            <p:custDataLst>
              <p:tags r:id="rId28"/>
            </p:custDataLst>
          </p:nvPr>
        </p:nvSpPr>
        <p:spPr>
          <a:xfrm flipH="1">
            <a:off x="9305862" y="5162848"/>
            <a:ext cx="2208612" cy="684580"/>
          </a:xfrm>
          <a:custGeom>
            <a:gdLst>
              <a:gd name="connsiteX0" fmla="*/ 839785 w 2465380"/>
              <a:gd name="connsiteY0" fmla="*/ 503 h 581194"/>
              <a:gd name="connsiteX1" fmla="*/ 807788 w 2465380"/>
              <a:gd name="connsiteY1" fmla="*/ 2021 h 581194"/>
              <a:gd name="connsiteX2" fmla="*/ 16782 w 2465380"/>
              <a:gd name="connsiteY2" fmla="*/ 559376 h 581194"/>
              <a:gd name="connsiteX3" fmla="*/ 0 w 2465380"/>
              <a:gd name="connsiteY3" fmla="*/ 581194 h 581194"/>
              <a:gd name="connsiteX4" fmla="*/ 2465380 w 2465380"/>
              <a:gd name="connsiteY4" fmla="*/ 581194 h 581194"/>
              <a:gd name="connsiteX5" fmla="*/ 2459763 w 2465380"/>
              <a:gd name="connsiteY5" fmla="*/ 567131 h 581194"/>
              <a:gd name="connsiteX6" fmla="*/ 2124619 w 2465380"/>
              <a:gd name="connsiteY6" fmla="*/ 64728 h 581194"/>
              <a:gd name="connsiteX7" fmla="*/ 1498085 w 2465380"/>
              <a:gd name="connsiteY7" fmla="*/ 361061 h 581194"/>
              <a:gd name="connsiteX8" fmla="*/ 839785 w 2465380"/>
              <a:gd name="connsiteY8" fmla="*/ 503 h 5811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65380" h="581194">
                <a:moveTo>
                  <a:pt x="839785" y="503"/>
                </a:moveTo>
                <a:cubicBezTo>
                  <a:pt x="828582" y="-483"/>
                  <a:pt x="817897" y="-41"/>
                  <a:pt x="807788" y="2021"/>
                </a:cubicBezTo>
                <a:cubicBezTo>
                  <a:pt x="596959" y="9043"/>
                  <a:pt x="212374" y="328128"/>
                  <a:pt x="16782" y="559376"/>
                </a:cubicBezTo>
                <a:lnTo>
                  <a:pt x="0" y="581194"/>
                </a:lnTo>
                <a:lnTo>
                  <a:pt x="2465380" y="581194"/>
                </a:lnTo>
                <a:lnTo>
                  <a:pt x="2459763" y="567131"/>
                </a:lnTo>
                <a:cubicBezTo>
                  <a:pt x="2410104" y="398919"/>
                  <a:pt x="2284899" y="99073"/>
                  <a:pt x="2124619" y="64728"/>
                </a:cubicBezTo>
                <a:cubicBezTo>
                  <a:pt x="1964339" y="30383"/>
                  <a:pt x="1717557" y="371512"/>
                  <a:pt x="1498085" y="361061"/>
                </a:cubicBezTo>
                <a:cubicBezTo>
                  <a:pt x="1292330" y="351263"/>
                  <a:pt x="1007821" y="15283"/>
                  <a:pt x="839785" y="503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29"/>
            </p:custDataLst>
          </p:nvPr>
        </p:nvSpPr>
        <p:spPr>
          <a:xfrm>
            <a:off x="9305862" y="1992832"/>
            <a:ext cx="2271459" cy="42646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30"/>
            </p:custDataLst>
          </p:nvPr>
        </p:nvSpPr>
        <p:spPr>
          <a:xfrm>
            <a:off x="609078" y="2405076"/>
            <a:ext cx="2270710" cy="219888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创伤性硬膜下出血是指颅脑受到外力撞击后，颅内血管破裂，血液流入硬膜下腔，形成血肿。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31"/>
            </p:custDataLst>
          </p:nvPr>
        </p:nvSpPr>
        <p:spPr>
          <a:xfrm>
            <a:off x="3507507" y="2405076"/>
            <a:ext cx="2270710" cy="219888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常见病因包括交通事故、坠落、运动损伤等。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2"/>
            </p:custDataLst>
          </p:nvPr>
        </p:nvSpPr>
        <p:spPr>
          <a:xfrm>
            <a:off x="6406684" y="2405076"/>
            <a:ext cx="2270710" cy="219888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病理生理机制包括：血管破裂、血液流入硬膜下腔、血肿形成、颅内压升高、脑组织受压、脑功能障碍等。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3"/>
            </p:custDataLst>
          </p:nvPr>
        </p:nvSpPr>
        <p:spPr>
          <a:xfrm>
            <a:off x="9306610" y="2405076"/>
            <a:ext cx="2270710" cy="219888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dk1">
                    <a:lumMod val="100000"/>
                  </a:schemeClr>
                </a:solidFill>
                <a:latin typeface="+mn-ea"/>
              </a:rPr>
              <a:t>创伤性硬膜下出血可能导致昏迷、头痛、呕吐、肢体瘫痪等症状，严重时可危及生命。</a:t>
            </a:r>
            <a:endParaRPr lang="zh-CN" altLang="en-US" sz="1400" spc="150">
              <a:solidFill>
                <a:schemeClr val="dk1">
                  <a:lumMod val="10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疾病诊断与鉴别诊断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创伤性硬膜下出血的定义：由于外伤导致硬脑膜下腔出血，通常伴有颅内压升高和脑疝形成。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诊断方法：CT扫描、MRI、腰椎穿刺等。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鉴别诊断：与其他颅内出血性疾病相鉴别，如脑出血、蛛网膜下腔出血等。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治疗方法：手术治疗、药物治疗、康复治疗等。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疾病治疗与预后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治疗方法：手术治疗、药物治疗、康复治疗等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预后情况：大部分患者预后良好，部分患者可能出现后遗症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预防措施：避免头部外伤、控制高血压、保持良好的生活习惯等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预后因素：出血量、出血部位、患者年龄、身体状况等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807752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807752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300625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9269" y="4722500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检查结果：CT显示硬膜下出血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116135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116135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609008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姓名：张三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608330" y="4722500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病史：高血压、糖尿病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3962282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3962282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454478" y="2154324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年龄：50岁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453800" y="4707585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症状：头痛、呕吐、意识障碍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653221" y="1252614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653221" y="3801130"/>
            <a:ext cx="1416623" cy="124051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9146095" y="2075000"/>
            <a:ext cx="2431300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职业：建筑工人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9144739" y="4723178"/>
            <a:ext cx="2433178" cy="149575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治疗方案：手术治疗，控制血压、血糖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病史及症状表现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91495" y="3498717"/>
            <a:ext cx="10794532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2937568" y="2518874"/>
            <a:ext cx="625" cy="9204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1871433" y="198174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受伤原因：如交通事故、跌倒、撞击等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59397" y="3174187"/>
            <a:ext cx="3752" cy="2632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397640" y="2655189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受伤时间：从受伤到就诊的时间间隔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85604" y="2121809"/>
            <a:ext cx="3752" cy="1311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923847" y="1600935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既往病史：如高血压、糖尿病、心脏病等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511811" y="2995977"/>
            <a:ext cx="3752" cy="5183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450054" y="247385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实验室检查：如血常规、生化指标等检查结果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673214" y="3514349"/>
            <a:ext cx="625" cy="1813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608330" y="3942054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患者年龄、性别、职业等基本信息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00671" y="3493714"/>
            <a:ext cx="3752" cy="11030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134537" y="4837481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受伤部位：如头部、胸部、腹部等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24377" y="3540612"/>
            <a:ext cx="0" cy="5515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60744" y="4381013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症状表现：如头痛、呕吐、意识障碍、肢体无力等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49958" y="3493714"/>
            <a:ext cx="1876" cy="14488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86951" y="5183897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影像学检查：如CT、MRI等检查结果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287253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39624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922449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44865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60755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13939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5934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185553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诊断及治疗经过</a:t>
            </a:r>
            <a:endParaRPr lang="zh-CN" altLang="en-US"/>
          </a:p>
        </p:txBody>
      </p:sp>
      <p:sp>
        <p:nvSpPr>
          <p:cNvPr id="4" name="矩形: 圆角"/>
          <p:cNvSpPr/>
          <p:nvPr>
            <p:custDataLst>
              <p:tags r:id="rId2"/>
            </p:custDataLst>
          </p:nvPr>
        </p:nvSpPr>
        <p:spPr>
          <a:xfrm>
            <a:off x="608330" y="1468806"/>
            <a:ext cx="5198445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直角三角形"/>
          <p:cNvSpPr/>
          <p:nvPr>
            <p:custDataLst>
              <p:tags r:id="rId3"/>
            </p:custDataLst>
          </p:nvPr>
        </p:nvSpPr>
        <p:spPr>
          <a:xfrm>
            <a:off x="1594049" y="1352277"/>
            <a:ext cx="120344" cy="119074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"/>
          <p:cNvSpPr/>
          <p:nvPr>
            <p:custDataLst>
              <p:tags r:id="rId4"/>
            </p:custDataLst>
          </p:nvPr>
        </p:nvSpPr>
        <p:spPr>
          <a:xfrm>
            <a:off x="948365" y="1343999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装饰3"/>
          <p:cNvSpPr/>
          <p:nvPr>
            <p:custDataLst>
              <p:tags r:id="rId5"/>
            </p:custDataLst>
          </p:nvPr>
        </p:nvSpPr>
        <p:spPr>
          <a:xfrm>
            <a:off x="5310872" y="2513744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装饰2"/>
          <p:cNvSpPr/>
          <p:nvPr>
            <p:custDataLst>
              <p:tags r:id="rId6"/>
            </p:custDataLst>
          </p:nvPr>
        </p:nvSpPr>
        <p:spPr>
          <a:xfrm>
            <a:off x="5629257" y="2195360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装饰1"/>
          <p:cNvSpPr/>
          <p:nvPr>
            <p:custDataLst>
              <p:tags r:id="rId7"/>
            </p:custDataLst>
          </p:nvPr>
        </p:nvSpPr>
        <p:spPr>
          <a:xfrm>
            <a:off x="5265025" y="2157790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008221" y="1620994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1873591" y="1620994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患者基本信息：年龄、性别、病史等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911" name="矩形: 圆角"/>
          <p:cNvSpPr/>
          <p:nvPr>
            <p:custDataLst>
              <p:tags r:id="rId10"/>
            </p:custDataLst>
          </p:nvPr>
        </p:nvSpPr>
        <p:spPr>
          <a:xfrm>
            <a:off x="6378735" y="3227563"/>
            <a:ext cx="5198445" cy="12274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2" name="直角三角形"/>
          <p:cNvSpPr/>
          <p:nvPr>
            <p:custDataLst>
              <p:tags r:id="rId11"/>
            </p:custDataLst>
          </p:nvPr>
        </p:nvSpPr>
        <p:spPr>
          <a:xfrm>
            <a:off x="10428588" y="3109124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3" name="矩形: 圆角"/>
          <p:cNvSpPr/>
          <p:nvPr>
            <p:custDataLst>
              <p:tags r:id="rId12"/>
            </p:custDataLst>
          </p:nvPr>
        </p:nvSpPr>
        <p:spPr>
          <a:xfrm>
            <a:off x="10530471" y="3100846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0" name="装饰12"/>
          <p:cNvSpPr/>
          <p:nvPr>
            <p:custDataLst>
              <p:tags r:id="rId13"/>
            </p:custDataLst>
          </p:nvPr>
        </p:nvSpPr>
        <p:spPr>
          <a:xfrm>
            <a:off x="6376187" y="3213554"/>
            <a:ext cx="191031" cy="509416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装饰11"/>
          <p:cNvSpPr/>
          <p:nvPr>
            <p:custDataLst>
              <p:tags r:id="rId14"/>
            </p:custDataLst>
          </p:nvPr>
        </p:nvSpPr>
        <p:spPr>
          <a:xfrm>
            <a:off x="6376187" y="3213554"/>
            <a:ext cx="509416" cy="191031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0" name="装饰10"/>
          <p:cNvSpPr/>
          <p:nvPr>
            <p:custDataLst>
              <p:tags r:id="rId15"/>
            </p:custDataLst>
          </p:nvPr>
        </p:nvSpPr>
        <p:spPr>
          <a:xfrm>
            <a:off x="6372367" y="3218011"/>
            <a:ext cx="550806" cy="550806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4" name="文本框 12"/>
          <p:cNvSpPr txBox="1"/>
          <p:nvPr>
            <p:custDataLst>
              <p:tags r:id="rId16"/>
            </p:custDataLst>
          </p:nvPr>
        </p:nvSpPr>
        <p:spPr>
          <a:xfrm>
            <a:off x="10590328" y="3380388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5" name="矩形: 圆角"/>
          <p:cNvSpPr/>
          <p:nvPr>
            <p:custDataLst>
              <p:tags r:id="rId17"/>
            </p:custDataLst>
          </p:nvPr>
        </p:nvSpPr>
        <p:spPr>
          <a:xfrm>
            <a:off x="6378735" y="1492366"/>
            <a:ext cx="5198445" cy="122769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9" name="直角三角形"/>
          <p:cNvSpPr/>
          <p:nvPr>
            <p:custDataLst>
              <p:tags r:id="rId18"/>
            </p:custDataLst>
          </p:nvPr>
        </p:nvSpPr>
        <p:spPr>
          <a:xfrm>
            <a:off x="10429225" y="1375837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1" name="矩形: 圆角"/>
          <p:cNvSpPr/>
          <p:nvPr>
            <p:custDataLst>
              <p:tags r:id="rId19"/>
            </p:custDataLst>
          </p:nvPr>
        </p:nvSpPr>
        <p:spPr>
          <a:xfrm>
            <a:off x="10531108" y="1367559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9" name="装饰6"/>
          <p:cNvSpPr/>
          <p:nvPr>
            <p:custDataLst>
              <p:tags r:id="rId20"/>
            </p:custDataLst>
          </p:nvPr>
        </p:nvSpPr>
        <p:spPr>
          <a:xfrm>
            <a:off x="6372367" y="2535395"/>
            <a:ext cx="509416" cy="19103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9" name="装饰5"/>
          <p:cNvSpPr/>
          <p:nvPr>
            <p:custDataLst>
              <p:tags r:id="rId21"/>
            </p:custDataLst>
          </p:nvPr>
        </p:nvSpPr>
        <p:spPr>
          <a:xfrm>
            <a:off x="6372367" y="2217010"/>
            <a:ext cx="191031" cy="509416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7" name="装饰4"/>
          <p:cNvSpPr/>
          <p:nvPr>
            <p:custDataLst>
              <p:tags r:id="rId22"/>
            </p:custDataLst>
          </p:nvPr>
        </p:nvSpPr>
        <p:spPr>
          <a:xfrm>
            <a:off x="6376824" y="2179440"/>
            <a:ext cx="550806" cy="55080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6" name="文本框 12"/>
          <p:cNvSpPr txBox="1"/>
          <p:nvPr>
            <p:custDataLst>
              <p:tags r:id="rId23"/>
            </p:custDataLst>
          </p:nvPr>
        </p:nvSpPr>
        <p:spPr>
          <a:xfrm>
            <a:off x="10590964" y="1649648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99" name="矩形: 圆角"/>
          <p:cNvSpPr/>
          <p:nvPr>
            <p:custDataLst>
              <p:tags r:id="rId24"/>
            </p:custDataLst>
          </p:nvPr>
        </p:nvSpPr>
        <p:spPr>
          <a:xfrm>
            <a:off x="608330" y="3226926"/>
            <a:ext cx="5198445" cy="12274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0" name="直角三角形"/>
          <p:cNvSpPr/>
          <p:nvPr>
            <p:custDataLst>
              <p:tags r:id="rId25"/>
            </p:custDataLst>
          </p:nvPr>
        </p:nvSpPr>
        <p:spPr>
          <a:xfrm>
            <a:off x="1594049" y="3109124"/>
            <a:ext cx="120344" cy="119074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1" name="矩形: 圆角"/>
          <p:cNvSpPr/>
          <p:nvPr>
            <p:custDataLst>
              <p:tags r:id="rId26"/>
            </p:custDataLst>
          </p:nvPr>
        </p:nvSpPr>
        <p:spPr>
          <a:xfrm>
            <a:off x="948365" y="3100846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文本框 9"/>
          <p:cNvSpPr txBox="1"/>
          <p:nvPr>
            <p:custDataLst>
              <p:tags r:id="rId27"/>
            </p:custDataLst>
          </p:nvPr>
        </p:nvSpPr>
        <p:spPr>
          <a:xfrm>
            <a:off x="1008221" y="3377841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44" name="装饰9"/>
          <p:cNvSpPr/>
          <p:nvPr>
            <p:custDataLst>
              <p:tags r:id="rId28"/>
            </p:custDataLst>
          </p:nvPr>
        </p:nvSpPr>
        <p:spPr>
          <a:xfrm>
            <a:off x="5624163" y="3213554"/>
            <a:ext cx="191031" cy="509416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6" name="装饰8"/>
          <p:cNvSpPr/>
          <p:nvPr>
            <p:custDataLst>
              <p:tags r:id="rId29"/>
            </p:custDataLst>
          </p:nvPr>
        </p:nvSpPr>
        <p:spPr>
          <a:xfrm>
            <a:off x="5268209" y="3218011"/>
            <a:ext cx="550806" cy="550806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装饰7"/>
          <p:cNvSpPr/>
          <p:nvPr>
            <p:custDataLst>
              <p:tags r:id="rId30"/>
            </p:custDataLst>
          </p:nvPr>
        </p:nvSpPr>
        <p:spPr>
          <a:xfrm>
            <a:off x="5305778" y="3213554"/>
            <a:ext cx="509416" cy="191031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1"/>
            </p:custDataLst>
          </p:nvPr>
        </p:nvSpPr>
        <p:spPr>
          <a:xfrm>
            <a:off x="7083002" y="1620994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临床表现：头痛、呕吐、意识障碍等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4" name="文本框 43"/>
          <p:cNvSpPr txBox="1"/>
          <p:nvPr>
            <p:custDataLst>
              <p:tags r:id="rId32"/>
            </p:custDataLst>
          </p:nvPr>
        </p:nvSpPr>
        <p:spPr>
          <a:xfrm>
            <a:off x="1871681" y="3335177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影像学检查：CT、MRI等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5" name="文本框 44"/>
          <p:cNvSpPr txBox="1"/>
          <p:nvPr>
            <p:custDataLst>
              <p:tags r:id="rId33"/>
            </p:custDataLst>
          </p:nvPr>
        </p:nvSpPr>
        <p:spPr>
          <a:xfrm>
            <a:off x="7081091" y="3335177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诊断：创伤性硬膜下出血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6" name="矩形: 圆角"/>
          <p:cNvSpPr/>
          <p:nvPr>
            <p:custDataLst>
              <p:tags r:id="rId34"/>
            </p:custDataLst>
          </p:nvPr>
        </p:nvSpPr>
        <p:spPr>
          <a:xfrm>
            <a:off x="608330" y="4866607"/>
            <a:ext cx="5198445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直角三角形"/>
          <p:cNvSpPr/>
          <p:nvPr>
            <p:custDataLst>
              <p:tags r:id="rId35"/>
            </p:custDataLst>
          </p:nvPr>
        </p:nvSpPr>
        <p:spPr>
          <a:xfrm>
            <a:off x="1594049" y="4750079"/>
            <a:ext cx="120344" cy="119074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: 圆角"/>
          <p:cNvSpPr/>
          <p:nvPr>
            <p:custDataLst>
              <p:tags r:id="rId36"/>
            </p:custDataLst>
          </p:nvPr>
        </p:nvSpPr>
        <p:spPr>
          <a:xfrm>
            <a:off x="948365" y="4741801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装饰3"/>
          <p:cNvSpPr/>
          <p:nvPr>
            <p:custDataLst>
              <p:tags r:id="rId37"/>
            </p:custDataLst>
          </p:nvPr>
        </p:nvSpPr>
        <p:spPr>
          <a:xfrm>
            <a:off x="5310872" y="5911546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装饰2"/>
          <p:cNvSpPr/>
          <p:nvPr>
            <p:custDataLst>
              <p:tags r:id="rId38"/>
            </p:custDataLst>
          </p:nvPr>
        </p:nvSpPr>
        <p:spPr>
          <a:xfrm>
            <a:off x="5629257" y="5593161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装饰1"/>
          <p:cNvSpPr/>
          <p:nvPr>
            <p:custDataLst>
              <p:tags r:id="rId39"/>
            </p:custDataLst>
          </p:nvPr>
        </p:nvSpPr>
        <p:spPr>
          <a:xfrm>
            <a:off x="5265025" y="5555592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40"/>
            </p:custDataLst>
          </p:nvPr>
        </p:nvSpPr>
        <p:spPr>
          <a:xfrm>
            <a:off x="1008221" y="5018795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4" name="文本框 63"/>
          <p:cNvSpPr txBox="1"/>
          <p:nvPr>
            <p:custDataLst>
              <p:tags r:id="rId41"/>
            </p:custDataLst>
          </p:nvPr>
        </p:nvSpPr>
        <p:spPr>
          <a:xfrm>
            <a:off x="1873591" y="5018795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治疗方案：手术治疗、药物治疗等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矩形: 圆角"/>
          <p:cNvSpPr/>
          <p:nvPr>
            <p:custDataLst>
              <p:tags r:id="rId42"/>
            </p:custDataLst>
          </p:nvPr>
        </p:nvSpPr>
        <p:spPr>
          <a:xfrm>
            <a:off x="6378735" y="4890168"/>
            <a:ext cx="5198445" cy="122769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直角三角形"/>
          <p:cNvSpPr/>
          <p:nvPr>
            <p:custDataLst>
              <p:tags r:id="rId43"/>
            </p:custDataLst>
          </p:nvPr>
        </p:nvSpPr>
        <p:spPr>
          <a:xfrm>
            <a:off x="10429225" y="4773639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: 圆角"/>
          <p:cNvSpPr/>
          <p:nvPr>
            <p:custDataLst>
              <p:tags r:id="rId44"/>
            </p:custDataLst>
          </p:nvPr>
        </p:nvSpPr>
        <p:spPr>
          <a:xfrm>
            <a:off x="10531108" y="4765361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装饰6"/>
          <p:cNvSpPr/>
          <p:nvPr>
            <p:custDataLst>
              <p:tags r:id="rId45"/>
            </p:custDataLst>
          </p:nvPr>
        </p:nvSpPr>
        <p:spPr>
          <a:xfrm>
            <a:off x="6372367" y="5933196"/>
            <a:ext cx="509416" cy="19103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装饰5"/>
          <p:cNvSpPr/>
          <p:nvPr>
            <p:custDataLst>
              <p:tags r:id="rId46"/>
            </p:custDataLst>
          </p:nvPr>
        </p:nvSpPr>
        <p:spPr>
          <a:xfrm>
            <a:off x="6372367" y="5614812"/>
            <a:ext cx="191031" cy="509416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装饰4"/>
          <p:cNvSpPr/>
          <p:nvPr>
            <p:custDataLst>
              <p:tags r:id="rId47"/>
            </p:custDataLst>
          </p:nvPr>
        </p:nvSpPr>
        <p:spPr>
          <a:xfrm>
            <a:off x="6376824" y="5577242"/>
            <a:ext cx="550806" cy="55080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文本框 12"/>
          <p:cNvSpPr txBox="1"/>
          <p:nvPr>
            <p:custDataLst>
              <p:tags r:id="rId48"/>
            </p:custDataLst>
          </p:nvPr>
        </p:nvSpPr>
        <p:spPr>
          <a:xfrm>
            <a:off x="10590964" y="5047450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3" name="文本框 72"/>
          <p:cNvSpPr txBox="1"/>
          <p:nvPr>
            <p:custDataLst>
              <p:tags r:id="rId49"/>
            </p:custDataLst>
          </p:nvPr>
        </p:nvSpPr>
        <p:spPr>
          <a:xfrm>
            <a:off x="7083002" y="5018795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治疗效果：症状缓解、预后良好等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当前病情及转归</a:t>
            </a:r>
            <a:endParaRPr lang="zh-CN" altLang="en-US"/>
          </a:p>
        </p:txBody>
      </p:sp>
      <p:sp>
        <p:nvSpPr>
          <p:cNvPr id="11" name="任意多边形: 形状 10"/>
          <p:cNvSpPr/>
          <p:nvPr>
            <p:custDataLst>
              <p:tags r:id="rId2"/>
            </p:custDataLst>
          </p:nvPr>
        </p:nvSpPr>
        <p:spPr>
          <a:xfrm>
            <a:off x="943960" y="1221740"/>
            <a:ext cx="3295989" cy="2384659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10"/>
          <p:cNvSpPr txBox="1"/>
          <p:nvPr>
            <p:custDataLst>
              <p:tags r:id="rId3"/>
            </p:custDataLst>
          </p:nvPr>
        </p:nvSpPr>
        <p:spPr>
          <a:xfrm>
            <a:off x="1145293" y="2311508"/>
            <a:ext cx="2876931" cy="11597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文本框 58"/>
          <p:cNvSpPr txBox="1"/>
          <p:nvPr>
            <p:custDataLst>
              <p:tags r:id="rId4"/>
            </p:custDataLst>
          </p:nvPr>
        </p:nvSpPr>
        <p:spPr>
          <a:xfrm>
            <a:off x="1145293" y="1494689"/>
            <a:ext cx="1049231" cy="7742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818971" y="1221740"/>
            <a:ext cx="125664" cy="23846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任意多边形: 形状 14"/>
          <p:cNvSpPr/>
          <p:nvPr>
            <p:custDataLst>
              <p:tags r:id="rId6"/>
            </p:custDataLst>
          </p:nvPr>
        </p:nvSpPr>
        <p:spPr>
          <a:xfrm>
            <a:off x="4566610" y="1221740"/>
            <a:ext cx="3295989" cy="2384659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文本框 10"/>
          <p:cNvSpPr txBox="1"/>
          <p:nvPr>
            <p:custDataLst>
              <p:tags r:id="rId7"/>
            </p:custDataLst>
          </p:nvPr>
        </p:nvSpPr>
        <p:spPr>
          <a:xfrm>
            <a:off x="4767943" y="2311508"/>
            <a:ext cx="2876931" cy="11597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临床表现：头痛、呕吐、意识障碍等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文本框 58"/>
          <p:cNvSpPr txBox="1"/>
          <p:nvPr>
            <p:custDataLst>
              <p:tags r:id="rId8"/>
            </p:custDataLst>
          </p:nvPr>
        </p:nvSpPr>
        <p:spPr>
          <a:xfrm>
            <a:off x="4767943" y="1494689"/>
            <a:ext cx="1049231" cy="7742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02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9"/>
            </p:custDataLst>
          </p:nvPr>
        </p:nvSpPr>
        <p:spPr>
          <a:xfrm>
            <a:off x="4440945" y="1221740"/>
            <a:ext cx="125664" cy="238465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任意多边形: 形状 20"/>
          <p:cNvSpPr/>
          <p:nvPr>
            <p:custDataLst>
              <p:tags r:id="rId10"/>
            </p:custDataLst>
          </p:nvPr>
        </p:nvSpPr>
        <p:spPr>
          <a:xfrm>
            <a:off x="8071027" y="1221740"/>
            <a:ext cx="3295989" cy="2384659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文本框 10"/>
          <p:cNvSpPr txBox="1"/>
          <p:nvPr>
            <p:custDataLst>
              <p:tags r:id="rId11"/>
            </p:custDataLst>
          </p:nvPr>
        </p:nvSpPr>
        <p:spPr>
          <a:xfrm>
            <a:off x="8272360" y="2311508"/>
            <a:ext cx="2876931" cy="11597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影像学检查：CT、MRI等结果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文本框 58"/>
          <p:cNvSpPr txBox="1"/>
          <p:nvPr>
            <p:custDataLst>
              <p:tags r:id="rId12"/>
            </p:custDataLst>
          </p:nvPr>
        </p:nvSpPr>
        <p:spPr>
          <a:xfrm>
            <a:off x="8272360" y="1494689"/>
            <a:ext cx="1049231" cy="7742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5" name="矩形 24"/>
          <p:cNvSpPr/>
          <p:nvPr>
            <p:custDataLst>
              <p:tags r:id="rId13"/>
            </p:custDataLst>
          </p:nvPr>
        </p:nvSpPr>
        <p:spPr>
          <a:xfrm>
            <a:off x="7946038" y="1221740"/>
            <a:ext cx="125664" cy="23846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任意多边形: 形状 1"/>
          <p:cNvSpPr/>
          <p:nvPr>
            <p:custDataLst>
              <p:tags r:id="rId14"/>
            </p:custDataLst>
          </p:nvPr>
        </p:nvSpPr>
        <p:spPr>
          <a:xfrm>
            <a:off x="943960" y="3864747"/>
            <a:ext cx="3295989" cy="2384659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10"/>
          <p:cNvSpPr txBox="1"/>
          <p:nvPr>
            <p:custDataLst>
              <p:tags r:id="rId15"/>
            </p:custDataLst>
          </p:nvPr>
        </p:nvSpPr>
        <p:spPr>
          <a:xfrm>
            <a:off x="1145293" y="4927491"/>
            <a:ext cx="2876931" cy="11597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诊断：创伤性硬膜下出血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8"/>
          <p:cNvSpPr txBox="1"/>
          <p:nvPr>
            <p:custDataLst>
              <p:tags r:id="rId16"/>
            </p:custDataLst>
          </p:nvPr>
        </p:nvSpPr>
        <p:spPr>
          <a:xfrm>
            <a:off x="1145293" y="4138372"/>
            <a:ext cx="1049231" cy="7742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17"/>
            </p:custDataLst>
          </p:nvPr>
        </p:nvSpPr>
        <p:spPr>
          <a:xfrm>
            <a:off x="818971" y="3864747"/>
            <a:ext cx="125664" cy="23846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任意多边形: 形状 9"/>
          <p:cNvSpPr/>
          <p:nvPr>
            <p:custDataLst>
              <p:tags r:id="rId18"/>
            </p:custDataLst>
          </p:nvPr>
        </p:nvSpPr>
        <p:spPr>
          <a:xfrm>
            <a:off x="4566610" y="3864747"/>
            <a:ext cx="3295989" cy="2384659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9"/>
            </p:custDataLst>
          </p:nvPr>
        </p:nvSpPr>
        <p:spPr>
          <a:xfrm>
            <a:off x="4767943" y="4927491"/>
            <a:ext cx="2876931" cy="11597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治疗方案：手术治疗、药物治疗等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文本框 58"/>
          <p:cNvSpPr txBox="1"/>
          <p:nvPr>
            <p:custDataLst>
              <p:tags r:id="rId20"/>
            </p:custDataLst>
          </p:nvPr>
        </p:nvSpPr>
        <p:spPr>
          <a:xfrm>
            <a:off x="4767943" y="4138372"/>
            <a:ext cx="1049231" cy="7742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05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26" name="矩形 25"/>
          <p:cNvSpPr/>
          <p:nvPr>
            <p:custDataLst>
              <p:tags r:id="rId21"/>
            </p:custDataLst>
          </p:nvPr>
        </p:nvSpPr>
        <p:spPr>
          <a:xfrm>
            <a:off x="4440945" y="3864747"/>
            <a:ext cx="125664" cy="238465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2" name="任意多边形: 形状 31"/>
          <p:cNvSpPr/>
          <p:nvPr>
            <p:custDataLst>
              <p:tags r:id="rId22"/>
            </p:custDataLst>
          </p:nvPr>
        </p:nvSpPr>
        <p:spPr>
          <a:xfrm>
            <a:off x="8071027" y="3864747"/>
            <a:ext cx="3295989" cy="2384659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4" name="文本框 10"/>
          <p:cNvSpPr txBox="1"/>
          <p:nvPr>
            <p:custDataLst>
              <p:tags r:id="rId23"/>
            </p:custDataLst>
          </p:nvPr>
        </p:nvSpPr>
        <p:spPr>
          <a:xfrm>
            <a:off x="8272360" y="4927491"/>
            <a:ext cx="2876931" cy="11597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预后：恢复情况、并发症等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文本框 58"/>
          <p:cNvSpPr txBox="1"/>
          <p:nvPr>
            <p:custDataLst>
              <p:tags r:id="rId24"/>
            </p:custDataLst>
          </p:nvPr>
        </p:nvSpPr>
        <p:spPr>
          <a:xfrm>
            <a:off x="8272360" y="4138372"/>
            <a:ext cx="1049231" cy="7742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06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36" name="矩形 35"/>
          <p:cNvSpPr/>
          <p:nvPr>
            <p:custDataLst>
              <p:tags r:id="rId25"/>
            </p:custDataLst>
          </p:nvPr>
        </p:nvSpPr>
        <p:spPr>
          <a:xfrm>
            <a:off x="7946038" y="3864747"/>
            <a:ext cx="125664" cy="23846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https://d.book118.com/765242201113011102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2"/>
  <p:tag name="KSO_WM_UNIT_INDEX" val="1_1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7"/>
  <p:tag name="KSO_WM_UNIT_INDEX" val="1_1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2"/>
  <p:tag name="KSO_WM_UNIT_INDEX" val="1_4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7"/>
  <p:tag name="KSO_WM_UNIT_INDEX" val="1_4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4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2"/>
  <p:tag name="KSO_WM_UNIT_INDEX" val="1_2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7"/>
  <p:tag name="KSO_WM_UNIT_INDEX" val="1_2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4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2"/>
  <p:tag name="KSO_WM_UNIT_INDEX" val="1_3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7"/>
  <p:tag name="KSO_WM_UNIT_INDEX" val="1_3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4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2"/>
  <p:tag name="KSO_WM_UNIT_INDEX" val="1_5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7"/>
  <p:tag name="KSO_WM_UNIT_INDEX" val="1_5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4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5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80_4*l_h_i*1_1_6"/>
  <p:tag name="KSO_WM_UNIT_INDEX" val="1_1_6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1_7"/>
  <p:tag name="KSO_WM_UNIT_INDEX" val="1_1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4*l_h_i*1_1_1"/>
  <p:tag name="KSO_WM_UNIT_INDEX" val="1_1_1"/>
  <p:tag name="KSO_WM_UNIT_LAYERLEVEL" val="1_1_1"/>
  <p:tag name="KSO_WM_UNIT_PRESET_TEXT" val="A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80_4*l_h_i*1_2_6"/>
  <p:tag name="KSO_WM_UNIT_INDEX" val="1_2_6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2_7"/>
  <p:tag name="KSO_WM_UNIT_INDEX" val="1_2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4*l_h_i*1_2_1"/>
  <p:tag name="KSO_WM_UNIT_INDEX" val="1_2_1"/>
  <p:tag name="KSO_WM_UNIT_LAYERLEVEL" val="1_1_1"/>
  <p:tag name="KSO_WM_UNIT_PRESET_TEXT" val="B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80_4*l_h_i*1_3_6"/>
  <p:tag name="KSO_WM_UNIT_INDEX" val="1_3_6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3_7"/>
  <p:tag name="KSO_WM_UNIT_INDEX" val="1_3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4*l_h_i*1_3_1"/>
  <p:tag name="KSO_WM_UNIT_INDEX" val="1_3_1"/>
  <p:tag name="KSO_WM_UNIT_LAYERLEVEL" val="1_1_1"/>
  <p:tag name="KSO_WM_UNIT_PRESET_TEXT" val="C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80_4*l_h_i*1_4_6"/>
  <p:tag name="KSO_WM_UNIT_INDEX" val="1_4_6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4_7"/>
  <p:tag name="KSO_WM_UNIT_INDEX" val="1_4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4*l_h_i*1_4_1"/>
  <p:tag name="KSO_WM_UNIT_INDEX" val="1_4_1"/>
  <p:tag name="KSO_WM_UNIT_LAYERLEVEL" val="1_1_1"/>
  <p:tag name="KSO_WM_UNIT_PRESET_TEXT" val="D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0_4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0_4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0_4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0_4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0_4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4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27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4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27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4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27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82.25,&quot;width&quot;:847.85}"/>
  <p:tag name="KSO_WM_TAG_VERSION" val="3.0"/>
  <p:tag name="KSO_WM_TEMPLATE_CATEGORY" val="diagram"/>
  <p:tag name="KSO_WM_TEMPLATE_INDEX" val="20231480"/>
  <p:tag name="KSO_WM_UNIT_COMPATIBLE" val="0"/>
  <p:tag name="KSO_WM_UNIT_DIAGRAM_ISNUMVISUAL" val="0"/>
  <p:tag name="KSO_WM_UNIT_DIAGRAM_ISREFERUNIT" val="0"/>
  <p:tag name="KSO_WM_UNIT_HIGHLIGHT" val="0"/>
  <p:tag name="KSO_WM_UNIT_ID" val="diagram20231480_4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27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7"/>
  <p:tag name="KSO_WM_UNIT_INDEX" val="1_1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7"/>
  <p:tag name="KSO_WM_UNIT_INDEX" val="1_4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7"/>
  <p:tag name="KSO_WM_UNIT_INDEX" val="1_2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7"/>
  <p:tag name="KSO_WM_UNIT_INDEX" val="1_3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7"/>
  <p:tag name="KSO_WM_UNIT_INDEX" val="1_5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7"/>
  <p:tag name="KSO_WM_UNIT_INDEX" val="1_6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6"/>
  <p:tag name="KSO_WM_UNIT_INDEX" val="1_6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3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1_2"/>
  <p:tag name="KSO_WM_UNIT_INDEX" val="1_1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2_2"/>
  <p:tag name="KSO_WM_UNIT_INDEX" val="1_2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3_2"/>
  <p:tag name="KSO_WM_UNIT_INDEX" val="1_3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4_2"/>
  <p:tag name="KSO_WM_UNIT_INDEX" val="1_4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5_2"/>
  <p:tag name="KSO_WM_UNIT_INDEX" val="1_5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6"/>
</p:tagLst>
</file>

<file path=ppt/tags/tag3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5_1"/>
  <p:tag name="KSO_WM_UNIT_INDEX" val="1_5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3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6_2"/>
  <p:tag name="KSO_WM_UNIT_INDEX" val="1_6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3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1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宋体</vt:lpstr>
      <vt:lpstr>Office Theme</vt:lpstr>
      <vt:lpstr>创伤性硬膜下出血查房</vt:lpstr>
      <vt:lpstr>目录</vt:lpstr>
      <vt:lpstr>创伤性硬膜下出血的相关知识</vt:lpstr>
      <vt:lpstr>疾病定义及概述</vt:lpstr>
      <vt:lpstr>疾病成因与病理生理</vt:lpstr>
      <vt:lpstr>疾病诊断与鉴别诊断</vt:lpstr>
      <vt:lpstr>疾病治疗与预后</vt:lpstr>
      <vt:lpstr>病例汇报</vt:lpstr>
      <vt:lpstr>患者基本信息</vt:lpstr>
      <vt:lpstr>病史及症状表现</vt:lpstr>
      <vt:lpstr>诊断及治疗经过</vt:lpstr>
      <vt:lpstr>当前病情及转归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2024-09-11T05:32:59.846</cp:lastPrinted>
  <dcterms:created xsi:type="dcterms:W3CDTF">2024-09-10T21:32:59Z</dcterms:created>
  <dcterms:modified xsi:type="dcterms:W3CDTF">2024-09-10T21:33:03Z</dcterms:modified>
</cp:coreProperties>
</file>