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3A7E12E-CB0B-4E81-9227-0AB415B4D6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D56A9D-21E9-4E02-B764-C16A56AFCB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F8923BC-B891-4871-BA58-A6D7AF810A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D5061A3-38F4-4B66-8DC7-56D9D57E14C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EFEB38D-8305-4941-99F3-DDB612465AA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3D38A58-DE8E-40D9-BCD4-CC72666FB8D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6989356-DBF4-4500-ADD5-4BC6C7C7E49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01BF931-5C0B-4876-9F76-7D4D8EB88F7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516FFE-D7FB-4988-9E3B-35F6C9D6CAE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C0817D4-84E1-4F66-90DA-01D5A79735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FE8FB9C-B989-4670-923E-D6C802081C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5301232224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71050" y="2172960"/>
            <a:ext cx="6249900" cy="197739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FFFFB3">
                    <a:alpha val="100000"/>
                  </a:srgbClr>
                </a:solidFill>
                <a:latin typeface="Microsoft Yahei"/>
                <a:ea typeface="Microsoft Yahei"/>
                <a:cs typeface="Microsoft Yahei"/>
              </a:rPr>
              <a:t>应急预案编制及管理的责任分工</a:t>
            </a:r>
          </a:p>
        </p:txBody>
      </p:sp>
      <p:sp>
        <p:nvSpPr>
          <p:cNvPr id="3" name="AutoShape 3"/>
          <p:cNvSpPr/>
          <p:nvPr/>
        </p:nvSpPr>
        <p:spPr>
          <a:xfrm>
            <a:off x="3372951" y="4479967"/>
            <a:ext cx="2056587" cy="434059"/>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alpha val="100000"/>
                  </a:srgbClr>
                </a:solidFill>
                <a:latin typeface="Microsoft Yahei"/>
                <a:ea typeface="Microsoft Yahei"/>
                <a:cs typeface="Microsoft Yahei"/>
              </a:rPr>
              <a:t>汇报人：XX</a:t>
            </a:r>
            <a:endParaRPr lang="en-US" sz="1100"/>
          </a:p>
        </p:txBody>
      </p:sp>
      <p:sp>
        <p:nvSpPr>
          <p:cNvPr id="4" name="AutoShape 4"/>
          <p:cNvSpPr/>
          <p:nvPr/>
        </p:nvSpPr>
        <p:spPr>
          <a:xfrm>
            <a:off x="6887803" y="4487418"/>
            <a:ext cx="2077143"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alpha val="100000"/>
                  </a:srgbClr>
                </a:solidFill>
                <a:latin typeface="Microsoft Yahei"/>
                <a:ea typeface="Microsoft Yahei"/>
                <a:cs typeface="Microsoft Yahei"/>
              </a:rPr>
              <a:t>2024-01-26</a:t>
            </a:r>
            <a:endParaRPr lang="en-US" sz="1100"/>
          </a:p>
        </p:txBody>
      </p:sp>
      <p:sp>
        <p:nvSpPr>
          <p:cNvPr id="5" name="AutoShape 5"/>
          <p:cNvSpPr/>
          <p:nvPr/>
        </p:nvSpPr>
        <p:spPr>
          <a:xfrm>
            <a:off x="352425" y="345394"/>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FFFFB3">
                    <a:alpha val="100000"/>
                  </a:srgbClr>
                </a:solidFill>
                <a:latin typeface="Microsoft Yahei"/>
                <a:ea typeface="Microsoft Yahei"/>
                <a:cs typeface="Microsoft Yahei"/>
              </a:rPr>
              <a:t>XX</a:t>
            </a:r>
            <a:endParaRPr lang="en-US" sz="1100"/>
          </a:p>
        </p:txBody>
      </p:sp>
      <p:sp>
        <p:nvSpPr>
          <p:cNvPr id="6" name="AutoShape 6"/>
          <p:cNvSpPr/>
          <p:nvPr/>
        </p:nvSpPr>
        <p:spPr>
          <a:xfrm>
            <a:off x="9364826" y="32926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FFFFB3">
                    <a:alpha val="100000"/>
                  </a:srgbClr>
                </a:solidFill>
                <a:latin typeface="Microsoft Yahei"/>
                <a:ea typeface="Microsoft Yahei"/>
                <a:cs typeface="Microsoft Yahei"/>
              </a:rPr>
              <a:t>REPORTING</a:t>
            </a:r>
            <a:endParaRPr lang="en-US" sz="1100"/>
          </a:p>
        </p:txBody>
      </p:sp>
      <p:sp>
        <p:nvSpPr>
          <p:cNvPr id="7" name="AutoShape 7"/>
          <p:cNvSpPr/>
          <p:nvPr/>
        </p:nvSpPr>
        <p:spPr>
          <a:xfrm>
            <a:off x="4524375" y="1555068"/>
            <a:ext cx="3262273" cy="419156"/>
          </a:xfrm>
          <a:prstGeom prst="rect">
            <a:avLst/>
          </a:prstGeom>
          <a:noFill/>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25">
                <a:solidFill>
                  <a:srgbClr val="FFFFB3">
                    <a:alpha val="100000"/>
                  </a:srgbClr>
                </a:solidFill>
                <a:latin typeface="Microsoft Yahei"/>
                <a:ea typeface="Microsoft Yahei"/>
                <a:cs typeface="Microsoft Yahei"/>
              </a:rPr>
              <a:t>2023 WORK SUMMARY</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2035790" y="2662128"/>
            <a:ext cx="2042564"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2021882" y="3839418"/>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accent1">
                    <a:alpha val="60000"/>
                  </a:schemeClr>
                </a:solidFill>
                <a:latin typeface="Microsoft Yahei"/>
                <a:ea typeface="Microsoft Yahei"/>
                <a:cs typeface="Microsoft Yahei"/>
              </a:rPr>
              <a:t>CATALOGUE</a:t>
            </a:r>
          </a:p>
        </p:txBody>
      </p:sp>
      <p:sp>
        <p:nvSpPr>
          <p:cNvPr id="5" name="TextBox 5"/>
          <p:cNvSpPr txBox="1"/>
          <p:nvPr/>
        </p:nvSpPr>
        <p:spPr>
          <a:xfrm>
            <a:off x="4918085" y="1406395"/>
            <a:ext cx="6621780" cy="44253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应急预案概述</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编制过程与责任分工</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管理实施与责任分工</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监督检查与责任追究</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案例分析与实践经验分享</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未来发展趋势及挑战应对</a:t>
            </a:r>
          </a:p>
        </p:txBody>
      </p:sp>
      <p:sp>
        <p:nvSpPr>
          <p:cNvPr id="6" name="AutoShape 6"/>
          <p:cNvSpPr/>
          <p:nvPr/>
        </p:nvSpPr>
        <p:spPr>
          <a:xfrm>
            <a:off x="6340996" y="373969"/>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accen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应急预案概述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定义与作用</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定义</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应急预案是为应对突发事件或紧急情况而预先制定的行动计划和措施，旨在降低事件的影响和损失，保障人民生命财产安全。</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作用</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应急预案在突发事件发生时，能够指导应急响应人员快速、有效地采取应对措施，协调各方资源，最大限度地减少人员伤亡和财产损失。</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《中华人民共和国突发事件应对法》、《国家突发公共事件总体应急预案》等法律法规对应急预案的编制和管理提出了明确要求。</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国家层面</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地方政府根据当地实际情况，制定了一系列应急预案管理的地方性法规和规章，如《XX省突发事件应急预案管理办法》等。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地方层面</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法律法规要求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专项应急预案</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针对某种具体的、特定类型的紧急情况，如火灾、地震等制定的应急预案。</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附件</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与应急预案相关的图表、资料等，如应急组织结构图、应急资源分布图等。</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现场处置方案</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针对特定的场所、设施或岗位所制定的应急处置措施，如企业内部的火灾现场处置方案等。</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综合应急预案</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从总体上阐述应急方针、政策，应急组织结构及相应职责，应急行动的总体思路等。</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应急预案体系构成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编制过程与责任分工</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确定应急预案的编制目标、范围、重点和要求。</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明确编制任务</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组建由相关部门和专家组成的编制小组，明确各自职责。</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成立编制小组</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收集相关法律法规、技术标准、历史案例等资料。</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收集资料</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编制准备阶段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风险评估</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识别潜在的危险源、危险区域和危险因素，评估其可能性和后果。</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资源调查</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调查现有应急资源，包括人力、物力、财力等，评估其可用性和可靠性。</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风险评估与资源调查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78786" y="3346403"/>
            <a:ext cx="2702514" cy="2702514"/>
          </a:xfrm>
          <a:prstGeom prst="donut">
            <a:avLst>
              <a:gd name="adj" fmla="val 6114"/>
            </a:avLst>
          </a:prstGeom>
          <a:solidFill>
            <a:schemeClr val="accent1">
              <a:lumMod val="75000"/>
              <a:alpha val="2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511044" y="2788639"/>
            <a:ext cx="1219200" cy="121920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740703" y="3074788"/>
            <a:ext cx="778679" cy="77867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869496" y="1257010"/>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编写预案草案</a:t>
            </a:r>
          </a:p>
        </p:txBody>
      </p:sp>
      <p:sp>
        <p:nvSpPr>
          <p:cNvPr id="6" name="TextBox 6"/>
          <p:cNvSpPr txBox="1"/>
          <p:nvPr/>
        </p:nvSpPr>
        <p:spPr>
          <a:xfrm>
            <a:off x="4177126" y="1812889"/>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根据风险评估和资源调查结果，编写应急预案草案。</a:t>
            </a:r>
          </a:p>
        </p:txBody>
      </p:sp>
      <p:sp>
        <p:nvSpPr>
          <p:cNvPr id="7" name="TextBox 7"/>
          <p:cNvSpPr txBox="1"/>
          <p:nvPr/>
        </p:nvSpPr>
        <p:spPr>
          <a:xfrm>
            <a:off x="8064328"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修改完善</a:t>
            </a:r>
          </a:p>
        </p:txBody>
      </p:sp>
      <p:sp>
        <p:nvSpPr>
          <p:cNvPr id="8" name="TextBox 8"/>
          <p:cNvSpPr txBox="1"/>
          <p:nvPr/>
        </p:nvSpPr>
        <p:spPr>
          <a:xfrm>
            <a:off x="8064328"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根据专家评审意见，对预案草案进行修改完善。</a:t>
            </a:r>
          </a:p>
        </p:txBody>
      </p:sp>
      <p:sp>
        <p:nvSpPr>
          <p:cNvPr id="9" name="TextBox 9"/>
          <p:cNvSpPr txBox="1"/>
          <p:nvPr/>
        </p:nvSpPr>
        <p:spPr>
          <a:xfrm>
            <a:off x="-279124"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专家评审</a:t>
            </a:r>
          </a:p>
        </p:txBody>
      </p:sp>
      <p:sp>
        <p:nvSpPr>
          <p:cNvPr id="10" name="TextBox 10"/>
          <p:cNvSpPr txBox="1"/>
          <p:nvPr/>
        </p:nvSpPr>
        <p:spPr>
          <a:xfrm>
            <a:off x="336137"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邀请专家对预案草案进行评审，提出修改意见和建议。</a:t>
            </a:r>
          </a:p>
        </p:txBody>
      </p:sp>
      <p:sp>
        <p:nvSpPr>
          <p:cNvPr id="11" name="AutoShape 11"/>
          <p:cNvSpPr/>
          <p:nvPr/>
        </p:nvSpPr>
        <p:spPr>
          <a:xfrm>
            <a:off x="4521503" y="462526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599104" y="4625262"/>
            <a:ext cx="1219200" cy="12192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2700000">
            <a:off x="4825398" y="4929157"/>
            <a:ext cx="611410" cy="611410"/>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6933514" y="4923096"/>
            <a:ext cx="550379" cy="550379"/>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预案编制阶段</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将修改完善后的应急预案提交给相关部门进行审批。</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审批</a:t>
            </a:r>
          </a:p>
        </p:txBody>
      </p:sp>
      <p:pic>
        <p:nvPicPr>
          <p:cNvPr id="5" name="Picture 5"/>
          <p:cNvPicPr>
            <a:picLocks noChangeAspect="1"/>
          </p:cNvPicPr>
          <p:nvPr/>
        </p:nvPicPr>
        <p:blipFill>
          <a:blip r:embed="rId2"/>
          <a:srcRect l="12500" r="12500"/>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经审批通过后，正式发布应急预案，并进行广泛宣传和培训。</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发布</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将发布的应急预案报送给相关监管部门备案，以便监督和指导。</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备案</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审批、发布与备案</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管理实施与责任分工</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负责制定应急预案编制指南和管理规定，组织应急预案的评审、备案和公布，协调应急预案的实施和修订。</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应急管理部门</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提供专业技术支持，参与应急预案的编制、评审和实施，负责相关应急设施和装备的管理和维护。</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专业技术部门</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负责本单位应急预案的编制、评审、备案和实施，组织应急演练和培训，及时报告和处理应急事件。</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生产经营单位</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组织架构与职责划分</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针对应急管理人员、专业技术人员和生产经营单位员工，制定相应的培训计划，提高应急意识和技能水平。</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培训计划</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定期组织应急演练，检验应急预案的可行性和有效性，评估应急响应能力和水平。</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演练实施</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792" r="1679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对演练过程进行全面评估，总结经验教训，提出改进措施和建议，不断完善应急预案和应急管理体系。</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演练评估</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培训、演练与评估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https://d.book118.com/765301232224011101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2024-09-10T04:16:37.844</cp:lastPrinted>
  <dcterms:created xsi:type="dcterms:W3CDTF">2024-09-09T20:16:37Z</dcterms:created>
  <dcterms:modified xsi:type="dcterms:W3CDTF">2024-09-09T20:16:40Z</dcterms:modified>
</cp:coreProperties>
</file>