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5" r:id="rId25"/>
    <p:sldId id="328" r:id="rId26"/>
    <p:sldId id="331" r:id="rId27"/>
    <p:sldId id="334" r:id="rId28"/>
    <p:sldId id="337" r:id="rId29"/>
    <p:sldId id="340" r:id="rId30"/>
    <p:sldId id="343" r:id="rId31"/>
    <p:sldId id="346" r:id="rId32"/>
    <p:sldId id="349" r:id="rId33"/>
    <p:sldId id="352" r:id="rId34"/>
    <p:sldId id="355" r:id="rId35"/>
    <p:sldId id="358" r:id="rId36"/>
    <p:sldId id="361" r:id="rId37"/>
    <p:sldId id="364" r:id="rId38"/>
    <p:sldId id="367" r:id="rId39"/>
    <p:sldId id="370" r:id="rId40"/>
    <p:sldId id="373" r:id="rId41"/>
    <p:sldId id="376" r:id="rId42"/>
    <p:sldId id="379" r:id="rId43"/>
    <p:sldId id="382" r:id="rId44"/>
    <p:sldId id="385" r:id="rId45"/>
    <p:sldId id="388" r:id="rId46"/>
    <p:sldId id="391" r:id="rId47"/>
    <p:sldId id="394" r:id="rId48"/>
    <p:sldId id="397" r:id="rId49"/>
    <p:sldId id="399" r:id="rId50"/>
  </p:sldIdLst>
  <p:sldSz cx="9144000" cy="6858000"/>
  <p:notesSz cx="6858000" cy="9144000"/>
  <p:custDataLst>
    <p:tags r:id="rId5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slide" Target="slides/slide24.xml" /><Relationship Id="rId27" Type="http://schemas.openxmlformats.org/officeDocument/2006/relationships/slide" Target="slides/slide25.xml" /><Relationship Id="rId28" Type="http://schemas.openxmlformats.org/officeDocument/2006/relationships/slide" Target="slides/slide26.xml" /><Relationship Id="rId29" Type="http://schemas.openxmlformats.org/officeDocument/2006/relationships/slide" Target="slides/slide27.xml" /><Relationship Id="rId3" Type="http://schemas.openxmlformats.org/officeDocument/2006/relationships/slide" Target="slides/slide1.xml" /><Relationship Id="rId30" Type="http://schemas.openxmlformats.org/officeDocument/2006/relationships/slide" Target="slides/slide28.xml" /><Relationship Id="rId31" Type="http://schemas.openxmlformats.org/officeDocument/2006/relationships/slide" Target="slides/slide29.xml" /><Relationship Id="rId32" Type="http://schemas.openxmlformats.org/officeDocument/2006/relationships/slide" Target="slides/slide30.xml" /><Relationship Id="rId33" Type="http://schemas.openxmlformats.org/officeDocument/2006/relationships/slide" Target="slides/slide31.xml" /><Relationship Id="rId34" Type="http://schemas.openxmlformats.org/officeDocument/2006/relationships/slide" Target="slides/slide32.xml" /><Relationship Id="rId35" Type="http://schemas.openxmlformats.org/officeDocument/2006/relationships/slide" Target="slides/slide33.xml" /><Relationship Id="rId36" Type="http://schemas.openxmlformats.org/officeDocument/2006/relationships/slide" Target="slides/slide34.xml" /><Relationship Id="rId37" Type="http://schemas.openxmlformats.org/officeDocument/2006/relationships/slide" Target="slides/slide35.xml" /><Relationship Id="rId38" Type="http://schemas.openxmlformats.org/officeDocument/2006/relationships/slide" Target="slides/slide36.xml" /><Relationship Id="rId39" Type="http://schemas.openxmlformats.org/officeDocument/2006/relationships/slide" Target="slides/slide37.xml" /><Relationship Id="rId4" Type="http://schemas.openxmlformats.org/officeDocument/2006/relationships/slide" Target="slides/slide2.xml" /><Relationship Id="rId40" Type="http://schemas.openxmlformats.org/officeDocument/2006/relationships/slide" Target="slides/slide38.xml" /><Relationship Id="rId41" Type="http://schemas.openxmlformats.org/officeDocument/2006/relationships/slide" Target="slides/slide39.xml" /><Relationship Id="rId42" Type="http://schemas.openxmlformats.org/officeDocument/2006/relationships/slide" Target="slides/slide40.xml" /><Relationship Id="rId43" Type="http://schemas.openxmlformats.org/officeDocument/2006/relationships/slide" Target="slides/slide41.xml" /><Relationship Id="rId44" Type="http://schemas.openxmlformats.org/officeDocument/2006/relationships/slide" Target="slides/slide42.xml" /><Relationship Id="rId45" Type="http://schemas.openxmlformats.org/officeDocument/2006/relationships/slide" Target="slides/slide43.xml" /><Relationship Id="rId46" Type="http://schemas.openxmlformats.org/officeDocument/2006/relationships/slide" Target="slides/slide44.xml" /><Relationship Id="rId47" Type="http://schemas.openxmlformats.org/officeDocument/2006/relationships/slide" Target="slides/slide45.xml" /><Relationship Id="rId48" Type="http://schemas.openxmlformats.org/officeDocument/2006/relationships/slide" Target="slides/slide46.xml" /><Relationship Id="rId49" Type="http://schemas.openxmlformats.org/officeDocument/2006/relationships/slide" Target="slides/slide47.xml" /><Relationship Id="rId5" Type="http://schemas.openxmlformats.org/officeDocument/2006/relationships/slide" Target="slides/slide3.xml" /><Relationship Id="rId50" Type="http://schemas.openxmlformats.org/officeDocument/2006/relationships/slide" Target="slides/slide48.xml" /><Relationship Id="rId51" Type="http://schemas.openxmlformats.org/officeDocument/2006/relationships/tags" Target="tags/tag1.xml" /><Relationship Id="rId52" Type="http://schemas.openxmlformats.org/officeDocument/2006/relationships/presProps" Target="presProps.xml" /><Relationship Id="rId53" Type="http://schemas.openxmlformats.org/officeDocument/2006/relationships/viewProps" Target="viewProps.xml" /><Relationship Id="rId54" Type="http://schemas.openxmlformats.org/officeDocument/2006/relationships/theme" Target="theme/theme1.xml" /><Relationship Id="rId55" Type="http://schemas.openxmlformats.org/officeDocument/2006/relationships/tableStyles" Target="tableStyles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F63CF9-5D3F-4932-ADFF-6726E20F6D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C0108-0022-4436-BCB0-F22498665A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FAB534-2C87-4EBC-96F9-91DD24250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24A7E-2E76-4F4E-8ADA-AABC68ECE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5FBF58-B1ED-414A-BBCB-482E8AA1E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9469DE-823E-4AB0-8329-4AF228356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E7B74F-EB0C-41B3-85D0-CBC82901E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4577B-2CC8-4DC1-BB59-0D3F4C160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22CCFB-0E54-4A78-9B05-C49D3BBF1C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00DF48-D2B9-466E-A07A-47500F7C5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AC5E1-0117-44D6-BD71-87BBE13EE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195586" name=""/>
          <p:cNvGrpSpPr/>
          <p:nvPr/>
        </p:nvGrpSpPr>
        <p:grpSpPr>
          <a:xfrm>
            <a:off x="1658938" y="1600200"/>
            <a:ext cx="6837362" cy="3200400"/>
            <a:chOff x="1045" y="1008"/>
            <a:chExt cx="4307" cy="2016"/>
          </a:xfrm>
        </p:grpSpPr>
        <p:sp>
          <p:nvSpPr>
            <p:cNvPr id="195587" name=""/>
            <p:cNvSpPr/>
            <p:nvPr/>
          </p:nvSpPr>
          <p:spPr bwMode="hidden">
            <a:xfrm flipH="1">
              <a:off x="4392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lang="zh-CN" altLang="en-US" sz="2400">
                <a:latin typeface="Times New Roman" pitchFamily="18" charset="0"/>
              </a:endParaRPr>
            </a:p>
          </p:txBody>
        </p:sp>
        <p:sp>
          <p:nvSpPr>
            <p:cNvPr id="195588" name=""/>
            <p:cNvSpPr/>
            <p:nvPr/>
          </p:nvSpPr>
          <p:spPr bwMode="hidden">
            <a:xfrm flipH="1">
              <a:off x="3264" y="1008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lang="zh-CN" altLang="en-US" sz="2400">
                <a:latin typeface="Times New Roman" pitchFamily="18" charset="0"/>
              </a:endParaRPr>
            </a:p>
          </p:txBody>
        </p:sp>
        <p:sp>
          <p:nvSpPr>
            <p:cNvPr id="195589" name=""/>
            <p:cNvSpPr/>
            <p:nvPr/>
          </p:nvSpPr>
          <p:spPr bwMode="hidden">
            <a:xfrm flipH="1">
              <a:off x="2136" y="1008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lang="zh-CN" altLang="en-US" sz="2400">
                <a:latin typeface="Times New Roman" pitchFamily="18" charset="0"/>
              </a:endParaRPr>
            </a:p>
          </p:txBody>
        </p:sp>
        <p:sp>
          <p:nvSpPr>
            <p:cNvPr id="195590" name=""/>
            <p:cNvSpPr/>
            <p:nvPr/>
          </p:nvSpPr>
          <p:spPr bwMode="hidden">
            <a:xfrm flipH="1">
              <a:off x="2136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lang="zh-CN" altLang="en-US" sz="2400">
                <a:latin typeface="Times New Roman" pitchFamily="18" charset="0"/>
              </a:endParaRPr>
            </a:p>
          </p:txBody>
        </p:sp>
        <p:sp>
          <p:nvSpPr>
            <p:cNvPr id="195591" name=""/>
            <p:cNvSpPr/>
            <p:nvPr/>
          </p:nvSpPr>
          <p:spPr bwMode="hidden">
            <a:xfrm flipH="1">
              <a:off x="1045" y="2064"/>
              <a:ext cx="960" cy="96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lang="zh-CN" altLang="en-US" sz="2400">
                <a:latin typeface="Times New Roman" pitchFamily="18" charset="0"/>
              </a:endParaRPr>
            </a:p>
          </p:txBody>
        </p:sp>
        <p:sp>
          <p:nvSpPr>
            <p:cNvPr id="195592" name=""/>
            <p:cNvSpPr/>
            <p:nvPr/>
          </p:nvSpPr>
          <p:spPr bwMode="hidden">
            <a:xfrm flipH="1">
              <a:off x="4392" y="2064"/>
              <a:ext cx="960" cy="960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lang="zh-CN" altLang="en-US" sz="2400">
                <a:latin typeface="Times New Roman" pitchFamily="18" charset="0"/>
              </a:endParaRPr>
            </a:p>
          </p:txBody>
        </p:sp>
      </p:grpSp>
      <p:sp>
        <p:nvSpPr>
          <p:cNvPr id="195593" name=""/>
          <p:cNvSpPr/>
          <p:nvPr>
            <p:ph type="dt" sz="half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95594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fld id="{DF1D48F9-DF34-4D9A-8335-90AD8FB2632E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95595" name="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BAC776A7-D916-49D3-86C2-AF23AC5E9D3E}" type="slidenum">
              <a:rPr lang="zh-CN" altLang="en-US" sz="1000"/>
              <a:t>*</a:t>
            </a:fld>
            <a:endParaRPr lang="en-US" altLang="zh-CN" sz="1000"/>
          </a:p>
        </p:txBody>
      </p:sp>
      <p:sp>
        <p:nvSpPr>
          <p:cNvPr id="195596" name=""/>
          <p:cNvSpPr/>
          <p:nvPr>
            <p:ph type="ctrTitle"/>
          </p:nvPr>
        </p:nvSpPr>
        <p:spPr>
          <a:xfrm>
            <a:off x="685800" y="1219200"/>
            <a:ext cx="7772400" cy="19335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4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95597" name=""/>
          <p:cNvSpPr/>
          <p:nvPr>
            <p:ph type="subTitle" idx="1"/>
          </p:nvPr>
        </p:nvSpPr>
        <p:spPr>
          <a:xfrm>
            <a:off x="2057400" y="3505200"/>
            <a:ext cx="6400800" cy="1752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None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None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34DCB0C-F4D7-4DD1-8DD5-8ADB4AC47416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0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2D9AE98-E897-47E7-A6D8-530215C74388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0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A988FE5A-2B10-4F12-B9E5-6A0D9B91DC98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lang="zh-CN" altLang="en-US" sz="100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</p:bgPr>
    </p:bg>
    <p:spTree>
      <p:nvGrpSpPr>
        <p:cNvPr id="1" name=""/>
        <p:cNvGrpSpPr/>
        <p:nvPr/>
      </p:nvGrpSpPr>
      <p:grpSpPr/>
      <p:grpSp>
        <p:nvGrpSpPr>
          <p:cNvPr id="194562" name=""/>
          <p:cNvGrpSpPr/>
          <p:nvPr/>
        </p:nvGrpSpPr>
        <p:grpSpPr>
          <a:xfrm>
            <a:off x="1071562" y="304800"/>
            <a:ext cx="7615238" cy="1106488"/>
            <a:chOff x="675" y="192"/>
            <a:chExt cx="4797" cy="697"/>
          </a:xfrm>
        </p:grpSpPr>
        <p:sp>
          <p:nvSpPr>
            <p:cNvPr id="194563" name=""/>
            <p:cNvSpPr/>
            <p:nvPr/>
          </p:nvSpPr>
          <p:spPr bwMode="hidden">
            <a:xfrm flipH="1">
              <a:off x="3067" y="192"/>
              <a:ext cx="696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lang="zh-CN" altLang="en-US" sz="2400">
                <a:latin typeface="Times New Roman" pitchFamily="18" charset="0"/>
              </a:endParaRPr>
            </a:p>
          </p:txBody>
        </p:sp>
        <p:sp>
          <p:nvSpPr>
            <p:cNvPr id="194564" name=""/>
            <p:cNvSpPr/>
            <p:nvPr/>
          </p:nvSpPr>
          <p:spPr bwMode="hidden">
            <a:xfrm flipH="1">
              <a:off x="4777" y="192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lang="zh-CN" altLang="en-US" sz="2400">
                <a:latin typeface="Times New Roman" pitchFamily="18" charset="0"/>
              </a:endParaRPr>
            </a:p>
          </p:txBody>
        </p:sp>
        <p:sp>
          <p:nvSpPr>
            <p:cNvPr id="194565" name=""/>
            <p:cNvSpPr/>
            <p:nvPr/>
          </p:nvSpPr>
          <p:spPr bwMode="hidden">
            <a:xfrm flipH="1">
              <a:off x="675" y="193"/>
              <a:ext cx="695" cy="696"/>
            </a:xfrm>
            <a:prstGeom prst="ellipse">
              <a:avLst/>
            </a:prstGeom>
            <a:solidFill>
              <a:schemeClr val="accent2"/>
            </a:solidFill>
            <a:ln w="28575">
              <a:noFill/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lang="zh-CN" altLang="en-US" sz="2400">
                <a:latin typeface="Times New Roman" pitchFamily="18" charset="0"/>
              </a:endParaRPr>
            </a:p>
          </p:txBody>
        </p:sp>
        <p:sp>
          <p:nvSpPr>
            <p:cNvPr id="194566" name=""/>
            <p:cNvSpPr/>
            <p:nvPr/>
          </p:nvSpPr>
          <p:spPr bwMode="hidden">
            <a:xfrm flipH="1">
              <a:off x="3984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lang="zh-CN" altLang="en-US" sz="2400">
                <a:latin typeface="Times New Roman" pitchFamily="18" charset="0"/>
              </a:endParaRPr>
            </a:p>
          </p:txBody>
        </p:sp>
        <p:sp>
          <p:nvSpPr>
            <p:cNvPr id="194567" name=""/>
            <p:cNvSpPr/>
            <p:nvPr/>
          </p:nvSpPr>
          <p:spPr bwMode="hidden">
            <a:xfrm flipH="1">
              <a:off x="1486" y="192"/>
              <a:ext cx="695" cy="696"/>
            </a:xfrm>
            <a:prstGeom prst="ellipse">
              <a:avLst/>
            </a:prstGeom>
            <a:noFill/>
            <a:ln w="28575">
              <a:solidFill>
                <a:schemeClr val="accent2"/>
              </a:solidFill>
              <a:miter lim="800000"/>
            </a:ln>
          </p:spPr>
          <p:txBody>
            <a:bodyPr wrap="none" anchor="ctr" anchorCtr="0"/>
            <a:lstStyle>
              <a:defPPr algn="l" rtl="0" eaLnBrk="1" hangingPunct="1">
                <a:defRPr kumimoji="0" lang="zh-CN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lang="zh-CN" altLang="en-US" sz="1800" b="0" i="0" u="none" baseline="0">
                  <a:solidFill>
                    <a:schemeClr val="tx1"/>
                  </a:solidFill>
                  <a:latin typeface="Arial"/>
                  <a:ea typeface="宋体" pitchFamily="2" charset="-122"/>
                </a:defRPr>
              </a:lvl5pPr>
            </a:lstStyle>
            <a:p>
              <a:pPr lvl="0" algn="ctr"/>
              <a:endParaRPr lang="zh-CN" altLang="en-US" sz="2400">
                <a:latin typeface="Times New Roman" pitchFamily="18" charset="0"/>
              </a:endParaRPr>
            </a:p>
          </p:txBody>
        </p:sp>
      </p:grpSp>
      <p:sp>
        <p:nvSpPr>
          <p:cNvPr id="194568" name=""/>
          <p:cNvSpPr/>
          <p:nvPr>
            <p:ph type="body" idx="1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94569" name=""/>
          <p:cNvSpPr/>
          <p:nvPr>
            <p:ph type="dt" sz="half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endParaRPr lang="en-US" altLang="zh-CN" sz="1000"/>
          </a:p>
        </p:txBody>
      </p:sp>
      <p:sp>
        <p:nvSpPr>
          <p:cNvPr id="194570" name="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fld id="{CED29474-80DA-4644-9562-6ACBE7CB1D35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94571" name="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r"/>
            <a:fld id="{D31C4D90-1F8C-446A-A300-20F8CFBA82B5}" type="slidenum">
              <a:rPr lang="zh-CN" altLang="en-US" sz="1000"/>
              <a:t>*</a:t>
            </a:fld>
            <a:endParaRPr lang="en-US" altLang="zh-CN" sz="1000"/>
          </a:p>
        </p:txBody>
      </p:sp>
      <p:sp>
        <p:nvSpPr>
          <p:cNvPr id="19457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hf sldNum="0" hdr="0" dt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800" b="0" i="0" u="none" baseline="0">
          <a:solidFill>
            <a:schemeClr val="tx2"/>
          </a:solidFill>
          <a:latin typeface="Arial"/>
          <a:ea typeface="宋体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" pitchFamily="2" charset="2"/>
        <a:buChar char="l"/>
        <a:defRPr kumimoji="0" sz="3200" b="0" i="0" u="none" baseline="0">
          <a:solidFill>
            <a:schemeClr val="tx1"/>
          </a:solidFill>
          <a:latin typeface="Arial"/>
          <a:ea typeface="宋体" pitchFamily="2" charset="-122"/>
        </a:defRPr>
      </a:lvl1pPr>
      <a:lvl2pPr marL="742950" indent="-28575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¡"/>
        <a:defRPr kumimoji="0" sz="2700" b="0" i="0" u="none" baseline="0">
          <a:solidFill>
            <a:schemeClr val="tx1"/>
          </a:solidFill>
          <a:latin typeface="Arial"/>
          <a:ea typeface="宋体" pitchFamily="2" charset="-122"/>
        </a:defRPr>
      </a:lvl2pPr>
      <a:lvl3pPr marL="11430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l"/>
        <a:defRPr kumimoji="0" sz="2300" b="0" i="0" u="none" baseline="0">
          <a:solidFill>
            <a:schemeClr val="tx1"/>
          </a:solidFill>
          <a:latin typeface="Arial"/>
          <a:ea typeface="宋体" pitchFamily="2" charset="-122"/>
        </a:defRPr>
      </a:lvl3pPr>
      <a:lvl4pPr marL="16002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Tx/>
        <a:buChar char="•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4pPr>
      <a:lvl5pPr marL="2057400" indent="-2286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Tx/>
        <a:buFont typeface="Wingdings" pitchFamily="2" charset="2"/>
        <a:buChar char=""/>
        <a:defRPr kumimoji="0" sz="2000" b="0" i="0" u="none" baseline="0">
          <a:solidFill>
            <a:schemeClr val="tx1"/>
          </a:solidFill>
          <a:latin typeface="Arial"/>
          <a:ea typeface="宋体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F &#19968;&#36744;&#23376;&#37117;&#27809;&#26377;&#26426;&#20250;&#30475;&#21040;&#30340;&#22855;&#35266;.pps" TargetMode="Ex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3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hyperlink" Target="&#20859;&#33457;(3).ppt" TargetMode="External" /></Relationships>
</file>

<file path=ppt/slides/_rels/slide3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hyperlink" Target="&#20004;&#35838;&#26102;&#21517;&#20154;&#21517;&#35328;&#22823;&#36830;&#21019;.ppt" TargetMode="External" /><Relationship Id="rId3" Type="http://schemas.openxmlformats.org/officeDocument/2006/relationships/hyperlink" Target="&#24341;&#29992;&#21517;&#20154;&#21517;&#35328;&#20316;&#25991;&#35838;&#20214;.ppt" TargetMode="External" /><Relationship Id="rId4" Type="http://schemas.openxmlformats.org/officeDocument/2006/relationships/hyperlink" Target="&#29366;&#20803;&#19977;&#23567;&#23398;&#29983;&#20316;&#25991;.doc" TargetMode="External" /></Relationships>
</file>

<file path=ppt/slides/_rels/slide4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3043133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6610" name=""/>
          <p:cNvSpPr/>
          <p:nvPr>
            <p:ph type="ctrTitle"/>
          </p:nvPr>
        </p:nvSpPr>
        <p:spPr>
          <a:xfrm>
            <a:off x="685800" y="1219200"/>
            <a:ext cx="7772400" cy="1933575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/>
          <a:p>
            <a:pPr lvl="0"/>
            <a:r>
              <a:rPr>
                <a:hlinkClick r:id="rId2"/>
              </a:rPr>
              <a:t>F 一辈子都没有机会看到的奇观.pps</a:t>
            </a:r>
          </a:p>
        </p:txBody>
      </p:sp>
      <p:sp>
        <p:nvSpPr>
          <p:cNvPr id="196611" name=""/>
          <p:cNvSpPr/>
          <p:nvPr>
            <p:ph type="subTitle" idx="1"/>
          </p:nvPr>
        </p:nvSpPr>
        <p:spPr>
          <a:xfrm>
            <a:off x="2057400" y="3505200"/>
            <a:ext cx="6400800" cy="1752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/>
          <a:p/>
        </p:txBody>
      </p:sp>
      <p:sp>
        <p:nvSpPr>
          <p:cNvPr id="196612" nam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96613" nam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90B753F-6521-41BE-9B58-E31A0A12D22F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96614" name="TextBox 19661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文本原来可以这样解读共94页，您现在浏览的是第1页!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937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70183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229379" name=""/>
          <p:cNvSpPr/>
          <p:nvPr/>
        </p:nvSpPr>
        <p:spPr>
          <a:xfrm>
            <a:off x="381000" y="1295400"/>
            <a:ext cx="8534400" cy="210185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4400" b="1">
                <a:solidFill>
                  <a:srgbClr val="FF3300"/>
                </a:solidFill>
              </a:rPr>
              <a:t>以“学</a:t>
            </a:r>
            <a:r>
              <a:rPr lang="en-US" altLang="zh-CN" sz="4400" b="1">
                <a:solidFill>
                  <a:srgbClr val="FF3300"/>
                </a:solidFill>
              </a:rPr>
              <a:t>”</a:t>
            </a:r>
            <a:r>
              <a:rPr lang="zh-CN" altLang="en-US" sz="4400" b="1">
                <a:solidFill>
                  <a:srgbClr val="FF3300"/>
                </a:solidFill>
              </a:rPr>
              <a:t>定教</a:t>
            </a:r>
            <a:endParaRPr lang="zh-CN" altLang="en-US" sz="4400" b="1">
              <a:solidFill>
                <a:srgbClr val="FF3300"/>
              </a:solidFill>
            </a:endParaRPr>
          </a:p>
          <a:p>
            <a:pPr lvl="0"/>
            <a:r>
              <a:rPr lang="en-US" altLang="zh-CN" sz="4400" b="1">
                <a:solidFill>
                  <a:srgbClr val="FF3300"/>
                </a:solidFill>
              </a:rPr>
              <a:t>           </a:t>
            </a:r>
            <a:endParaRPr lang="en-US" altLang="zh-CN" sz="4400" b="1">
              <a:solidFill>
                <a:srgbClr val="FF3300"/>
              </a:solidFill>
            </a:endParaRPr>
          </a:p>
          <a:p>
            <a:pPr lvl="0"/>
            <a:r>
              <a:rPr lang="en-US" altLang="zh-CN" sz="4400" b="1">
                <a:solidFill>
                  <a:srgbClr val="FF3300"/>
                </a:solidFill>
              </a:rPr>
              <a:t>        ——</a:t>
            </a:r>
            <a:r>
              <a:rPr lang="zh-CN" altLang="en-US" sz="4400" b="1">
                <a:solidFill>
                  <a:srgbClr val="FF3300"/>
                </a:solidFill>
              </a:rPr>
              <a:t>我们可以这样解读文本</a:t>
            </a:r>
            <a:endParaRPr lang="zh-CN" altLang="en-US" sz="4400" b="1">
              <a:solidFill>
                <a:srgbClr val="FF3300"/>
              </a:solidFill>
            </a:endParaRPr>
          </a:p>
        </p:txBody>
      </p:sp>
      <p:sp>
        <p:nvSpPr>
          <p:cNvPr id="229380" name=""/>
          <p:cNvSpPr/>
          <p:nvPr/>
        </p:nvSpPr>
        <p:spPr>
          <a:xfrm>
            <a:off x="2133600" y="3962400"/>
            <a:ext cx="51816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en-US" sz="2800" b="1"/>
          </a:p>
        </p:txBody>
      </p:sp>
      <p:sp>
        <p:nvSpPr>
          <p:cNvPr id="229381" name=""/>
          <p:cNvSpPr/>
          <p:nvPr/>
        </p:nvSpPr>
        <p:spPr>
          <a:xfrm>
            <a:off x="2514600" y="4230688"/>
            <a:ext cx="51054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 b="1">
                <a:latin typeface="Tahoma" pitchFamily="34" charset="0"/>
              </a:rPr>
              <a:t>龙湾区教师发展中心      曹  俊</a:t>
            </a:r>
            <a:endParaRPr lang="zh-CN" altLang="en-US" sz="2800" b="1">
              <a:latin typeface="Tahoma" pitchFamily="34" charset="0"/>
            </a:endParaRPr>
          </a:p>
        </p:txBody>
      </p:sp>
      <p:sp>
        <p:nvSpPr>
          <p:cNvPr id="229382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29383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D7189D6B-7858-4863-85C3-C44470D5C6EC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29384" name="TextBox 22938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文本原来可以这样解读共94页，您现在浏览的是第2页!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835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b="1">
                <a:solidFill>
                  <a:srgbClr val="FF3300"/>
                </a:solidFill>
              </a:rPr>
              <a:t>以“学</a:t>
            </a:r>
            <a:r>
              <a:rPr lang="en-US" altLang="zh-CN" b="1">
                <a:solidFill>
                  <a:srgbClr val="FF3300"/>
                </a:solidFill>
              </a:rPr>
              <a:t>”</a:t>
            </a:r>
            <a:r>
              <a:rPr lang="zh-CN" altLang="en-US" b="1">
                <a:solidFill>
                  <a:srgbClr val="FF3300"/>
                </a:solidFill>
              </a:rPr>
              <a:t>定教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228355" name=""/>
          <p:cNvSpPr/>
          <p:nvPr>
            <p:ph type="body" idx="4294967295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4800" b="1">
                <a:solidFill>
                  <a:srgbClr val="00CC00"/>
                </a:solidFill>
              </a:rPr>
              <a:t>学生</a:t>
            </a:r>
            <a:endParaRPr lang="zh-CN" altLang="en-US" sz="4800" b="1">
              <a:solidFill>
                <a:srgbClr val="00CC00"/>
              </a:solidFill>
            </a:endParaRPr>
          </a:p>
          <a:p>
            <a:pPr lvl="0"/>
            <a:r>
              <a:rPr lang="zh-CN" altLang="en-US" sz="4800" b="1">
                <a:solidFill>
                  <a:srgbClr val="00CC00"/>
                </a:solidFill>
              </a:rPr>
              <a:t>学生的学习</a:t>
            </a:r>
            <a:endParaRPr lang="zh-CN" altLang="en-US" sz="4800" b="1">
              <a:solidFill>
                <a:srgbClr val="00CC00"/>
              </a:solidFill>
            </a:endParaRPr>
          </a:p>
          <a:p>
            <a:pPr lvl="0"/>
            <a:r>
              <a:rPr lang="zh-CN" altLang="en-US" sz="4800" b="1">
                <a:solidFill>
                  <a:srgbClr val="00CC00"/>
                </a:solidFill>
              </a:rPr>
              <a:t>学生学习语言文字的运用</a:t>
            </a:r>
            <a:endParaRPr lang="zh-CN" altLang="en-US" sz="4800" b="1">
              <a:solidFill>
                <a:srgbClr val="00CC00"/>
              </a:solidFill>
            </a:endParaRPr>
          </a:p>
        </p:txBody>
      </p:sp>
      <p:sp>
        <p:nvSpPr>
          <p:cNvPr id="22835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2835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72D09F1-C0E8-4EF1-860C-5FF3BF6F92A6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28358" name="TextBox 22835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文本原来可以这样解读共94页，您现在浏览的是第3页!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2283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28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83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8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83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28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83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354" grpId="0"/>
      <p:bldP spid="228355" grpId="1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386" name=""/>
          <p:cNvSpPr/>
          <p:nvPr>
            <p:ph type="title"/>
          </p:nvPr>
        </p:nvSpPr>
        <p:spPr>
          <a:xfrm>
            <a:off x="457200" y="274638"/>
            <a:ext cx="8229600" cy="563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endParaRPr lang="zh-CN" altLang="en-US" sz="3400"/>
          </a:p>
        </p:txBody>
      </p:sp>
      <p:sp>
        <p:nvSpPr>
          <p:cNvPr id="144387" name=""/>
          <p:cNvSpPr/>
          <p:nvPr>
            <p:ph type="body" idx="4294967295"/>
          </p:nvPr>
        </p:nvSpPr>
        <p:spPr>
          <a:xfrm>
            <a:off x="457200" y="914400"/>
            <a:ext cx="8229600" cy="52165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50000"/>
              </a:lnSpc>
              <a:buNone/>
            </a:pPr>
            <a:r>
              <a:rPr lang="zh-CN" altLang="en-US" sz="2800"/>
              <a:t>          </a:t>
            </a:r>
            <a:r>
              <a:rPr lang="zh-CN" altLang="en-US" sz="2800" b="1">
                <a:solidFill>
                  <a:srgbClr val="FF0000"/>
                </a:solidFill>
              </a:rPr>
              <a:t>请你站在学生学习的角度去选择，你觉得学一篇课文，重点学什么？</a:t>
            </a:r>
            <a:endParaRPr lang="zh-CN" altLang="en-US" sz="2800" b="1">
              <a:solidFill>
                <a:srgbClr val="FF0000"/>
              </a:solidFill>
            </a:endParaRPr>
          </a:p>
          <a:p>
            <a:pPr lvl="0">
              <a:lnSpc>
                <a:spcPct val="80000"/>
              </a:lnSpc>
              <a:buNone/>
            </a:pPr>
            <a:endParaRPr lang="zh-CN" altLang="en-US" sz="2800" b="1"/>
          </a:p>
          <a:p>
            <a:pPr lvl="0">
              <a:lnSpc>
                <a:spcPct val="80000"/>
              </a:lnSpc>
              <a:buNone/>
            </a:pPr>
            <a:r>
              <a:rPr lang="zh-CN" altLang="en-US" b="1"/>
              <a:t>①写什么</a:t>
            </a:r>
            <a:endParaRPr lang="zh-CN" altLang="en-US" b="1"/>
          </a:p>
          <a:p>
            <a:pPr lvl="0">
              <a:lnSpc>
                <a:spcPct val="80000"/>
              </a:lnSpc>
              <a:buNone/>
            </a:pPr>
            <a:endParaRPr lang="zh-CN" altLang="en-US" b="1"/>
          </a:p>
          <a:p>
            <a:pPr lvl="0">
              <a:lnSpc>
                <a:spcPct val="80000"/>
              </a:lnSpc>
              <a:buNone/>
            </a:pPr>
            <a:endParaRPr lang="zh-CN" altLang="en-US" b="1"/>
          </a:p>
          <a:p>
            <a:pPr lvl="0">
              <a:lnSpc>
                <a:spcPct val="80000"/>
              </a:lnSpc>
              <a:buNone/>
            </a:pPr>
            <a:r>
              <a:rPr lang="zh-CN" altLang="en-US" b="1"/>
              <a:t>②怎么写</a:t>
            </a:r>
            <a:endParaRPr lang="zh-CN" altLang="en-US" b="1"/>
          </a:p>
          <a:p>
            <a:pPr lvl="0">
              <a:lnSpc>
                <a:spcPct val="80000"/>
              </a:lnSpc>
              <a:buNone/>
            </a:pPr>
            <a:endParaRPr lang="zh-CN" altLang="en-US" b="1"/>
          </a:p>
          <a:p>
            <a:pPr lvl="0">
              <a:lnSpc>
                <a:spcPct val="80000"/>
              </a:lnSpc>
              <a:buNone/>
            </a:pPr>
            <a:endParaRPr lang="zh-CN" altLang="en-US" b="1"/>
          </a:p>
          <a:p>
            <a:pPr lvl="0">
              <a:lnSpc>
                <a:spcPct val="80000"/>
              </a:lnSpc>
              <a:buNone/>
            </a:pPr>
            <a:r>
              <a:rPr lang="zh-CN" altLang="en-US" b="1"/>
              <a:t>③为什么写</a:t>
            </a:r>
            <a:endParaRPr lang="zh-CN" altLang="en-US" b="1"/>
          </a:p>
        </p:txBody>
      </p:sp>
      <p:sp>
        <p:nvSpPr>
          <p:cNvPr id="14438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4438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F119960-EBFE-4D31-858F-B2C64942950A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44390" name="TextBox 14438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文本原来可以这样解读共94页，您现在浏览的是第4页!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9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7018338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4099" name=""/>
          <p:cNvSpPr/>
          <p:nvPr/>
        </p:nvSpPr>
        <p:spPr>
          <a:xfrm>
            <a:off x="1447800" y="1752600"/>
            <a:ext cx="7162800" cy="762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zh-CN" altLang="en-US" sz="4400" b="1">
                <a:solidFill>
                  <a:srgbClr val="FF3300"/>
                </a:solidFill>
              </a:rPr>
              <a:t>文本比较</a:t>
            </a:r>
            <a:endParaRPr lang="zh-CN" altLang="en-US" sz="4400" b="1">
              <a:solidFill>
                <a:srgbClr val="FF3300"/>
              </a:solidFill>
            </a:endParaRPr>
          </a:p>
        </p:txBody>
      </p:sp>
      <p:sp>
        <p:nvSpPr>
          <p:cNvPr id="4100" name=""/>
          <p:cNvSpPr/>
          <p:nvPr/>
        </p:nvSpPr>
        <p:spPr>
          <a:xfrm>
            <a:off x="2133600" y="3962400"/>
            <a:ext cx="5181600" cy="5191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en-US" sz="2800" b="1"/>
          </a:p>
        </p:txBody>
      </p:sp>
      <p:sp>
        <p:nvSpPr>
          <p:cNvPr id="4101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4102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92F185C0-AD2E-4718-8707-EC63E3293FC5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4103" name="TextBox 4102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文本原来可以这样解读共94页，您现在浏览的是第5页!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6" name=""/>
          <p:cNvSpPr/>
          <p:nvPr/>
        </p:nvSpPr>
        <p:spPr>
          <a:xfrm>
            <a:off x="1295400" y="1524000"/>
            <a:ext cx="3429000" cy="7620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chemeClr val="tx1">
                  <a:gamma/>
                  <a:tint val="0"/>
                  <a:invGamma/>
                </a:schemeClr>
              </a:gs>
            </a:gsLst>
            <a:lin ang="0" scaled="1"/>
          </a:gra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62467" name=""/>
          <p:cNvSpPr/>
          <p:nvPr/>
        </p:nvSpPr>
        <p:spPr>
          <a:xfrm>
            <a:off x="1143000" y="1524000"/>
            <a:ext cx="3352800" cy="76200"/>
          </a:xfrm>
          <a:prstGeom prst="rect">
            <a:avLst/>
          </a:prstGeom>
          <a:gradFill rotWithShape="1">
            <a:gsLst>
              <a:gs pos="0">
                <a:schemeClr val="tx1"/>
              </a:gs>
              <a:gs pos="100000">
                <a:schemeClr val="tx1">
                  <a:gamma/>
                  <a:tint val="0"/>
                  <a:invGamma/>
                </a:schemeClr>
              </a:gs>
            </a:gsLst>
            <a:lin ang="0" scaled="1"/>
          </a:gra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62468" name=""/>
          <p:cNvSpPr/>
          <p:nvPr/>
        </p:nvSpPr>
        <p:spPr>
          <a:xfrm>
            <a:off x="1066800" y="476250"/>
            <a:ext cx="6096000" cy="7016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/>
            <a:r>
              <a:rPr lang="en-US" altLang="zh-CN" sz="40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《</a:t>
            </a:r>
            <a:r>
              <a:rPr lang="zh-CN" altLang="en-US" sz="40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春雨的色彩</a:t>
            </a:r>
            <a:r>
              <a:rPr lang="en-US" altLang="zh-CN" sz="4000" b="1">
                <a:solidFill>
                  <a:srgbClr val="FF0000"/>
                </a:solidFill>
                <a:effectLst>
                  <a:outerShdw blurRad="38100" dist="38100" dir="2700000" algn="tl">
                    <a:schemeClr val="bg2"/>
                  </a:outerShdw>
                </a:effectLst>
                <a:ea typeface="黑体" pitchFamily="2" charset="-122"/>
              </a:rPr>
              <a:t>》</a:t>
            </a:r>
            <a:endParaRPr lang="en-US" altLang="zh-CN" sz="4000" b="1">
              <a:solidFill>
                <a:srgbClr val="FF0000"/>
              </a:solidFill>
              <a:effectLst>
                <a:outerShdw blurRad="38100" dist="38100" dir="2700000" algn="tl">
                  <a:schemeClr val="bg2"/>
                </a:outerShdw>
              </a:effectLst>
              <a:ea typeface="黑体" pitchFamily="2" charset="-122"/>
            </a:endParaRPr>
          </a:p>
        </p:txBody>
      </p:sp>
      <p:pic>
        <p:nvPicPr>
          <p:cNvPr id="62469" name=""/>
          <p:cNvPicPr/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381000"/>
            <a:ext cx="1447800" cy="1219200"/>
          </a:xfrm>
          <a:prstGeom prst="rect">
            <a:avLst/>
          </a:prstGeom>
          <a:noFill/>
          <a:ln>
            <a:noFill/>
            <a:miter lim="800000"/>
          </a:ln>
        </p:spPr>
      </p:pic>
      <p:sp>
        <p:nvSpPr>
          <p:cNvPr id="62470" name=""/>
          <p:cNvSpPr/>
          <p:nvPr/>
        </p:nvSpPr>
        <p:spPr>
          <a:xfrm>
            <a:off x="609600" y="2362200"/>
            <a:ext cx="7620000" cy="396875"/>
          </a:xfrm>
          <a:prstGeom prst="rect">
            <a:avLst/>
          </a:prstGeom>
          <a:noFill/>
          <a:ln>
            <a:noFill/>
            <a:miter lim="800000"/>
          </a:ln>
          <a:effectLst>
            <a:outerShdw dist="28398" dir="1593903" algn="ctr">
              <a:schemeClr val="bg1"/>
            </a:outerShdw>
          </a:effectLst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en-US" sz="2000"/>
          </a:p>
        </p:txBody>
      </p:sp>
      <p:sp>
        <p:nvSpPr>
          <p:cNvPr id="62471" name=""/>
          <p:cNvSpPr/>
          <p:nvPr/>
        </p:nvSpPr>
        <p:spPr>
          <a:xfrm>
            <a:off x="838200" y="2057400"/>
            <a:ext cx="6781800" cy="442912"/>
          </a:xfrm>
          <a:prstGeom prst="rect">
            <a:avLst/>
          </a:prstGeom>
          <a:noFill/>
          <a:ln>
            <a:noFill/>
            <a:miter lim="800000"/>
          </a:ln>
          <a:effectLst>
            <a:outerShdw dist="28398" dir="1593903" algn="ctr">
              <a:schemeClr val="bg1"/>
            </a:outerShdw>
          </a:effectLst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endParaRPr lang="zh-CN" altLang="en-US" sz="2300" b="1"/>
          </a:p>
        </p:txBody>
      </p:sp>
      <p:sp>
        <p:nvSpPr>
          <p:cNvPr id="62472" name=""/>
          <p:cNvSpPr/>
          <p:nvPr/>
        </p:nvSpPr>
        <p:spPr>
          <a:xfrm>
            <a:off x="762000" y="4495800"/>
            <a:ext cx="7543800" cy="5175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lang="zh-CN" altLang="en-US" sz="2800"/>
              <a:t>       </a:t>
            </a:r>
            <a:endParaRPr lang="zh-CN" altLang="en-US" sz="2800"/>
          </a:p>
        </p:txBody>
      </p:sp>
      <p:sp>
        <p:nvSpPr>
          <p:cNvPr id="62473" name=""/>
          <p:cNvSpPr/>
          <p:nvPr/>
        </p:nvSpPr>
        <p:spPr>
          <a:xfrm>
            <a:off x="228600" y="1219200"/>
            <a:ext cx="8534400" cy="52197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</a:pPr>
            <a:r>
              <a:rPr lang="zh-CN" altLang="en-US" sz="2800" b="1"/>
              <a:t>　   春雨，像春姑娘纺出的线，轻轻地落到地上，沙沙沙，沙沙沙</a:t>
            </a:r>
            <a:r>
              <a:rPr lang="en-US" altLang="zh-CN" sz="2800" b="1"/>
              <a:t>……</a:t>
            </a:r>
            <a:br>
              <a:rPr lang="en-US" altLang="zh-CN" sz="2800" b="1"/>
            </a:br>
            <a:r>
              <a:rPr lang="zh-CN" altLang="en-US" sz="2800" b="1"/>
              <a:t>　　田野里，一群小鸟正在争论一个有趣的问题，春雨到底是什么颜色的？</a:t>
            </a:r>
            <a:br>
              <a:rPr lang="zh-CN" altLang="en-US" sz="2800" b="1"/>
            </a:br>
            <a:r>
              <a:rPr lang="zh-CN" altLang="en-US" sz="2800" b="1"/>
              <a:t>　　小燕子说：“春雨是绿色的，你们瞧，春雨落到草地上，草就绿了，春雨淋在柳树上，柳枝也绿了。”</a:t>
            </a:r>
            <a:br>
              <a:rPr lang="zh-CN" altLang="en-US" sz="2800" b="1"/>
            </a:br>
            <a:r>
              <a:rPr lang="zh-CN" altLang="en-US" sz="2800" b="1"/>
              <a:t>        麻雀说：“不对，春雨是红色的，你们瞧，春雨洒在桃树上，桃花红了，春雨滴在杜鹃丛中，杜鹃花也红了。”</a:t>
            </a:r>
            <a:br>
              <a:rPr lang="zh-CN" altLang="en-US" sz="2800" b="1"/>
            </a:br>
            <a:r>
              <a:rPr lang="zh-CN" altLang="en-US" sz="2800" b="1"/>
              <a:t>　　　　</a:t>
            </a:r>
            <a:endParaRPr lang="zh-CN" altLang="en-US" sz="2800" b="1"/>
          </a:p>
        </p:txBody>
      </p:sp>
      <p:sp>
        <p:nvSpPr>
          <p:cNvPr id="62474" name="Date Placeholder 1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62475" name="Footer Placeholder 2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pPr lvl="0" algn="ctr"/>
            <a:fld id="{1FC3046F-502A-4772-95ED-280FD5BA3364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62476" name="TextBox 6247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文本原来可以这样解读共94页，您现在浏览的是第6页!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base">
                                        <p:cTn id="7" dur="500" fill="hold"/>
                                        <p:tgtEl>
                                          <p:spTgt spid="624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 additive="base">
                                        <p:cTn id="12" dur="500" fill="hold"/>
                                        <p:tgtEl>
                                          <p:spTgt spid="624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 additive="base">
                                        <p:cTn id="15" dur="500" fill="hold"/>
                                        <p:tgtEl>
                                          <p:spTgt spid="624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24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247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24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269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/>
        </p:txBody>
      </p:sp>
      <p:sp>
        <p:nvSpPr>
          <p:cNvPr id="242691" name=""/>
          <p:cNvSpPr/>
          <p:nvPr>
            <p:ph type="body" idx="4294967295"/>
          </p:nvPr>
        </p:nvSpPr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 sz="3600" b="1"/>
              <a:t>          山是野的。索溪峪的山，是天然的美</a:t>
            </a:r>
            <a:r>
              <a:rPr lang="en-US" altLang="zh-CN" sz="3600" b="1"/>
              <a:t>,</a:t>
            </a:r>
            <a:r>
              <a:rPr lang="zh-CN" altLang="en-US" sz="3600" b="1"/>
              <a:t>是野性的美。这种美</a:t>
            </a:r>
            <a:r>
              <a:rPr lang="en-US" altLang="zh-CN" sz="3600" b="1"/>
              <a:t>,</a:t>
            </a:r>
            <a:r>
              <a:rPr lang="zh-CN" altLang="en-US" sz="3600" b="1"/>
              <a:t>是一种惊险的美：几十丈高的断壁悬崖拔地而起</a:t>
            </a:r>
            <a:r>
              <a:rPr lang="en-US" altLang="zh-CN" sz="3600" b="1"/>
              <a:t>,</a:t>
            </a:r>
            <a:r>
              <a:rPr lang="zh-CN" altLang="en-US" sz="3600" b="1"/>
              <a:t>半边悬空的巨石在山风中摇摇晃晃</a:t>
            </a:r>
            <a:r>
              <a:rPr lang="en-US" altLang="zh-CN" sz="3600" b="1"/>
              <a:t>,</a:t>
            </a:r>
            <a:r>
              <a:rPr lang="zh-CN" altLang="en-US" sz="3600" b="1"/>
              <a:t>使人望而生畏。什么“一线天”</a:t>
            </a:r>
            <a:r>
              <a:rPr lang="en-US" altLang="zh-CN" sz="3600" b="1"/>
              <a:t>,</a:t>
            </a:r>
            <a:r>
              <a:rPr lang="zh-CN" altLang="en-US" sz="3600" b="1"/>
              <a:t>什么“百丈峡”</a:t>
            </a:r>
            <a:r>
              <a:rPr lang="en-US" altLang="zh-CN" sz="3600" b="1"/>
              <a:t>,</a:t>
            </a:r>
            <a:r>
              <a:rPr lang="zh-CN" altLang="en-US" sz="3600" b="1"/>
              <a:t>听着名字就让人胆颤。这种美</a:t>
            </a:r>
            <a:r>
              <a:rPr lang="en-US" altLang="zh-CN" sz="3600" b="1"/>
              <a:t>,</a:t>
            </a:r>
            <a:r>
              <a:rPr lang="zh-CN" altLang="en-US" sz="3600" b="1"/>
              <a:t>是一种磅礴的美：不是一峰独秀</a:t>
            </a:r>
            <a:r>
              <a:rPr lang="en-US" altLang="zh-CN" sz="3600" b="1"/>
              <a:t>,</a:t>
            </a:r>
            <a:r>
              <a:rPr lang="zh-CN" altLang="en-US" sz="3600" b="1"/>
              <a:t>也不是三五峰呼应</a:t>
            </a:r>
            <a:r>
              <a:rPr lang="en-US" altLang="zh-CN" sz="3600" b="1"/>
              <a:t>,</a:t>
            </a:r>
            <a:r>
              <a:rPr lang="zh-CN" altLang="en-US" sz="3600" b="1"/>
              <a:t>而是千峰万仞绵亘蜿蜒</a:t>
            </a:r>
            <a:r>
              <a:rPr lang="en-US" altLang="zh-CN" sz="3600" b="1"/>
              <a:t>,“</a:t>
            </a:r>
            <a:r>
              <a:rPr lang="zh-CN" altLang="en-US" sz="3600" b="1"/>
              <a:t>十里画廊”</a:t>
            </a:r>
            <a:r>
              <a:rPr lang="en-US" altLang="zh-CN" sz="3600" b="1"/>
              <a:t>,“</a:t>
            </a:r>
            <a:r>
              <a:rPr lang="zh-CN" altLang="en-US" sz="3600" b="1"/>
              <a:t>西海峰林”</a:t>
            </a:r>
            <a:r>
              <a:rPr lang="en-US" altLang="zh-CN" sz="3600" b="1"/>
              <a:t>,</a:t>
            </a:r>
            <a:r>
              <a:rPr lang="zh-CN" altLang="en-US" sz="3600" b="1"/>
              <a:t>令人浩气长舒。这种美</a:t>
            </a:r>
            <a:r>
              <a:rPr lang="en-US" altLang="zh-CN" sz="3600" b="1"/>
              <a:t>,</a:t>
            </a:r>
            <a:r>
              <a:rPr lang="zh-CN" altLang="en-US" sz="3600" b="1"/>
              <a:t>是一种随心所欲、不拘一格的美：或直插云天</a:t>
            </a:r>
            <a:r>
              <a:rPr lang="en-US" altLang="zh-CN" sz="3600" b="1"/>
              <a:t>,</a:t>
            </a:r>
            <a:r>
              <a:rPr lang="zh-CN" altLang="en-US" sz="3600" b="1"/>
              <a:t>活横拦绿水；旁逸斜出</a:t>
            </a:r>
            <a:r>
              <a:rPr lang="en-US" altLang="zh-CN" sz="3600" b="1"/>
              <a:t>,</a:t>
            </a:r>
            <a:r>
              <a:rPr lang="zh-CN" altLang="en-US" sz="3600" b="1"/>
              <a:t>崛起巍巍“斜山”；相对相依</a:t>
            </a:r>
            <a:r>
              <a:rPr lang="en-US" altLang="zh-CN" sz="3600" b="1"/>
              <a:t>,</a:t>
            </a:r>
            <a:r>
              <a:rPr lang="zh-CN" altLang="en-US" sz="3600" b="1"/>
              <a:t>宛如“热恋情人”；亭亭玉立</a:t>
            </a:r>
            <a:r>
              <a:rPr lang="en-US" altLang="zh-CN" sz="3600" b="1"/>
              <a:t>,</a:t>
            </a:r>
            <a:r>
              <a:rPr lang="zh-CN" altLang="en-US" sz="3600" b="1"/>
              <a:t>则好似“窈窕淑女”</a:t>
            </a:r>
            <a:r>
              <a:rPr lang="en-US" altLang="zh-CN" sz="3600" b="1"/>
              <a:t>…… </a:t>
            </a:r>
            <a:endParaRPr lang="zh-CN" altLang="en-US" sz="3600" b="1"/>
          </a:p>
        </p:txBody>
      </p:sp>
      <p:sp>
        <p:nvSpPr>
          <p:cNvPr id="24269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4269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E0A0D06-86C1-4217-A455-748820F07651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42694" name="TextBox 24269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文本原来可以这样解读共94页，您现在浏览的是第7页!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834" name=""/>
          <p:cNvSpPr/>
          <p:nvPr>
            <p:ph type="title"/>
          </p:nvPr>
        </p:nvSpPr>
        <p:spPr>
          <a:xfrm>
            <a:off x="457200" y="274638"/>
            <a:ext cx="8229600" cy="6397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en-US" altLang="zh-CN" sz="2500"/>
              <a:t>《</a:t>
            </a:r>
            <a:r>
              <a:rPr lang="zh-CN" altLang="en-US" sz="2500"/>
              <a:t>花钟</a:t>
            </a:r>
            <a:r>
              <a:rPr lang="en-US" altLang="zh-CN" sz="2500"/>
              <a:t>》</a:t>
            </a:r>
            <a:r>
              <a:rPr lang="zh-CN" altLang="en-US" sz="2500"/>
              <a:t>的解读</a:t>
            </a:r>
            <a:endParaRPr lang="zh-CN" altLang="en-US" sz="2500"/>
          </a:p>
        </p:txBody>
      </p:sp>
      <p:sp>
        <p:nvSpPr>
          <p:cNvPr id="120835" name=""/>
          <p:cNvSpPr/>
          <p:nvPr>
            <p:ph type="body" idx="4294967295"/>
          </p:nvPr>
        </p:nvSpPr>
        <p:spPr>
          <a:xfrm>
            <a:off x="228600" y="914400"/>
            <a:ext cx="8686800" cy="5943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sz="2000"/>
              <a:t>               </a:t>
            </a:r>
            <a:r>
              <a:rPr lang="zh-CN" altLang="en-US" sz="2000" b="1"/>
              <a:t>鲜花朵朵，争奇斗艳，芬芳迷人。要是我们留心观察，就会发现，一天之内，不同的花开放的时间是不同的。凌晨四点，牵牛花吹起了紫色的小喇叭；五点左右，艳丽的蔷薇绽开了笑脸；七点，睡莲从梦中醒来；中午十二点左右，午时花开放了；下午三点，万寿菊欣然怒放；傍晚六点，烟草花在暮色中苏醒；月光花在七点左右舒展开自己的花瓣；夜来香在晚上八点开花；昙花却在九点左右含笑一现</a:t>
            </a:r>
            <a:r>
              <a:rPr lang="en-US" altLang="zh-CN" sz="2000" b="1"/>
              <a:t>……</a:t>
            </a:r>
            <a:br>
              <a:rPr lang="en-US" altLang="zh-CN" sz="2000" b="1"/>
            </a:br>
            <a:r>
              <a:rPr lang="en-US" altLang="zh-CN" sz="2000" b="1"/>
              <a:t>        </a:t>
            </a:r>
            <a:r>
              <a:rPr lang="zh-CN" altLang="en-US" sz="2000" b="1"/>
              <a:t>不同的植物为什么开花的时间不同呢？原来，植物开花的时间，与温度、湿度、光照有着密切的关系。比如，昙花的花瓣又大又娇嫩，白天阳光强，气温高，空气干燥，要是在白天开花，就有被灼伤的危险。深夜气温过低，开花也不适宜。长期以来，它适应了晚上九点左右的温度和湿度，到了那时便悄悄绽开淡雅的花蕾，向人们展示美丽的笑脸。还有的花，需要昆虫传播花粉，才能结出种子，它们开花的时间往往跟昆虫活动的时间相吻合。</a:t>
            </a:r>
            <a:br>
              <a:rPr lang="zh-CN" altLang="en-US" sz="2000" b="1"/>
            </a:br>
            <a:r>
              <a:rPr lang="zh-CN" altLang="en-US" sz="2000" b="1"/>
              <a:t>       一位植物学家曾有意把不同时间开放的花种在一起，把花圃修建得像钟面一样，组成花的“时钟”。这些花在二十四小时内陆续开放。你只要看看什么花刚刚开放，就知道大致是几点钟，这是不是很有趣？</a:t>
            </a:r>
            <a:br>
              <a:rPr lang="zh-CN" altLang="en-US" sz="2000" b="1"/>
            </a:br>
            <a:endParaRPr lang="en-US" altLang="zh-CN" sz="2000" b="1"/>
          </a:p>
        </p:txBody>
      </p:sp>
      <p:sp>
        <p:nvSpPr>
          <p:cNvPr id="1208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2083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8B105B7-1C49-4041-8724-9A61BF81C6DA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20838" name="TextBox 12083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文本原来可以这样解读共94页，您现在浏览的是第8页!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410" name=""/>
          <p:cNvSpPr/>
          <p:nvPr>
            <p:ph type="title"/>
          </p:nvPr>
        </p:nvSpPr>
        <p:spPr>
          <a:xfrm>
            <a:off x="457200" y="274638"/>
            <a:ext cx="8229600" cy="6397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endParaRPr lang="zh-CN" altLang="en-US" sz="2500"/>
          </a:p>
        </p:txBody>
      </p:sp>
      <p:sp>
        <p:nvSpPr>
          <p:cNvPr id="145411" name=""/>
          <p:cNvSpPr/>
          <p:nvPr>
            <p:ph type="body" idx="4294967295"/>
          </p:nvPr>
        </p:nvSpPr>
        <p:spPr>
          <a:xfrm>
            <a:off x="0" y="381000"/>
            <a:ext cx="8686800" cy="6477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b="1"/>
              <a:t>   凌晨四点，牵牛花吹起了紫色的小喇叭；</a:t>
            </a:r>
            <a:endParaRPr lang="zh-CN" altLang="en-US" b="1"/>
          </a:p>
          <a:p>
            <a:pPr lvl="0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b="1"/>
              <a:t>   五点左右，艳丽的蔷薇绽开了笑脸；</a:t>
            </a:r>
            <a:endParaRPr lang="zh-CN" altLang="en-US" b="1"/>
          </a:p>
          <a:p>
            <a:pPr lvl="0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b="1"/>
              <a:t>   七点，睡莲从梦中醒来；</a:t>
            </a:r>
            <a:endParaRPr lang="zh-CN" altLang="en-US" b="1"/>
          </a:p>
          <a:p>
            <a:pPr lvl="0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b="1"/>
              <a:t>   中午十二点左右，午时花开放了；</a:t>
            </a:r>
            <a:endParaRPr lang="zh-CN" altLang="en-US" b="1"/>
          </a:p>
          <a:p>
            <a:pPr lvl="0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b="1"/>
              <a:t>   下午三点，万寿菊欣然怒放；</a:t>
            </a:r>
            <a:endParaRPr lang="zh-CN" altLang="en-US" b="1"/>
          </a:p>
          <a:p>
            <a:pPr lvl="0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b="1"/>
              <a:t>   傍晚六点，烟草花在暮色中苏醒；</a:t>
            </a:r>
            <a:endParaRPr lang="zh-CN" altLang="en-US" b="1"/>
          </a:p>
          <a:p>
            <a:pPr lvl="0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b="1"/>
              <a:t>   月光花在七点左右舒展开自己的花瓣；</a:t>
            </a:r>
            <a:endParaRPr lang="zh-CN" altLang="en-US" b="1"/>
          </a:p>
          <a:p>
            <a:pPr lvl="0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b="1"/>
              <a:t>   夜来香在晚上八点开花；</a:t>
            </a:r>
            <a:endParaRPr lang="zh-CN" altLang="en-US" b="1"/>
          </a:p>
          <a:p>
            <a:pPr lvl="0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b="1"/>
              <a:t>   昙花却在九点左右含笑一现</a:t>
            </a:r>
            <a:r>
              <a:rPr lang="en-US" altLang="zh-CN" b="1"/>
              <a:t>……</a:t>
            </a:r>
            <a:br>
              <a:rPr lang="en-US" altLang="zh-CN" b="1"/>
            </a:br>
            <a:endParaRPr lang="en-US" altLang="zh-CN" b="1"/>
          </a:p>
        </p:txBody>
      </p:sp>
      <p:sp>
        <p:nvSpPr>
          <p:cNvPr id="1454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4541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595D898-A1DE-4AF6-83F2-D16D5E7E4F75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45414" name="TextBox 14541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文本原来可以这样解读共94页，您现在浏览的是第9页!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634" name=""/>
          <p:cNvSpPr/>
          <p:nvPr>
            <p:ph type="title"/>
          </p:nvPr>
        </p:nvSpPr>
        <p:spPr>
          <a:xfrm>
            <a:off x="457200" y="274638"/>
            <a:ext cx="8229600" cy="8683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br>
              <a:rPr lang="en-US" altLang="zh-CN" sz="3000" b="1"/>
            </a:br>
            <a:r>
              <a:rPr lang="en-US" altLang="zh-CN" sz="3000" b="1"/>
              <a:t> </a:t>
            </a:r>
            <a:r>
              <a:rPr lang="en-US" altLang="zh-CN" b="1">
                <a:solidFill>
                  <a:srgbClr val="FF3300"/>
                </a:solidFill>
              </a:rPr>
              <a:t>1.</a:t>
            </a:r>
            <a:r>
              <a:rPr lang="zh-CN" altLang="en-US" b="1">
                <a:solidFill>
                  <a:srgbClr val="FF3300"/>
                </a:solidFill>
              </a:rPr>
              <a:t>挖文本的构段特色</a:t>
            </a:r>
            <a:br>
              <a:rPr lang="zh-CN" altLang="en-US" b="1">
                <a:solidFill>
                  <a:srgbClr val="FF3300"/>
                </a:solidFill>
              </a:rPr>
            </a:b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197635" name=""/>
          <p:cNvSpPr/>
          <p:nvPr>
            <p:ph type="body" idx="4294967295"/>
          </p:nvPr>
        </p:nvSpPr>
        <p:spPr>
          <a:xfrm>
            <a:off x="304800" y="1219200"/>
            <a:ext cx="8534400" cy="5029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 b="1">
                <a:solidFill>
                  <a:srgbClr val="FF3300"/>
                </a:solidFill>
              </a:rPr>
              <a:t>总起句（中心句）：</a:t>
            </a:r>
            <a:endParaRPr lang="zh-CN" altLang="en-US" b="1">
              <a:solidFill>
                <a:srgbClr val="FF3300"/>
              </a:solidFill>
            </a:endParaRPr>
          </a:p>
          <a:p>
            <a:pPr lvl="0">
              <a:buNone/>
            </a:pPr>
            <a:r>
              <a:rPr lang="zh-CN" altLang="en-US"/>
              <a:t>   三上</a:t>
            </a:r>
            <a:r>
              <a:rPr lang="en-US" altLang="zh-CN"/>
              <a:t>《</a:t>
            </a:r>
            <a:r>
              <a:rPr lang="zh-CN" altLang="en-US"/>
              <a:t>富饶的西沙群岛</a:t>
            </a:r>
            <a:r>
              <a:rPr lang="en-US" altLang="zh-CN"/>
              <a:t>》</a:t>
            </a:r>
            <a:r>
              <a:rPr lang="zh-CN" altLang="en-US"/>
              <a:t>：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       </a:t>
            </a:r>
            <a:r>
              <a:rPr lang="zh-CN" altLang="en-US" b="1"/>
              <a:t>那里风景优美，物产丰富，是个可爱的地方。</a:t>
            </a:r>
            <a:endParaRPr lang="zh-CN" altLang="en-US" b="1"/>
          </a:p>
          <a:p>
            <a:pPr lvl="0">
              <a:buNone/>
            </a:pPr>
            <a:r>
              <a:rPr lang="zh-CN" altLang="en-US"/>
              <a:t>    四上</a:t>
            </a:r>
            <a:r>
              <a:rPr lang="en-US" altLang="zh-CN"/>
              <a:t>《</a:t>
            </a:r>
            <a:r>
              <a:rPr lang="zh-CN" altLang="en-US"/>
              <a:t>搭石</a:t>
            </a:r>
            <a:r>
              <a:rPr lang="en-US" altLang="zh-CN"/>
              <a:t>》</a:t>
            </a:r>
            <a:r>
              <a:rPr lang="zh-CN" altLang="en-US"/>
              <a:t>：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       </a:t>
            </a:r>
            <a:r>
              <a:rPr lang="zh-CN" altLang="en-US" b="1"/>
              <a:t>搭石，构成了家乡一道美丽的风景。</a:t>
            </a:r>
            <a:endParaRPr lang="en-US" altLang="zh-CN" b="1"/>
          </a:p>
          <a:p>
            <a:pPr lvl="0">
              <a:buNone/>
            </a:pPr>
            <a:r>
              <a:rPr lang="zh-CN" altLang="en-US" b="1"/>
              <a:t>          一排排搭石，任人走，任人踏，它们联结着故乡的小路，也联结着乡亲美好的情感。</a:t>
            </a:r>
            <a:endParaRPr lang="zh-CN" altLang="en-US" b="1"/>
          </a:p>
          <a:p>
            <a:pPr lvl="0">
              <a:buNone/>
            </a:pPr>
            <a:endParaRPr lang="zh-CN" altLang="en-US" b="1"/>
          </a:p>
          <a:p>
            <a:pPr lvl="0">
              <a:buNone/>
            </a:pPr>
            <a:endParaRPr lang="en-US" altLang="zh-CN" b="1"/>
          </a:p>
          <a:p>
            <a:pPr lvl="0">
              <a:buNone/>
            </a:pPr>
            <a:endParaRPr lang="zh-CN" altLang="en-US"/>
          </a:p>
        </p:txBody>
      </p:sp>
      <p:sp>
        <p:nvSpPr>
          <p:cNvPr id="1976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9763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D10EC33-AA16-4DA9-A7B8-3DF1D7322C6D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97638" name="TextBox 19763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文本原来可以这样解读共94页，您现在浏览的是第10页!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48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/>
              <a:t>三上：</a:t>
            </a:r>
            <a:r>
              <a:rPr lang="en-US" altLang="zh-CN"/>
              <a:t>24</a:t>
            </a:r>
            <a:r>
              <a:rPr lang="en-US" altLang="en-US" baseline="30000"/>
              <a:t>＊</a:t>
            </a:r>
            <a:r>
              <a:rPr lang="en-US" altLang="zh-CN"/>
              <a:t>《</a:t>
            </a:r>
            <a:r>
              <a:rPr lang="zh-CN" altLang="en-US"/>
              <a:t>香港，璀璨的明珠</a:t>
            </a:r>
            <a:r>
              <a:rPr lang="en-US" altLang="zh-CN"/>
              <a:t>》</a:t>
            </a:r>
            <a:endParaRPr lang="zh-CN" altLang="en-US"/>
          </a:p>
        </p:txBody>
      </p:sp>
      <p:sp>
        <p:nvSpPr>
          <p:cNvPr id="148483" name=""/>
          <p:cNvSpPr/>
          <p:nvPr>
            <p:ph type="body" idx="4294967295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/>
              <a:t>          </a:t>
            </a:r>
            <a:r>
              <a:rPr lang="zh-CN" altLang="en-US" b="1">
                <a:solidFill>
                  <a:srgbClr val="FF3300"/>
                </a:solidFill>
              </a:rPr>
              <a:t>学习要求：</a:t>
            </a:r>
            <a:r>
              <a:rPr lang="zh-CN" altLang="en-US"/>
              <a:t>欣赏了北国美丽的风光，让我们再去南海边的香港。读读课文，说说课文是从哪几个方面介绍香港的，还可以和同学交流交流你知道的香港。</a:t>
            </a:r>
            <a:endParaRPr lang="zh-CN" altLang="en-US"/>
          </a:p>
        </p:txBody>
      </p:sp>
      <p:sp>
        <p:nvSpPr>
          <p:cNvPr id="14848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4848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908BE44-0A34-4951-9163-99E1CD0EC5C9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48486" name="TextBox 14848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文本原来可以这样解读共94页，您现在浏览的是第11页!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458" name=""/>
          <p:cNvSpPr/>
          <p:nvPr>
            <p:ph type="title"/>
          </p:nvPr>
        </p:nvSpPr>
        <p:spPr>
          <a:xfrm>
            <a:off x="457200" y="274638"/>
            <a:ext cx="8229600" cy="944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根据图片和拓展资料，练习：</a:t>
            </a:r>
          </a:p>
        </p:txBody>
      </p:sp>
      <p:sp>
        <p:nvSpPr>
          <p:cNvPr id="147459" name=""/>
          <p:cNvSpPr/>
          <p:nvPr>
            <p:ph type="body" idx="4294967295"/>
          </p:nvPr>
        </p:nvSpPr>
        <p:spPr>
          <a:xfrm>
            <a:off x="457200" y="1295400"/>
            <a:ext cx="8229600" cy="48307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/>
              <a:t>香港，是（                                  ）；</a:t>
            </a:r>
            <a:endParaRPr lang="zh-CN" altLang="en-US"/>
          </a:p>
          <a:p>
            <a:pPr lvl="0">
              <a:buNone/>
            </a:pPr>
            <a:endParaRPr lang="zh-CN" altLang="en-US"/>
          </a:p>
          <a:p>
            <a:pPr lvl="0">
              <a:buNone/>
            </a:pPr>
            <a:r>
              <a:rPr lang="zh-CN" altLang="en-US"/>
              <a:t>香港，是（                                  ）；</a:t>
            </a:r>
            <a:endParaRPr lang="zh-CN" altLang="en-US"/>
          </a:p>
          <a:p>
            <a:pPr lvl="0">
              <a:buNone/>
            </a:pPr>
            <a:endParaRPr lang="zh-CN" altLang="en-US"/>
          </a:p>
          <a:p>
            <a:pPr lvl="0">
              <a:buNone/>
            </a:pPr>
            <a:r>
              <a:rPr lang="zh-CN" altLang="en-US"/>
              <a:t>香港，还是（                               ）；</a:t>
            </a:r>
            <a:endParaRPr lang="zh-CN" altLang="en-US"/>
          </a:p>
          <a:p>
            <a:pPr lvl="0">
              <a:buNone/>
            </a:pPr>
            <a:endParaRPr lang="zh-CN" altLang="en-US"/>
          </a:p>
          <a:p>
            <a:pPr lvl="0">
              <a:buNone/>
            </a:pPr>
            <a:r>
              <a:rPr lang="zh-CN" altLang="en-US"/>
              <a:t>香港，真是我国南海之滨一颗璀璨无比的明珠。</a:t>
            </a:r>
            <a:endParaRPr lang="zh-CN" altLang="en-US"/>
          </a:p>
        </p:txBody>
      </p:sp>
      <p:sp>
        <p:nvSpPr>
          <p:cNvPr id="14746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4746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01D425D-CD84-4664-BC32-52BBBB54E6E0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47462" name="TextBox 14746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文本原来可以这样解读共94页，您现在浏览的是第12页!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658" name=""/>
          <p:cNvSpPr/>
          <p:nvPr>
            <p:ph type="title"/>
          </p:nvPr>
        </p:nvSpPr>
        <p:spPr>
          <a:xfrm>
            <a:off x="381000" y="685800"/>
            <a:ext cx="8229600" cy="762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4200" b="1">
                <a:solidFill>
                  <a:srgbClr val="FF3300"/>
                </a:solidFill>
              </a:rPr>
              <a:t>藏着的语言特点</a:t>
            </a:r>
            <a:endParaRPr lang="zh-CN" altLang="en-US" sz="4200" b="1">
              <a:solidFill>
                <a:srgbClr val="FF3300"/>
              </a:solidFill>
            </a:endParaRPr>
          </a:p>
        </p:txBody>
      </p:sp>
      <p:sp>
        <p:nvSpPr>
          <p:cNvPr id="198659" name=""/>
          <p:cNvSpPr/>
          <p:nvPr>
            <p:ph type="body" idx="4294967295"/>
          </p:nvPr>
        </p:nvSpPr>
        <p:spPr>
          <a:xfrm>
            <a:off x="0" y="1447800"/>
            <a:ext cx="8915400" cy="5410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  <a:buNone/>
            </a:pPr>
            <a:r>
              <a:rPr lang="zh-CN" altLang="en-US" sz="2400" b="1">
                <a:ea typeface="楷体_GB2312" pitchFamily="49" charset="-122"/>
              </a:rPr>
              <a:t>          </a:t>
            </a:r>
            <a:r>
              <a:rPr lang="zh-CN" altLang="en-US" sz="2800" b="1">
                <a:ea typeface="楷体_GB2312" pitchFamily="49" charset="-122"/>
              </a:rPr>
              <a:t>廉颇很不服气，他对别人说：“我廉颇攻无不克，战无不胜，立下许多大功。他蔺相如有什么能耐，就靠一张嘴，反而爬到我的头上去了。我碰见他，得给他个下不了台！”</a:t>
            </a:r>
            <a:endParaRPr lang="zh-CN" altLang="en-US" sz="2800" b="1">
              <a:ea typeface="楷体_GB2312" pitchFamily="49" charset="-122"/>
            </a:endParaRPr>
          </a:p>
          <a:p>
            <a:pPr lvl="0" algn="just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2800" b="1">
                <a:ea typeface="楷体_GB2312" pitchFamily="49" charset="-122"/>
              </a:rPr>
              <a:t>           蔺相如说：“秦王我都不怕，会怕廉将军吗？大家知道，秦王不敢进攻我们赵国，就因为武有廉颇，文有蔺相如。如果我们俩闹不和，就会削弱赵国的力量，秦国必然乘机来打我们。我所以避着廉将军，为的是我们赵国呀！”</a:t>
            </a:r>
            <a:endParaRPr lang="zh-CN" altLang="en-US" sz="2800" b="1">
              <a:ea typeface="楷体_GB2312" pitchFamily="49" charset="-122"/>
            </a:endParaRPr>
          </a:p>
          <a:p>
            <a:pPr lvl="0" algn="just">
              <a:lnSpc>
                <a:spcPct val="120000"/>
              </a:lnSpc>
              <a:buNone/>
            </a:pPr>
            <a:r>
              <a:rPr lang="zh-CN" altLang="en-US" sz="1800" b="1">
                <a:ea typeface="楷体_GB2312" pitchFamily="49" charset="-122"/>
              </a:rPr>
              <a:t>                                                                                </a:t>
            </a:r>
            <a:r>
              <a:rPr lang="en-US" altLang="zh-CN" sz="2800" b="1">
                <a:ea typeface="楷体_GB2312" pitchFamily="49" charset="-122"/>
              </a:rPr>
              <a:t>——《</a:t>
            </a:r>
            <a:r>
              <a:rPr lang="zh-CN" altLang="en-US" sz="2800" b="1">
                <a:ea typeface="楷体_GB2312" pitchFamily="49" charset="-122"/>
              </a:rPr>
              <a:t>将相和</a:t>
            </a:r>
            <a:r>
              <a:rPr lang="en-US" altLang="zh-CN" sz="2800" b="1">
                <a:ea typeface="楷体_GB2312" pitchFamily="49" charset="-122"/>
              </a:rPr>
              <a:t>》</a:t>
            </a:r>
            <a:endParaRPr lang="zh-CN" altLang="en-US" sz="2800" b="1">
              <a:ea typeface="楷体_GB2312" pitchFamily="49" charset="-122"/>
            </a:endParaRPr>
          </a:p>
          <a:p>
            <a:pPr lvl="0">
              <a:lnSpc>
                <a:spcPct val="80000"/>
              </a:lnSpc>
              <a:buNone/>
            </a:pPr>
            <a:endParaRPr lang="zh-CN" altLang="en-US" sz="2800" b="1">
              <a:ea typeface="楷体_GB2312" pitchFamily="49" charset="-122"/>
            </a:endParaRPr>
          </a:p>
          <a:p>
            <a:pPr lvl="0">
              <a:lnSpc>
                <a:spcPct val="80000"/>
              </a:lnSpc>
              <a:buNone/>
            </a:pPr>
            <a:endParaRPr lang="zh-CN" altLang="en-US" sz="1600"/>
          </a:p>
          <a:p>
            <a:pPr lvl="0">
              <a:lnSpc>
                <a:spcPct val="80000"/>
              </a:lnSpc>
              <a:buNone/>
            </a:pPr>
            <a:endParaRPr lang="en-US" altLang="zh-CN" sz="1600"/>
          </a:p>
          <a:p>
            <a:pPr lvl="0">
              <a:lnSpc>
                <a:spcPct val="80000"/>
              </a:lnSpc>
              <a:buNone/>
            </a:pPr>
            <a:endParaRPr lang="en-US" altLang="zh-CN" sz="1600"/>
          </a:p>
        </p:txBody>
      </p:sp>
      <p:sp>
        <p:nvSpPr>
          <p:cNvPr id="19866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9866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7845160-5D6A-4C68-A2A1-F1043971AB18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98662" name="TextBox 19866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文本原来可以这样解读共94页，您现在浏览的是第13页!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757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五年级下册冯骥才先生的《珍珠鸟》</a:t>
            </a:r>
          </a:p>
        </p:txBody>
      </p:sp>
      <p:sp>
        <p:nvSpPr>
          <p:cNvPr id="237571" name=""/>
          <p:cNvSpPr/>
          <p:nvPr>
            <p:ph type="body" idx="4294967295"/>
          </p:nvPr>
        </p:nvSpPr>
        <p:spPr>
          <a:xfrm>
            <a:off x="0" y="1600200"/>
            <a:ext cx="9144000" cy="45307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40000"/>
              </a:lnSpc>
              <a:buNone/>
            </a:pPr>
            <a:r>
              <a:rPr lang="zh-CN" altLang="en-US"/>
              <a:t>             </a:t>
            </a:r>
            <a:r>
              <a:rPr lang="zh-CN" altLang="en-US" sz="4400" b="1"/>
              <a:t>真好！朋友送我一对珍珠鸟，放在一个简易的竹条编成的笼子里，笼内还有一卷干草，那是小鸟舒适又温暖的巢。</a:t>
            </a:r>
            <a:endParaRPr lang="zh-CN" altLang="en-US" sz="4400" b="1"/>
          </a:p>
        </p:txBody>
      </p:sp>
      <p:sp>
        <p:nvSpPr>
          <p:cNvPr id="23757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3757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ACC1F36-EF04-429C-B523-B094674EB9C5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37574" name="TextBox 23757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文本原来可以这样解读共94页，您现在浏览的是第14页!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618" name=""/>
          <p:cNvSpPr/>
          <p:nvPr>
            <p:ph type="title"/>
          </p:nvPr>
        </p:nvSpPr>
        <p:spPr>
          <a:xfrm>
            <a:off x="457200" y="274638"/>
            <a:ext cx="8229600" cy="1063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endParaRPr lang="zh-CN" altLang="en-US" sz="3400"/>
          </a:p>
        </p:txBody>
      </p:sp>
      <p:sp>
        <p:nvSpPr>
          <p:cNvPr id="239619" name=""/>
          <p:cNvSpPr/>
          <p:nvPr>
            <p:ph type="body" idx="4294967295"/>
          </p:nvPr>
        </p:nvSpPr>
        <p:spPr>
          <a:xfrm>
            <a:off x="0" y="381000"/>
            <a:ext cx="9144000" cy="57499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40000"/>
              </a:lnSpc>
              <a:buNone/>
            </a:pPr>
            <a:r>
              <a:rPr lang="zh-CN" altLang="en-US" sz="2400"/>
              <a:t>         </a:t>
            </a:r>
            <a:r>
              <a:rPr lang="zh-CN" altLang="en-US" sz="4000" b="1"/>
              <a:t>真</a:t>
            </a:r>
            <a:r>
              <a:rPr lang="zh-CN" altLang="en-US" sz="4000" b="1">
                <a:solidFill>
                  <a:srgbClr val="FF3300"/>
                </a:solidFill>
              </a:rPr>
              <a:t>好</a:t>
            </a:r>
            <a:r>
              <a:rPr lang="zh-CN" altLang="en-US" sz="4000" b="1"/>
              <a:t>！</a:t>
            </a:r>
            <a:endParaRPr lang="zh-CN" altLang="en-US" sz="4000" b="1"/>
          </a:p>
          <a:p>
            <a:pPr lvl="0">
              <a:lnSpc>
                <a:spcPct val="140000"/>
              </a:lnSpc>
              <a:buNone/>
            </a:pPr>
            <a:r>
              <a:rPr lang="zh-CN" altLang="en-US" sz="4000" b="1"/>
              <a:t>     朋友送我一对珍珠</a:t>
            </a:r>
            <a:r>
              <a:rPr lang="zh-CN" altLang="en-US" sz="4000" b="1">
                <a:solidFill>
                  <a:srgbClr val="FF3300"/>
                </a:solidFill>
              </a:rPr>
              <a:t>鸟</a:t>
            </a:r>
            <a:r>
              <a:rPr lang="zh-CN" altLang="en-US" sz="4000" b="1"/>
              <a:t>，</a:t>
            </a:r>
            <a:endParaRPr lang="zh-CN" altLang="en-US" sz="4000" b="1"/>
          </a:p>
          <a:p>
            <a:pPr lvl="0">
              <a:lnSpc>
                <a:spcPct val="140000"/>
              </a:lnSpc>
              <a:buNone/>
            </a:pPr>
            <a:r>
              <a:rPr lang="zh-CN" altLang="en-US" sz="4000" b="1"/>
              <a:t>     放在一个简易的竹条编成的笼子里，</a:t>
            </a:r>
            <a:endParaRPr lang="zh-CN" altLang="en-US" sz="4000" b="1"/>
          </a:p>
          <a:p>
            <a:pPr lvl="0">
              <a:lnSpc>
                <a:spcPct val="140000"/>
              </a:lnSpc>
              <a:buNone/>
            </a:pPr>
            <a:r>
              <a:rPr lang="zh-CN" altLang="en-US" sz="4000" b="1"/>
              <a:t>     笼内还有一卷干</a:t>
            </a:r>
            <a:r>
              <a:rPr lang="zh-CN" altLang="en-US" sz="4000" b="1">
                <a:solidFill>
                  <a:srgbClr val="FF3300"/>
                </a:solidFill>
              </a:rPr>
              <a:t>草</a:t>
            </a:r>
            <a:r>
              <a:rPr lang="zh-CN" altLang="en-US" sz="4000" b="1"/>
              <a:t>，</a:t>
            </a:r>
            <a:endParaRPr lang="zh-CN" altLang="en-US" sz="4000" b="1"/>
          </a:p>
          <a:p>
            <a:pPr lvl="0">
              <a:lnSpc>
                <a:spcPct val="140000"/>
              </a:lnSpc>
              <a:buNone/>
            </a:pPr>
            <a:r>
              <a:rPr lang="zh-CN" altLang="en-US" sz="4000" b="1"/>
              <a:t>     那是小鸟舒适又温暖的</a:t>
            </a:r>
            <a:r>
              <a:rPr lang="zh-CN" altLang="en-US" sz="4000" b="1">
                <a:solidFill>
                  <a:srgbClr val="FF3300"/>
                </a:solidFill>
              </a:rPr>
              <a:t>巢</a:t>
            </a:r>
            <a:r>
              <a:rPr lang="zh-CN" altLang="en-US" sz="4000" b="1"/>
              <a:t>。</a:t>
            </a:r>
            <a:endParaRPr lang="zh-CN" altLang="en-US" sz="4000" b="1"/>
          </a:p>
        </p:txBody>
      </p:sp>
      <p:sp>
        <p:nvSpPr>
          <p:cNvPr id="2396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3962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05EEB88-DD9D-4DF5-A036-FFDF440A8975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39622" name="TextBox 23962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文本原来可以这样解读共94页，您现在浏览的是第15页!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3714" name=""/>
          <p:cNvSpPr/>
          <p:nvPr>
            <p:ph type="title"/>
          </p:nvPr>
        </p:nvSpPr>
        <p:spPr>
          <a:xfrm>
            <a:off x="457200" y="533400"/>
            <a:ext cx="7646988" cy="1524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endParaRPr lang="zh-CN" altLang="en-US" sz="3000" b="1">
              <a:solidFill>
                <a:srgbClr val="FF3300"/>
              </a:solidFill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243715" name=""/>
          <p:cNvSpPr/>
          <p:nvPr>
            <p:ph type="body" idx="4294967295"/>
          </p:nvPr>
        </p:nvSpPr>
        <p:spPr>
          <a:xfrm>
            <a:off x="304800" y="0"/>
            <a:ext cx="8534400" cy="606107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 sz="2400" b="1">
                <a:latin typeface="隶书" pitchFamily="49" charset="-122"/>
                <a:ea typeface="隶书" pitchFamily="49" charset="-122"/>
              </a:rPr>
              <a:t>   </a:t>
            </a:r>
            <a:endParaRPr lang="zh-CN" altLang="en-US" sz="2400" b="1">
              <a:latin typeface="隶书" pitchFamily="49" charset="-122"/>
              <a:ea typeface="隶书" pitchFamily="49" charset="-122"/>
            </a:endParaRPr>
          </a:p>
          <a:p>
            <a:pPr lvl="0">
              <a:lnSpc>
                <a:spcPct val="135000"/>
              </a:lnSpc>
              <a:buNone/>
            </a:pPr>
            <a:r>
              <a:rPr lang="zh-CN" altLang="en-US" sz="2400" b="1">
                <a:latin typeface="隶书" pitchFamily="49" charset="-122"/>
                <a:ea typeface="隶书" pitchFamily="49" charset="-122"/>
              </a:rPr>
              <a:t>        </a:t>
            </a:r>
            <a:r>
              <a:rPr lang="zh-CN" altLang="en-US" sz="4000" b="1">
                <a:latin typeface="隶书" pitchFamily="49" charset="-122"/>
                <a:ea typeface="隶书" pitchFamily="49" charset="-122"/>
              </a:rPr>
              <a:t>劝他不去？</a:t>
            </a:r>
            <a:endParaRPr lang="zh-CN" altLang="en-US" sz="4000" b="1">
              <a:latin typeface="隶书" pitchFamily="49" charset="-122"/>
              <a:ea typeface="隶书" pitchFamily="49" charset="-122"/>
            </a:endParaRPr>
          </a:p>
          <a:p>
            <a:pPr lvl="0">
              <a:lnSpc>
                <a:spcPct val="135000"/>
              </a:lnSpc>
              <a:buNone/>
            </a:pPr>
            <a:r>
              <a:rPr lang="zh-CN" altLang="en-US" sz="4000" b="1">
                <a:latin typeface="隶书" pitchFamily="49" charset="-122"/>
                <a:ea typeface="隶书" pitchFamily="49" charset="-122"/>
              </a:rPr>
              <a:t>     要不把他放在队尾？</a:t>
            </a:r>
            <a:endParaRPr lang="zh-CN" altLang="en-US" sz="4000" b="1">
              <a:latin typeface="隶书" pitchFamily="49" charset="-122"/>
              <a:ea typeface="隶书" pitchFamily="49" charset="-122"/>
            </a:endParaRPr>
          </a:p>
          <a:p>
            <a:pPr lvl="0">
              <a:lnSpc>
                <a:spcPct val="135000"/>
              </a:lnSpc>
              <a:buNone/>
            </a:pPr>
            <a:r>
              <a:rPr lang="zh-CN" altLang="en-US" sz="4000" b="1">
                <a:latin typeface="隶书" pitchFamily="49" charset="-122"/>
                <a:ea typeface="隶书" pitchFamily="49" charset="-122"/>
              </a:rPr>
              <a:t>     再不就把他藏在队伍中间？</a:t>
            </a:r>
            <a:endParaRPr lang="zh-CN" altLang="en-US" sz="4000" b="1">
              <a:latin typeface="隶书" pitchFamily="49" charset="-122"/>
              <a:ea typeface="隶书" pitchFamily="49" charset="-122"/>
            </a:endParaRPr>
          </a:p>
          <a:p>
            <a:pPr lvl="0">
              <a:lnSpc>
                <a:spcPct val="135000"/>
              </a:lnSpc>
              <a:buNone/>
            </a:pPr>
            <a:r>
              <a:rPr lang="zh-CN" altLang="en-US" sz="4000" b="1">
                <a:latin typeface="隶书" pitchFamily="49" charset="-122"/>
                <a:ea typeface="隶书" pitchFamily="49" charset="-122"/>
              </a:rPr>
              <a:t>     可是跟他怎么说呢？</a:t>
            </a:r>
            <a:endParaRPr lang="zh-CN" altLang="en-US" sz="4000" b="1">
              <a:latin typeface="隶书" pitchFamily="49" charset="-122"/>
              <a:ea typeface="隶书" pitchFamily="49" charset="-122"/>
            </a:endParaRPr>
          </a:p>
          <a:p>
            <a:pPr lvl="0">
              <a:lnSpc>
                <a:spcPct val="135000"/>
              </a:lnSpc>
              <a:buNone/>
            </a:pPr>
            <a:r>
              <a:rPr lang="zh-CN" altLang="en-US" sz="4000" b="1">
                <a:latin typeface="隶书" pitchFamily="49" charset="-122"/>
                <a:ea typeface="隶书" pitchFamily="49" charset="-122"/>
              </a:rPr>
              <a:t>     谁去跟他说呢？</a:t>
            </a:r>
            <a:endParaRPr lang="zh-CN" altLang="en-US" sz="4000" b="1">
              <a:latin typeface="隶书" pitchFamily="49" charset="-122"/>
              <a:ea typeface="隶书" pitchFamily="49" charset="-122"/>
            </a:endParaRPr>
          </a:p>
          <a:p>
            <a:pPr lvl="0">
              <a:lnSpc>
                <a:spcPct val="135000"/>
              </a:lnSpc>
              <a:buNone/>
            </a:pPr>
            <a:r>
              <a:rPr lang="en-US" altLang="zh-CN" sz="2800" b="1">
                <a:latin typeface="隶书" pitchFamily="49" charset="-122"/>
                <a:ea typeface="隶书" pitchFamily="49" charset="-122"/>
              </a:rPr>
              <a:t>                </a:t>
            </a:r>
            <a:endParaRPr lang="zh-CN" altLang="en-US" sz="2800" b="1">
              <a:latin typeface="隶书" pitchFamily="49" charset="-122"/>
              <a:ea typeface="隶书" pitchFamily="49" charset="-122"/>
            </a:endParaRPr>
          </a:p>
          <a:p>
            <a:pPr lvl="0">
              <a:buNone/>
            </a:pPr>
            <a:endParaRPr lang="zh-CN" altLang="en-US" sz="2800" b="1">
              <a:latin typeface="隶书" pitchFamily="49" charset="-122"/>
              <a:ea typeface="隶书" pitchFamily="49" charset="-122"/>
            </a:endParaRPr>
          </a:p>
        </p:txBody>
      </p:sp>
      <p:sp>
        <p:nvSpPr>
          <p:cNvPr id="2437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4371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92CFCD23-7DA5-443F-BF5A-272413991614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43718" name="TextBox 24371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文本原来可以这样解读共94页，您现在浏览的是第16页!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166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/>
        </p:txBody>
      </p:sp>
      <p:sp>
        <p:nvSpPr>
          <p:cNvPr id="241667" name=""/>
          <p:cNvSpPr/>
          <p:nvPr>
            <p:ph type="body" idx="4294967295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/>
              <a:t>          萧红（</a:t>
            </a:r>
            <a:r>
              <a:rPr lang="en-US" altLang="zh-CN"/>
              <a:t>1911</a:t>
            </a:r>
            <a:r>
              <a:rPr lang="zh-CN" altLang="en-US"/>
              <a:t>～</a:t>
            </a:r>
            <a:r>
              <a:rPr lang="en-US" altLang="zh-CN"/>
              <a:t>1942</a:t>
            </a:r>
            <a:r>
              <a:rPr lang="zh-CN" altLang="en-US"/>
              <a:t>），中国现代女作家，原名张迺莹，曾用笔名悄吟，黑龙江呼兰县人。幼年丧母。</a:t>
            </a:r>
            <a:r>
              <a:rPr lang="en-US" altLang="zh-CN"/>
              <a:t>1927</a:t>
            </a:r>
            <a:r>
              <a:rPr lang="zh-CN" altLang="en-US"/>
              <a:t>年在哈尔滨市女中读书，开始爱好文学和绘画。</a:t>
            </a:r>
            <a:r>
              <a:rPr lang="en-US" altLang="zh-CN"/>
              <a:t>1930</a:t>
            </a:r>
            <a:r>
              <a:rPr lang="zh-CN" altLang="en-US"/>
              <a:t>年，为反对封建包办婚姻，逃离家庭，开始过流浪生活。</a:t>
            </a:r>
            <a:endParaRPr lang="zh-CN" altLang="en-US"/>
          </a:p>
        </p:txBody>
      </p:sp>
      <p:sp>
        <p:nvSpPr>
          <p:cNvPr id="24166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4166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A0D347E-821D-48D4-ACFE-09932CE5E258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41670" name="TextBox 24166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文本原来可以这样解读共94页，您现在浏览的是第17页!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778" name=""/>
          <p:cNvSpPr/>
          <p:nvPr>
            <p:ph type="title"/>
          </p:nvPr>
        </p:nvSpPr>
        <p:spPr>
          <a:xfrm>
            <a:off x="457200" y="685800"/>
            <a:ext cx="8229600" cy="4873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br>
              <a:rPr lang="en-US" altLang="zh-CN" b="1">
                <a:solidFill>
                  <a:srgbClr val="FF0066"/>
                </a:solidFill>
              </a:rPr>
            </a:br>
            <a:r>
              <a:rPr lang="en-US" altLang="zh-CN" b="1">
                <a:solidFill>
                  <a:srgbClr val="FF0066"/>
                </a:solidFill>
              </a:rPr>
              <a:t>3.</a:t>
            </a:r>
            <a:r>
              <a:rPr lang="zh-CN" altLang="en-US" b="1">
                <a:solidFill>
                  <a:srgbClr val="FF0066"/>
                </a:solidFill>
              </a:rPr>
              <a:t>挖文本背后内涵</a:t>
            </a:r>
            <a:br>
              <a:rPr lang="zh-CN" altLang="en-US" b="1">
                <a:solidFill>
                  <a:srgbClr val="FF0066"/>
                </a:solidFill>
              </a:rPr>
            </a:br>
            <a:endParaRPr lang="zh-CN" altLang="en-US" b="1">
              <a:solidFill>
                <a:srgbClr val="FF0066"/>
              </a:solidFill>
            </a:endParaRPr>
          </a:p>
        </p:txBody>
      </p:sp>
      <p:sp>
        <p:nvSpPr>
          <p:cNvPr id="75779" name=""/>
          <p:cNvSpPr/>
          <p:nvPr>
            <p:ph type="body" idx="4294967295"/>
          </p:nvPr>
        </p:nvSpPr>
        <p:spPr>
          <a:xfrm>
            <a:off x="457200" y="1295400"/>
            <a:ext cx="8229600" cy="48307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/>
              <a:t>蒋军晶</a:t>
            </a:r>
            <a:r>
              <a:rPr lang="en-US" altLang="zh-CN"/>
              <a:t>《</a:t>
            </a:r>
            <a:r>
              <a:rPr lang="zh-CN" altLang="en-US"/>
              <a:t>趵突泉</a:t>
            </a:r>
            <a:r>
              <a:rPr lang="en-US" altLang="zh-CN"/>
              <a:t>》</a:t>
            </a:r>
            <a:r>
              <a:rPr lang="zh-CN" altLang="en-US"/>
              <a:t>案例：</a:t>
            </a:r>
            <a:endParaRPr lang="zh-CN" altLang="en-US"/>
          </a:p>
          <a:p>
            <a:pPr lvl="0">
              <a:buNone/>
            </a:pPr>
            <a:r>
              <a:rPr lang="zh-CN" altLang="en-US"/>
              <a:t>          </a:t>
            </a:r>
            <a:r>
              <a:rPr kumimoji="1" lang="zh-CN" altLang="en-US" b="1"/>
              <a:t>看那三个大泉，一年四季，昼夜不停，老那么翻滚。你立定呆呆地看三分钟，便觉得自然的伟大，使你再不敢正眼去看。永远那么纯洁，永远那么活泼，永远那么鲜明，冒，冒，冒，好像永远不感到疲乏，只有自然有这样的力量。</a:t>
            </a:r>
            <a:endParaRPr kumimoji="1" lang="zh-CN" altLang="en-US" b="1"/>
          </a:p>
          <a:p>
            <a:pPr lvl="0">
              <a:buNone/>
            </a:pPr>
            <a:endParaRPr kumimoji="1" lang="en-US" altLang="zh-CN" b="1"/>
          </a:p>
          <a:p>
            <a:pPr lvl="0">
              <a:buNone/>
            </a:pPr>
            <a:endParaRPr kumimoji="1" lang="zh-CN" altLang="en-US" b="1"/>
          </a:p>
          <a:p>
            <a:pPr lvl="0">
              <a:buNone/>
            </a:pPr>
            <a:endParaRPr lang="zh-CN" altLang="en-US"/>
          </a:p>
          <a:p>
            <a:pPr lvl="0">
              <a:buNone/>
            </a:pPr>
            <a:endParaRPr lang="en-US" altLang="zh-CN"/>
          </a:p>
          <a:p>
            <a:pPr lvl="0">
              <a:buNone/>
            </a:pPr>
            <a:endParaRPr lang="en-US" altLang="zh-CN"/>
          </a:p>
        </p:txBody>
      </p:sp>
      <p:sp>
        <p:nvSpPr>
          <p:cNvPr id="7578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7578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AE68B1F-7F3F-4DF5-8818-9F9509B02B0F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75782" name="TextBox 7578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文本原来可以这样解读共94页，您现在浏览的是第18页!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80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冒2</a:t>
            </a:r>
          </a:p>
        </p:txBody>
      </p:sp>
      <p:sp>
        <p:nvSpPr>
          <p:cNvPr id="76803" name="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76804" name=""/>
          <p:cNvPicPr/>
          <p:nvPr/>
        </p:nvPicPr>
        <p:blipFill>
          <a:blip r:embed="rId2">
            <a:lum bright="20000" contrast="8000"/>
          </a:blip>
          <a:stretch>
            <a:fillRect/>
          </a:stretch>
        </p:blipFill>
        <p:spPr>
          <a:xfrm>
            <a:off x="0" y="2420938"/>
            <a:ext cx="9144000" cy="4437062"/>
          </a:xfrm>
          <a:prstGeom prst="rect">
            <a:avLst/>
          </a:prstGeom>
          <a:gradFill rotWithShape="0">
            <a:gsLst>
              <a:gs pos="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5400000" scaled="1"/>
          </a:gradFill>
          <a:ln>
            <a:miter lim="800000"/>
          </a:ln>
        </p:spPr>
      </p:pic>
      <p:sp>
        <p:nvSpPr>
          <p:cNvPr id="76805" name=""/>
          <p:cNvSpPr/>
          <p:nvPr/>
        </p:nvSpPr>
        <p:spPr>
          <a:xfrm>
            <a:off x="457200" y="304800"/>
            <a:ext cx="8305800" cy="35972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  <a:spcBef>
                <a:spcPct val="50000"/>
              </a:spcBef>
            </a:pPr>
            <a:r>
              <a:rPr kumimoji="1" lang="zh-CN" altLang="en-US" sz="2800" b="1">
                <a:latin typeface="Times New Roman" pitchFamily="18" charset="0"/>
                <a:ea typeface="楷体_GB2312" pitchFamily="49" charset="-122"/>
              </a:rPr>
              <a:t>       </a:t>
            </a:r>
            <a:r>
              <a:rPr kumimoji="1" lang="zh-CN" altLang="en-US" sz="3200" b="1">
                <a:latin typeface="Times New Roman" pitchFamily="18" charset="0"/>
                <a:ea typeface="楷体_GB2312" pitchFamily="49" charset="-122"/>
              </a:rPr>
              <a:t>看那三个大泉，一年四季，昼夜不停，老那么翻滚。你立定呆呆地看三分钟，便觉得自然的伟大，使你再不敢正眼去看。</a:t>
            </a:r>
            <a:r>
              <a:rPr kumimoji="1" lang="zh-CN" altLang="en-US" sz="3200" b="1">
                <a:solidFill>
                  <a:srgbClr val="00CC00"/>
                </a:solidFill>
                <a:latin typeface="Times New Roman" pitchFamily="18" charset="0"/>
                <a:ea typeface="楷体_GB2312" pitchFamily="49" charset="-122"/>
              </a:rPr>
              <a:t>永远</a:t>
            </a:r>
            <a:r>
              <a:rPr kumimoji="1" lang="zh-CN" altLang="en-US" sz="3200" b="1">
                <a:solidFill>
                  <a:srgbClr val="0033CC"/>
                </a:solidFill>
                <a:latin typeface="Times New Roman" pitchFamily="18" charset="0"/>
                <a:ea typeface="楷体_GB2312" pitchFamily="49" charset="-122"/>
              </a:rPr>
              <a:t>那么纯洁，</a:t>
            </a:r>
            <a:r>
              <a:rPr kumimoji="1" lang="zh-CN" altLang="en-US" sz="3200" b="1">
                <a:solidFill>
                  <a:srgbClr val="00CC00"/>
                </a:solidFill>
                <a:latin typeface="Times New Roman" pitchFamily="18" charset="0"/>
                <a:ea typeface="楷体_GB2312" pitchFamily="49" charset="-122"/>
              </a:rPr>
              <a:t>永远</a:t>
            </a:r>
            <a:r>
              <a:rPr kumimoji="1" lang="zh-CN" altLang="en-US" sz="3200" b="1">
                <a:solidFill>
                  <a:srgbClr val="0033CC"/>
                </a:solidFill>
                <a:latin typeface="Times New Roman" pitchFamily="18" charset="0"/>
                <a:ea typeface="楷体_GB2312" pitchFamily="49" charset="-122"/>
              </a:rPr>
              <a:t>那么活泼，</a:t>
            </a:r>
            <a:r>
              <a:rPr kumimoji="1" lang="zh-CN" altLang="en-US" sz="3200" b="1">
                <a:solidFill>
                  <a:srgbClr val="00CC00"/>
                </a:solidFill>
                <a:latin typeface="Times New Roman" pitchFamily="18" charset="0"/>
                <a:ea typeface="楷体_GB2312" pitchFamily="49" charset="-122"/>
              </a:rPr>
              <a:t>永远</a:t>
            </a:r>
            <a:r>
              <a:rPr kumimoji="1" lang="zh-CN" altLang="en-US" sz="3200" b="1">
                <a:solidFill>
                  <a:srgbClr val="0033CC"/>
                </a:solidFill>
                <a:latin typeface="Times New Roman" pitchFamily="18" charset="0"/>
                <a:ea typeface="楷体_GB2312" pitchFamily="49" charset="-122"/>
              </a:rPr>
              <a:t>那么鲜明，</a:t>
            </a:r>
            <a:r>
              <a:rPr kumimoji="1" lang="zh-CN" altLang="en-US" sz="3200" b="1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冒，冒，冒，</a:t>
            </a:r>
            <a:r>
              <a:rPr kumimoji="1" lang="zh-CN" altLang="en-US" sz="3200" b="1">
                <a:solidFill>
                  <a:srgbClr val="0033CC"/>
                </a:solidFill>
                <a:latin typeface="Times New Roman" pitchFamily="18" charset="0"/>
                <a:ea typeface="楷体_GB2312" pitchFamily="49" charset="-122"/>
              </a:rPr>
              <a:t>好像</a:t>
            </a:r>
            <a:r>
              <a:rPr kumimoji="1" lang="zh-CN" altLang="en-US" sz="3200" b="1">
                <a:solidFill>
                  <a:srgbClr val="00CC00"/>
                </a:solidFill>
                <a:latin typeface="Times New Roman" pitchFamily="18" charset="0"/>
                <a:ea typeface="楷体_GB2312" pitchFamily="49" charset="-122"/>
              </a:rPr>
              <a:t>永远</a:t>
            </a:r>
            <a:r>
              <a:rPr kumimoji="1" lang="zh-CN" altLang="en-US" sz="3200" b="1">
                <a:solidFill>
                  <a:srgbClr val="0033CC"/>
                </a:solidFill>
                <a:latin typeface="Times New Roman" pitchFamily="18" charset="0"/>
                <a:ea typeface="楷体_GB2312" pitchFamily="49" charset="-122"/>
              </a:rPr>
              <a:t>不感到疲乏，只有自然有这样的力量。</a:t>
            </a:r>
            <a:endParaRPr kumimoji="1" lang="zh-CN" altLang="en-US" sz="3200" b="1">
              <a:solidFill>
                <a:srgbClr val="0033CC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7680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7680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C6C6AB6-D5A5-44BE-82CF-9637D193FBE7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76808" name="TextBox 7680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文本原来可以这样解读共94页，您现在浏览的是第19页!</a:t>
            </a: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902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冒2</a:t>
            </a:r>
          </a:p>
        </p:txBody>
      </p:sp>
      <p:sp>
        <p:nvSpPr>
          <p:cNvPr id="129027" name="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129028" name=""/>
          <p:cNvPicPr/>
          <p:nvPr/>
        </p:nvPicPr>
        <p:blipFill>
          <a:blip r:embed="rId2">
            <a:lum bright="20000" contrast="8000"/>
          </a:blip>
          <a:stretch>
            <a:fillRect/>
          </a:stretch>
        </p:blipFill>
        <p:spPr>
          <a:xfrm>
            <a:off x="0" y="2349500"/>
            <a:ext cx="9144000" cy="4508500"/>
          </a:xfrm>
          <a:prstGeom prst="rect">
            <a:avLst/>
          </a:prstGeom>
          <a:gradFill rotWithShape="0">
            <a:gsLst>
              <a:gs pos="0">
                <a:schemeClr val="accent1"/>
              </a:gs>
              <a:gs pos="100000">
                <a:schemeClr val="accent1">
                  <a:gamma/>
                  <a:shade val="46275"/>
                  <a:invGamma/>
                </a:schemeClr>
              </a:gs>
            </a:gsLst>
            <a:lin ang="5400000" scaled="1"/>
          </a:gradFill>
          <a:ln>
            <a:miter lim="800000"/>
          </a:ln>
        </p:spPr>
      </p:pic>
      <p:sp>
        <p:nvSpPr>
          <p:cNvPr id="129029" name=""/>
          <p:cNvSpPr/>
          <p:nvPr/>
        </p:nvSpPr>
        <p:spPr>
          <a:xfrm>
            <a:off x="457200" y="304800"/>
            <a:ext cx="8305800" cy="265588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  <a:spcBef>
                <a:spcPct val="50000"/>
              </a:spcBef>
            </a:pPr>
            <a:r>
              <a:rPr kumimoji="1" lang="zh-CN" altLang="en-US" sz="2400">
                <a:latin typeface="Times New Roman" pitchFamily="18" charset="0"/>
              </a:rPr>
              <a:t>         </a:t>
            </a:r>
            <a:r>
              <a:rPr kumimoji="1" lang="zh-CN" altLang="en-US" sz="2800" b="1">
                <a:latin typeface="Times New Roman" pitchFamily="18" charset="0"/>
                <a:ea typeface="楷体_GB2312" pitchFamily="49" charset="-122"/>
              </a:rPr>
              <a:t>看那三个大泉，一年四季，昼夜不停，老那么翻滚。你立定呆呆地看三分钟，便觉得自然的伟大，使你再不敢正眼去看。</a:t>
            </a:r>
            <a:r>
              <a:rPr kumimoji="1" lang="zh-CN" altLang="en-US" sz="2800" b="1">
                <a:solidFill>
                  <a:srgbClr val="0033CC"/>
                </a:solidFill>
                <a:latin typeface="Times New Roman" pitchFamily="18" charset="0"/>
                <a:ea typeface="楷体_GB2312" pitchFamily="49" charset="-122"/>
              </a:rPr>
              <a:t>永远那么纯洁，永远那么活泼，永远那么鲜明，</a:t>
            </a:r>
            <a:r>
              <a:rPr kumimoji="1" lang="zh-CN" altLang="en-US" sz="2800" b="1">
                <a:solidFill>
                  <a:srgbClr val="FF3300"/>
                </a:solidFill>
                <a:latin typeface="Times New Roman" pitchFamily="18" charset="0"/>
                <a:ea typeface="楷体_GB2312" pitchFamily="49" charset="-122"/>
              </a:rPr>
              <a:t>冒，冒，冒，</a:t>
            </a:r>
            <a:r>
              <a:rPr kumimoji="1" lang="zh-CN" altLang="en-US" sz="2800" b="1">
                <a:solidFill>
                  <a:srgbClr val="0033CC"/>
                </a:solidFill>
                <a:latin typeface="Times New Roman" pitchFamily="18" charset="0"/>
                <a:ea typeface="楷体_GB2312" pitchFamily="49" charset="-122"/>
              </a:rPr>
              <a:t>好像永远不感到疲乏，只有自然有这样的力量。</a:t>
            </a:r>
            <a:endParaRPr kumimoji="1" lang="zh-CN" altLang="en-US" sz="2800" b="1">
              <a:solidFill>
                <a:srgbClr val="0033CC"/>
              </a:solidFill>
              <a:latin typeface="Times New Roman" pitchFamily="18" charset="0"/>
              <a:ea typeface="楷体_GB2312" pitchFamily="49" charset="-122"/>
            </a:endParaRPr>
          </a:p>
        </p:txBody>
      </p:sp>
      <p:sp>
        <p:nvSpPr>
          <p:cNvPr id="129030" name=""/>
          <p:cNvSpPr/>
          <p:nvPr/>
        </p:nvSpPr>
        <p:spPr>
          <a:xfrm>
            <a:off x="0" y="2924175"/>
            <a:ext cx="9144000" cy="3933825"/>
          </a:xfrm>
          <a:prstGeom prst="rect">
            <a:avLst/>
          </a:prstGeom>
          <a:solidFill>
            <a:schemeClr val="hlink">
              <a:alpha val="64999"/>
            </a:schemeClr>
          </a:solidFill>
          <a:ln>
            <a:noFill/>
            <a:miter lim="800000"/>
          </a:ln>
        </p:spPr>
        <p:txBody>
          <a:bodyPr wrap="none" anchor="ctr" anchorCtr="0"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 algn="ctr"/>
            <a:endParaRPr kumimoji="1" lang="zh-CN" altLang="en-US" sz="2400">
              <a:latin typeface="Times New Roman" pitchFamily="18" charset="0"/>
            </a:endParaRPr>
          </a:p>
        </p:txBody>
      </p:sp>
      <p:sp>
        <p:nvSpPr>
          <p:cNvPr id="129033" name=""/>
          <p:cNvSpPr/>
          <p:nvPr/>
        </p:nvSpPr>
        <p:spPr>
          <a:xfrm>
            <a:off x="684212" y="4191000"/>
            <a:ext cx="8135938" cy="85883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lang="zh-CN" altLang="en-US" sz="2400" b="1">
                <a:solidFill>
                  <a:srgbClr val="FF0066"/>
                </a:solidFill>
                <a:latin typeface="Times New Roman" pitchFamily="18" charset="0"/>
              </a:rPr>
              <a:t>有泉涌出，高或数尺，其旁之人曰趵突之泉。</a:t>
            </a:r>
            <a:endParaRPr kumimoji="1" lang="zh-CN" altLang="en-US" sz="2400" b="1">
              <a:solidFill>
                <a:srgbClr val="FF0066"/>
              </a:solidFill>
              <a:latin typeface="Times New Roman" pitchFamily="18" charset="0"/>
            </a:endParaRPr>
          </a:p>
          <a:p>
            <a:pPr lvl="0">
              <a:spcBef>
                <a:spcPct val="10000"/>
              </a:spcBef>
            </a:pPr>
            <a:r>
              <a:rPr kumimoji="1" lang="zh-CN" altLang="en-US" sz="2400" b="1">
                <a:solidFill>
                  <a:srgbClr val="FF0066"/>
                </a:solidFill>
                <a:latin typeface="Times New Roman" pitchFamily="18" charset="0"/>
              </a:rPr>
              <a:t>                                </a:t>
            </a:r>
            <a:r>
              <a:rPr kumimoji="1" lang="en-US" altLang="zh-CN" sz="2000" b="1">
                <a:solidFill>
                  <a:srgbClr val="FF0066"/>
                </a:solidFill>
                <a:latin typeface="仿宋_GB2312" pitchFamily="49" charset="-122"/>
                <a:ea typeface="仿宋_GB2312" pitchFamily="49" charset="-122"/>
              </a:rPr>
              <a:t>——900</a:t>
            </a:r>
            <a:r>
              <a:rPr kumimoji="1" lang="zh-CN" altLang="en-US" sz="2000" b="1">
                <a:solidFill>
                  <a:srgbClr val="FF0066"/>
                </a:solidFill>
                <a:latin typeface="仿宋_GB2312" pitchFamily="49" charset="-122"/>
                <a:ea typeface="仿宋_GB2312" pitchFamily="49" charset="-122"/>
              </a:rPr>
              <a:t>多年前，曾巩</a:t>
            </a:r>
            <a:r>
              <a:rPr kumimoji="1" lang="en-US" altLang="zh-CN" sz="2000" b="1">
                <a:solidFill>
                  <a:srgbClr val="FF0066"/>
                </a:solidFill>
                <a:latin typeface="仿宋_GB2312" pitchFamily="49" charset="-122"/>
                <a:ea typeface="仿宋_GB2312" pitchFamily="49" charset="-122"/>
              </a:rPr>
              <a:t>《</a:t>
            </a:r>
            <a:r>
              <a:rPr kumimoji="1" lang="zh-CN" altLang="en-US" sz="2000" b="1">
                <a:solidFill>
                  <a:srgbClr val="FF0066"/>
                </a:solidFill>
                <a:latin typeface="仿宋_GB2312" pitchFamily="49" charset="-122"/>
                <a:ea typeface="仿宋_GB2312" pitchFamily="49" charset="-122"/>
              </a:rPr>
              <a:t>齐州二堂记</a:t>
            </a:r>
            <a:r>
              <a:rPr kumimoji="1" lang="en-US" altLang="zh-CN" sz="2000" b="1">
                <a:solidFill>
                  <a:srgbClr val="FF0066"/>
                </a:solidFill>
                <a:latin typeface="仿宋_GB2312" pitchFamily="49" charset="-122"/>
                <a:ea typeface="仿宋_GB2312" pitchFamily="49" charset="-122"/>
              </a:rPr>
              <a:t>》</a:t>
            </a:r>
            <a:endParaRPr kumimoji="1" lang="en-US" altLang="zh-CN" sz="2000" b="1">
              <a:solidFill>
                <a:srgbClr val="FF0066"/>
              </a:solidFill>
              <a:latin typeface="仿宋_GB2312" pitchFamily="49" charset="-122"/>
              <a:ea typeface="仿宋_GB2312" pitchFamily="49" charset="-122"/>
            </a:endParaRPr>
          </a:p>
        </p:txBody>
      </p:sp>
      <p:sp>
        <p:nvSpPr>
          <p:cNvPr id="129034" name=""/>
          <p:cNvSpPr/>
          <p:nvPr/>
        </p:nvSpPr>
        <p:spPr>
          <a:xfrm>
            <a:off x="684212" y="3213100"/>
            <a:ext cx="7885112" cy="822325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spcBef>
                <a:spcPct val="50000"/>
              </a:spcBef>
            </a:pPr>
            <a:r>
              <a:rPr kumimoji="1" lang="zh-CN" altLang="en-US" sz="2400" b="1">
                <a:solidFill>
                  <a:srgbClr val="CC6600"/>
                </a:solidFill>
                <a:latin typeface="Times New Roman" pitchFamily="18" charset="0"/>
              </a:rPr>
              <a:t>三股大泉，从池底冒出，翻上水面有二、三尺高</a:t>
            </a:r>
            <a:r>
              <a:rPr kumimoji="1" lang="en-US" altLang="zh-CN" sz="2400" b="1">
                <a:solidFill>
                  <a:srgbClr val="CC6600"/>
                </a:solidFill>
                <a:latin typeface="Times New Roman" pitchFamily="18" charset="0"/>
              </a:rPr>
              <a:t>……</a:t>
            </a:r>
            <a:r>
              <a:rPr kumimoji="1" lang="zh-CN" altLang="en-US" sz="2400" b="1">
                <a:solidFill>
                  <a:srgbClr val="CC6600"/>
                </a:solidFill>
                <a:latin typeface="Times New Roman" pitchFamily="18" charset="0"/>
              </a:rPr>
              <a:t>三股水均比吊桶还粗。</a:t>
            </a:r>
            <a:r>
              <a:rPr kumimoji="1" lang="en-US" altLang="zh-CN" sz="2000" b="1">
                <a:solidFill>
                  <a:srgbClr val="CC6600"/>
                </a:solidFill>
                <a:latin typeface="仿宋_GB2312" pitchFamily="49" charset="-122"/>
                <a:ea typeface="仿宋_GB2312" pitchFamily="49" charset="-122"/>
              </a:rPr>
              <a:t>——100</a:t>
            </a:r>
            <a:r>
              <a:rPr kumimoji="1" lang="zh-CN" altLang="en-US" sz="2000" b="1">
                <a:solidFill>
                  <a:srgbClr val="CC6600"/>
                </a:solidFill>
                <a:latin typeface="仿宋_GB2312" pitchFamily="49" charset="-122"/>
                <a:ea typeface="仿宋_GB2312" pitchFamily="49" charset="-122"/>
              </a:rPr>
              <a:t>多年前，刘鹗</a:t>
            </a:r>
            <a:r>
              <a:rPr kumimoji="1" lang="en-US" altLang="zh-CN" sz="2000" b="1">
                <a:solidFill>
                  <a:srgbClr val="CC6600"/>
                </a:solidFill>
                <a:latin typeface="仿宋_GB2312" pitchFamily="49" charset="-122"/>
                <a:ea typeface="仿宋_GB2312" pitchFamily="49" charset="-122"/>
              </a:rPr>
              <a:t>《</a:t>
            </a:r>
            <a:r>
              <a:rPr kumimoji="1" lang="zh-CN" altLang="en-US" sz="2000" b="1">
                <a:solidFill>
                  <a:srgbClr val="CC6600"/>
                </a:solidFill>
                <a:latin typeface="仿宋_GB2312" pitchFamily="49" charset="-122"/>
                <a:ea typeface="仿宋_GB2312" pitchFamily="49" charset="-122"/>
              </a:rPr>
              <a:t>老残游记</a:t>
            </a:r>
            <a:r>
              <a:rPr kumimoji="1" lang="en-US" altLang="zh-CN" sz="2000" b="1">
                <a:solidFill>
                  <a:srgbClr val="CC6600"/>
                </a:solidFill>
                <a:latin typeface="仿宋_GB2312" pitchFamily="49" charset="-122"/>
                <a:ea typeface="仿宋_GB2312" pitchFamily="49" charset="-122"/>
              </a:rPr>
              <a:t>》</a:t>
            </a:r>
            <a:endParaRPr kumimoji="1" lang="en-US" altLang="zh-CN" sz="2000" b="1">
              <a:solidFill>
                <a:srgbClr val="CC6600"/>
              </a:solidFill>
              <a:latin typeface="仿宋_GB2312" pitchFamily="49" charset="-122"/>
              <a:ea typeface="仿宋_GB2312" pitchFamily="49" charset="-122"/>
            </a:endParaRPr>
          </a:p>
        </p:txBody>
      </p:sp>
      <p:sp>
        <p:nvSpPr>
          <p:cNvPr id="129035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29036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437F2C7-6D43-48B4-91C6-C1C0D9321505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29037" name="TextBox 129036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文本原来可以这样解读共94页，您现在浏览的是第20页!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68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4600" b="1"/>
              <a:t>左右逢源“串”教材</a:t>
            </a:r>
            <a:endParaRPr lang="zh-CN" altLang="en-US" sz="4600" b="1"/>
          </a:p>
        </p:txBody>
      </p:sp>
      <p:sp>
        <p:nvSpPr>
          <p:cNvPr id="71683" name=""/>
          <p:cNvSpPr/>
          <p:nvPr>
            <p:ph type="body" idx="4294967295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en-US" altLang="zh-CN" sz="3600" b="1">
                <a:solidFill>
                  <a:srgbClr val="FF0066"/>
                </a:solidFill>
              </a:rPr>
              <a:t>1.</a:t>
            </a:r>
            <a:r>
              <a:rPr lang="zh-CN" altLang="en-US" sz="3600" b="1">
                <a:solidFill>
                  <a:srgbClr val="FF0066"/>
                </a:solidFill>
              </a:rPr>
              <a:t>用课题串</a:t>
            </a:r>
            <a:endParaRPr lang="zh-CN" altLang="en-US" sz="3600" b="1">
              <a:solidFill>
                <a:srgbClr val="FF0066"/>
              </a:solidFill>
            </a:endParaRPr>
          </a:p>
          <a:p>
            <a:pPr lvl="0">
              <a:buNone/>
            </a:pPr>
            <a:r>
              <a:rPr lang="zh-CN" altLang="en-US"/>
              <a:t>         如</a:t>
            </a:r>
            <a:r>
              <a:rPr lang="en-US" altLang="zh-CN"/>
              <a:t>《</a:t>
            </a:r>
            <a:r>
              <a:rPr lang="zh-CN" altLang="en-US"/>
              <a:t>她是我的朋友</a:t>
            </a:r>
            <a:r>
              <a:rPr lang="en-US" altLang="zh-CN"/>
              <a:t>》</a:t>
            </a:r>
            <a:endParaRPr lang="en-US" altLang="zh-CN"/>
          </a:p>
          <a:p>
            <a:pPr lvl="0">
              <a:buNone/>
            </a:pPr>
            <a:r>
              <a:rPr lang="en-US" altLang="zh-CN"/>
              <a:t>       </a:t>
            </a:r>
            <a:endParaRPr lang="en-US" altLang="zh-CN"/>
          </a:p>
          <a:p>
            <a:pPr lvl="0">
              <a:buNone/>
            </a:pPr>
            <a:r>
              <a:rPr lang="en-US" altLang="zh-CN"/>
              <a:t>        《</a:t>
            </a:r>
            <a:r>
              <a:rPr lang="zh-CN" altLang="en-US"/>
              <a:t>狼牙山五壮士</a:t>
            </a:r>
            <a:r>
              <a:rPr lang="en-US" altLang="zh-CN"/>
              <a:t>》</a:t>
            </a:r>
            <a:endParaRPr lang="en-US" altLang="zh-CN"/>
          </a:p>
          <a:p>
            <a:pPr lvl="0">
              <a:buNone/>
            </a:pPr>
            <a:endParaRPr lang="en-US" altLang="zh-CN"/>
          </a:p>
          <a:p>
            <a:pPr lvl="0">
              <a:buNone/>
            </a:pPr>
            <a:endParaRPr lang="en-US" altLang="zh-CN"/>
          </a:p>
          <a:p>
            <a:pPr lvl="0">
              <a:buNone/>
            </a:pPr>
            <a:endParaRPr lang="en-US" altLang="zh-CN"/>
          </a:p>
          <a:p>
            <a:pPr lvl="0">
              <a:buNone/>
            </a:pPr>
            <a:endParaRPr lang="en-US" altLang="zh-CN"/>
          </a:p>
          <a:p>
            <a:pPr lvl="0">
              <a:buNone/>
            </a:pPr>
            <a:endParaRPr lang="zh-CN" altLang="en-US"/>
          </a:p>
          <a:p>
            <a:pPr lvl="0">
              <a:buNone/>
            </a:pPr>
            <a:endParaRPr lang="en-US" altLang="zh-CN"/>
          </a:p>
          <a:p>
            <a:pPr lvl="0">
              <a:buNone/>
            </a:pPr>
            <a:endParaRPr lang="en-US" altLang="zh-CN"/>
          </a:p>
        </p:txBody>
      </p:sp>
      <p:sp>
        <p:nvSpPr>
          <p:cNvPr id="7168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7168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83B3BA9-D120-46E6-987B-6566A8331D50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71686" name="TextBox 7168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文本原来可以这样解读共94页，您现在浏览的是第21页!</a:t>
            </a: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79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3400"/>
              <a:t>壮言</a:t>
            </a:r>
            <a:endParaRPr lang="zh-CN" altLang="en-US" sz="3400"/>
          </a:p>
        </p:txBody>
      </p:sp>
      <p:sp>
        <p:nvSpPr>
          <p:cNvPr id="161795" name=""/>
          <p:cNvSpPr/>
          <p:nvPr>
            <p:ph type="body" idx="4294967295"/>
          </p:nvPr>
        </p:nvSpPr>
        <p:spPr>
          <a:xfrm>
            <a:off x="457200" y="1143000"/>
            <a:ext cx="8229600" cy="49831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30000"/>
              </a:lnSpc>
              <a:buNone/>
            </a:pPr>
            <a:r>
              <a:rPr lang="zh-CN" altLang="en-US" sz="1800"/>
              <a:t>          </a:t>
            </a:r>
            <a:r>
              <a:rPr lang="zh-CN" altLang="en-US" sz="2400" b="1">
                <a:solidFill>
                  <a:srgbClr val="00CC00"/>
                </a:solidFill>
              </a:rPr>
              <a:t>为了不让敌人发现群众和连队主力，班长马宝玉斩（</a:t>
            </a:r>
            <a:r>
              <a:rPr lang="en-US" altLang="zh-CN" sz="2400" b="1">
                <a:solidFill>
                  <a:srgbClr val="00CC00"/>
                </a:solidFill>
              </a:rPr>
              <a:t>zhǎn</a:t>
            </a:r>
            <a:r>
              <a:rPr lang="zh-CN" altLang="en-US" sz="2400" b="1">
                <a:solidFill>
                  <a:srgbClr val="00CC00"/>
                </a:solidFill>
              </a:rPr>
              <a:t>）钉截铁地说了一声“走！”带头向棋盘陀走去。</a:t>
            </a:r>
            <a:endParaRPr lang="zh-CN" altLang="en-US" sz="2400" b="1">
              <a:solidFill>
                <a:srgbClr val="00CC00"/>
              </a:solidFill>
            </a:endParaRPr>
          </a:p>
          <a:p>
            <a:pPr lvl="0">
              <a:lnSpc>
                <a:spcPct val="130000"/>
              </a:lnSpc>
              <a:buNone/>
            </a:pPr>
            <a:r>
              <a:rPr lang="zh-CN" altLang="en-US" sz="2400" b="1">
                <a:solidFill>
                  <a:srgbClr val="00CC00"/>
                </a:solidFill>
              </a:rPr>
              <a:t>      </a:t>
            </a:r>
            <a:endParaRPr lang="zh-CN" altLang="en-US" sz="2400" b="1">
              <a:solidFill>
                <a:srgbClr val="00CC00"/>
              </a:solidFill>
            </a:endParaRPr>
          </a:p>
          <a:p>
            <a:pPr lvl="0">
              <a:lnSpc>
                <a:spcPct val="130000"/>
              </a:lnSpc>
              <a:buNone/>
            </a:pPr>
            <a:r>
              <a:rPr lang="zh-CN" altLang="en-US" sz="2400" b="1">
                <a:solidFill>
                  <a:srgbClr val="00CC00"/>
                </a:solidFill>
              </a:rPr>
              <a:t>      “同志们！用石头砸！ ”</a:t>
            </a:r>
            <a:endParaRPr lang="zh-CN" altLang="en-US" sz="2400" b="1">
              <a:solidFill>
                <a:srgbClr val="00CC00"/>
              </a:solidFill>
            </a:endParaRPr>
          </a:p>
          <a:p>
            <a:pPr lvl="0">
              <a:lnSpc>
                <a:spcPct val="130000"/>
              </a:lnSpc>
              <a:buNone/>
            </a:pPr>
            <a:endParaRPr lang="zh-CN" altLang="en-US" sz="2400" b="1">
              <a:solidFill>
                <a:srgbClr val="00CC00"/>
              </a:solidFill>
            </a:endParaRPr>
          </a:p>
          <a:p>
            <a:pPr lvl="0">
              <a:lnSpc>
                <a:spcPct val="130000"/>
              </a:lnSpc>
              <a:buNone/>
            </a:pPr>
            <a:r>
              <a:rPr lang="zh-CN" altLang="en-US" sz="2400" b="1">
                <a:solidFill>
                  <a:srgbClr val="00CC00"/>
                </a:solidFill>
              </a:rPr>
              <a:t>         </a:t>
            </a:r>
            <a:r>
              <a:rPr lang="en-US" altLang="zh-CN" sz="2400" b="1">
                <a:solidFill>
                  <a:srgbClr val="00CC00"/>
                </a:solidFill>
              </a:rPr>
              <a:t>“</a:t>
            </a:r>
            <a:r>
              <a:rPr lang="zh-CN" altLang="en-US" sz="2400" b="1">
                <a:solidFill>
                  <a:srgbClr val="00CC00"/>
                </a:solidFill>
              </a:rPr>
              <a:t>打倒日本帝国主义！”</a:t>
            </a:r>
            <a:br>
              <a:rPr lang="zh-CN" altLang="en-US" sz="2400" b="1">
                <a:solidFill>
                  <a:srgbClr val="00CC00"/>
                </a:solidFill>
              </a:rPr>
            </a:br>
            <a:r>
              <a:rPr lang="zh-CN" altLang="en-US" sz="2400" b="1">
                <a:solidFill>
                  <a:srgbClr val="00CC00"/>
                </a:solidFill>
              </a:rPr>
              <a:t>　  “中国共产党（</a:t>
            </a:r>
            <a:r>
              <a:rPr lang="en-US" altLang="zh-CN" sz="2400" b="1">
                <a:solidFill>
                  <a:srgbClr val="00CC00"/>
                </a:solidFill>
              </a:rPr>
              <a:t>dǎng</a:t>
            </a:r>
            <a:r>
              <a:rPr lang="zh-CN" altLang="en-US" sz="2400" b="1">
                <a:solidFill>
                  <a:srgbClr val="00CC00"/>
                </a:solidFill>
              </a:rPr>
              <a:t>）万岁！”</a:t>
            </a:r>
            <a:br>
              <a:rPr lang="zh-CN" altLang="en-US" sz="2400" b="1">
                <a:solidFill>
                  <a:srgbClr val="00CC00"/>
                </a:solidFill>
              </a:rPr>
            </a:br>
            <a:endParaRPr lang="en-US" altLang="zh-CN" sz="2400" b="1">
              <a:solidFill>
                <a:srgbClr val="00CC00"/>
              </a:solidFill>
            </a:endParaRPr>
          </a:p>
          <a:p>
            <a:pPr lvl="0">
              <a:lnSpc>
                <a:spcPct val="80000"/>
              </a:lnSpc>
              <a:buNone/>
            </a:pPr>
            <a:endParaRPr lang="zh-CN" altLang="en-US" sz="2000" b="1">
              <a:solidFill>
                <a:srgbClr val="00CC00"/>
              </a:solidFill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1800"/>
              <a:t>  </a:t>
            </a:r>
            <a:endParaRPr lang="zh-CN" altLang="en-US" sz="1800"/>
          </a:p>
          <a:p>
            <a:pPr lvl="0">
              <a:lnSpc>
                <a:spcPct val="80000"/>
              </a:lnSpc>
              <a:buNone/>
            </a:pPr>
            <a:endParaRPr lang="en-US" altLang="zh-CN" sz="1800"/>
          </a:p>
          <a:p>
            <a:pPr lvl="0">
              <a:lnSpc>
                <a:spcPct val="80000"/>
              </a:lnSpc>
              <a:buNone/>
            </a:pPr>
            <a:endParaRPr lang="en-US" altLang="zh-CN" sz="1800"/>
          </a:p>
          <a:p>
            <a:pPr lvl="0">
              <a:lnSpc>
                <a:spcPct val="80000"/>
              </a:lnSpc>
              <a:buNone/>
            </a:pPr>
            <a:endParaRPr lang="en-US" altLang="zh-CN" sz="1800"/>
          </a:p>
          <a:p>
            <a:pPr lvl="0">
              <a:lnSpc>
                <a:spcPct val="80000"/>
              </a:lnSpc>
              <a:buNone/>
            </a:pPr>
            <a:endParaRPr lang="en-US" altLang="zh-CN" sz="1800"/>
          </a:p>
          <a:p>
            <a:pPr lvl="0">
              <a:lnSpc>
                <a:spcPct val="80000"/>
              </a:lnSpc>
              <a:buNone/>
            </a:pPr>
            <a:endParaRPr lang="zh-CN" altLang="en-US" sz="1800"/>
          </a:p>
          <a:p>
            <a:pPr lvl="0">
              <a:lnSpc>
                <a:spcPct val="80000"/>
              </a:lnSpc>
              <a:buNone/>
            </a:pPr>
            <a:endParaRPr lang="en-US" altLang="zh-CN" sz="1800"/>
          </a:p>
          <a:p>
            <a:pPr lvl="0">
              <a:lnSpc>
                <a:spcPct val="80000"/>
              </a:lnSpc>
              <a:buNone/>
            </a:pPr>
            <a:endParaRPr lang="en-US" altLang="zh-CN" sz="1800"/>
          </a:p>
        </p:txBody>
      </p:sp>
      <p:sp>
        <p:nvSpPr>
          <p:cNvPr id="16179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6179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D7F35AC-D588-4A66-B5DD-BC9992758F9C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61798" name="TextBox 16179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文本原来可以这样解读共94页，您现在浏览的是第22页!</a:t>
            </a: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654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/>
        </p:txBody>
      </p:sp>
      <p:sp>
        <p:nvSpPr>
          <p:cNvPr id="236547" name=""/>
          <p:cNvSpPr/>
          <p:nvPr>
            <p:ph type="body" idx="4294967295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pic>
        <p:nvPicPr>
          <p:cNvPr id="236548" name="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23654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3655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A5525E5-5CDA-4590-8DB1-4C0D7C61C5FD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36551" name="TextBox 23655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文本原来可以这样解读共94页，您现在浏览的是第23页!</a:t>
            </a: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40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壮行</a:t>
            </a:r>
          </a:p>
        </p:txBody>
      </p:sp>
      <p:sp>
        <p:nvSpPr>
          <p:cNvPr id="230403" name=""/>
          <p:cNvSpPr/>
          <p:nvPr>
            <p:ph type="body" idx="4294967295"/>
          </p:nvPr>
        </p:nvSpPr>
        <p:spPr>
          <a:xfrm>
            <a:off x="457200" y="1143000"/>
            <a:ext cx="8458200" cy="5257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30000"/>
              </a:lnSpc>
              <a:buNone/>
            </a:pPr>
            <a:r>
              <a:rPr lang="zh-CN" altLang="en-US" sz="1800"/>
              <a:t>               </a:t>
            </a:r>
            <a:r>
              <a:rPr lang="zh-CN" altLang="en-US" sz="2400" b="1">
                <a:solidFill>
                  <a:srgbClr val="0000FF"/>
                </a:solidFill>
              </a:rPr>
              <a:t>班长马宝玉沉着地指挥战斗，让敌人走近了，才下命令狠狠地打。</a:t>
            </a:r>
            <a:endParaRPr lang="zh-CN" altLang="en-US" sz="2400" b="1">
              <a:solidFill>
                <a:srgbClr val="0000FF"/>
              </a:solidFill>
            </a:endParaRPr>
          </a:p>
          <a:p>
            <a:pPr lvl="0">
              <a:lnSpc>
                <a:spcPct val="130000"/>
              </a:lnSpc>
              <a:buNone/>
            </a:pPr>
            <a:r>
              <a:rPr lang="zh-CN" altLang="en-US" sz="2400" b="1">
                <a:solidFill>
                  <a:srgbClr val="0000FF"/>
                </a:solidFill>
              </a:rPr>
              <a:t>            副班长葛（</a:t>
            </a:r>
            <a:r>
              <a:rPr lang="en-US" altLang="zh-CN" sz="2400" b="1">
                <a:solidFill>
                  <a:srgbClr val="0000FF"/>
                </a:solidFill>
              </a:rPr>
              <a:t>gě</a:t>
            </a:r>
            <a:r>
              <a:rPr lang="zh-CN" altLang="en-US" sz="2400" b="1">
                <a:solidFill>
                  <a:srgbClr val="0000FF"/>
                </a:solidFill>
              </a:rPr>
              <a:t>）振林打一枪就大吼（</a:t>
            </a:r>
            <a:r>
              <a:rPr lang="en-US" altLang="zh-CN" sz="2400" b="1">
                <a:solidFill>
                  <a:srgbClr val="0000FF"/>
                </a:solidFill>
              </a:rPr>
              <a:t>hǒu</a:t>
            </a:r>
            <a:r>
              <a:rPr lang="zh-CN" altLang="en-US" sz="2400" b="1">
                <a:solidFill>
                  <a:srgbClr val="0000FF"/>
                </a:solidFill>
              </a:rPr>
              <a:t>）一声，好像细小的枪口喷不完他的满腔怒火。</a:t>
            </a:r>
            <a:endParaRPr lang="zh-CN" altLang="en-US" sz="2400" b="1">
              <a:solidFill>
                <a:srgbClr val="0000FF"/>
              </a:solidFill>
            </a:endParaRPr>
          </a:p>
          <a:p>
            <a:pPr lvl="0">
              <a:lnSpc>
                <a:spcPct val="130000"/>
              </a:lnSpc>
              <a:buNone/>
            </a:pPr>
            <a:r>
              <a:rPr lang="zh-CN" altLang="en-US" sz="2400" b="1">
                <a:solidFill>
                  <a:srgbClr val="0000FF"/>
                </a:solidFill>
              </a:rPr>
              <a:t>           战士宋学义扔手榴弹总要把胳膊抡（</a:t>
            </a:r>
            <a:r>
              <a:rPr lang="en-US" altLang="zh-CN" sz="2400" b="1">
                <a:solidFill>
                  <a:srgbClr val="0000FF"/>
                </a:solidFill>
              </a:rPr>
              <a:t>lūn</a:t>
            </a:r>
            <a:r>
              <a:rPr lang="zh-CN" altLang="en-US" sz="2400" b="1">
                <a:solidFill>
                  <a:srgbClr val="0000FF"/>
                </a:solidFill>
              </a:rPr>
              <a:t>）一个圈，好使出浑身的力气。</a:t>
            </a:r>
            <a:endParaRPr lang="zh-CN" altLang="en-US" sz="2400" b="1">
              <a:solidFill>
                <a:srgbClr val="0000FF"/>
              </a:solidFill>
            </a:endParaRPr>
          </a:p>
          <a:p>
            <a:pPr lvl="0">
              <a:lnSpc>
                <a:spcPct val="130000"/>
              </a:lnSpc>
              <a:buNone/>
            </a:pPr>
            <a:r>
              <a:rPr lang="zh-CN" altLang="en-US" sz="2400" b="1">
                <a:solidFill>
                  <a:srgbClr val="0000FF"/>
                </a:solidFill>
              </a:rPr>
              <a:t>           胡德林和胡福才这两个小战士把脸绷（</a:t>
            </a:r>
            <a:r>
              <a:rPr lang="en-US" altLang="zh-CN" sz="2400" b="1">
                <a:solidFill>
                  <a:srgbClr val="0000FF"/>
                </a:solidFill>
              </a:rPr>
              <a:t>běng</a:t>
            </a:r>
            <a:r>
              <a:rPr lang="zh-CN" altLang="en-US" sz="2400" b="1">
                <a:solidFill>
                  <a:srgbClr val="0000FF"/>
                </a:solidFill>
              </a:rPr>
              <a:t>）得紧紧的，全神贯注地瞄准敌人射击。</a:t>
            </a:r>
            <a:endParaRPr lang="zh-CN" altLang="en-US" sz="2400" b="1">
              <a:solidFill>
                <a:srgbClr val="0000FF"/>
              </a:solidFill>
            </a:endParaRPr>
          </a:p>
          <a:p>
            <a:pPr lvl="0">
              <a:lnSpc>
                <a:spcPct val="130000"/>
              </a:lnSpc>
              <a:buNone/>
            </a:pPr>
            <a:endParaRPr lang="zh-CN" altLang="en-US" sz="2400" b="1">
              <a:solidFill>
                <a:srgbClr val="0000FF"/>
              </a:solidFill>
            </a:endParaRPr>
          </a:p>
          <a:p>
            <a:pPr lvl="0">
              <a:lnSpc>
                <a:spcPct val="130000"/>
              </a:lnSpc>
              <a:buNone/>
            </a:pPr>
            <a:r>
              <a:rPr lang="zh-CN" altLang="en-US" sz="1600" b="1">
                <a:solidFill>
                  <a:srgbClr val="0000FF"/>
                </a:solidFill>
              </a:rPr>
              <a:t>             </a:t>
            </a:r>
            <a:endParaRPr lang="en-US" altLang="zh-CN" sz="1600" b="1">
              <a:solidFill>
                <a:srgbClr val="0000FF"/>
              </a:solidFill>
            </a:endParaRPr>
          </a:p>
          <a:p>
            <a:pPr lvl="0">
              <a:lnSpc>
                <a:spcPct val="80000"/>
              </a:lnSpc>
              <a:buNone/>
            </a:pPr>
            <a:endParaRPr lang="en-US" altLang="zh-CN" sz="1600"/>
          </a:p>
          <a:p>
            <a:pPr lvl="0">
              <a:lnSpc>
                <a:spcPct val="80000"/>
              </a:lnSpc>
              <a:buNone/>
            </a:pPr>
            <a:endParaRPr lang="en-US" altLang="zh-CN" sz="1600"/>
          </a:p>
          <a:p>
            <a:pPr lvl="0">
              <a:lnSpc>
                <a:spcPct val="80000"/>
              </a:lnSpc>
              <a:buNone/>
            </a:pPr>
            <a:endParaRPr lang="en-US" altLang="zh-CN" sz="1600"/>
          </a:p>
          <a:p>
            <a:pPr lvl="0">
              <a:lnSpc>
                <a:spcPct val="80000"/>
              </a:lnSpc>
              <a:buNone/>
            </a:pPr>
            <a:endParaRPr lang="zh-CN" altLang="en-US" sz="1600"/>
          </a:p>
          <a:p>
            <a:pPr lvl="0">
              <a:lnSpc>
                <a:spcPct val="80000"/>
              </a:lnSpc>
              <a:buNone/>
            </a:pPr>
            <a:endParaRPr lang="en-US" altLang="zh-CN" sz="1600"/>
          </a:p>
          <a:p>
            <a:pPr lvl="0">
              <a:lnSpc>
                <a:spcPct val="80000"/>
              </a:lnSpc>
              <a:buNone/>
            </a:pPr>
            <a:endParaRPr lang="en-US" altLang="zh-CN" sz="1600"/>
          </a:p>
        </p:txBody>
      </p:sp>
      <p:sp>
        <p:nvSpPr>
          <p:cNvPr id="23040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3040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D953ABA-5B21-4D22-BCE4-79EEB24A332F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30406" name="TextBox 23040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文本原来可以这样解读共94页，您现在浏览的是第24页!</a:t>
            </a:r>
          </a:p>
        </p:txBody>
      </p:sp>
    </p:spTree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2450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t>壮行</a:t>
            </a:r>
          </a:p>
        </p:txBody>
      </p:sp>
      <p:sp>
        <p:nvSpPr>
          <p:cNvPr id="232451" name=""/>
          <p:cNvSpPr/>
          <p:nvPr>
            <p:ph type="body" idx="4294967295"/>
          </p:nvPr>
        </p:nvSpPr>
        <p:spPr>
          <a:xfrm>
            <a:off x="457200" y="1143000"/>
            <a:ext cx="8458200" cy="5257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30000"/>
              </a:lnSpc>
              <a:buNone/>
            </a:pPr>
            <a:r>
              <a:rPr lang="zh-CN" altLang="en-US" sz="1800"/>
              <a:t>               </a:t>
            </a:r>
            <a:r>
              <a:rPr lang="zh-CN" altLang="en-US" sz="2400" b="1">
                <a:solidFill>
                  <a:srgbClr val="FF3300"/>
                </a:solidFill>
              </a:rPr>
              <a:t>班长</a:t>
            </a:r>
            <a:r>
              <a:rPr lang="zh-CN" altLang="en-US" sz="2400" b="1">
                <a:solidFill>
                  <a:srgbClr val="0000FF"/>
                </a:solidFill>
              </a:rPr>
              <a:t>马宝玉沉着地指挥战斗，让敌人走近了，才下命令狠狠地打。</a:t>
            </a:r>
            <a:endParaRPr lang="zh-CN" altLang="en-US" sz="2400" b="1">
              <a:solidFill>
                <a:srgbClr val="0000FF"/>
              </a:solidFill>
            </a:endParaRPr>
          </a:p>
          <a:p>
            <a:pPr lvl="0">
              <a:lnSpc>
                <a:spcPct val="130000"/>
              </a:lnSpc>
              <a:buNone/>
            </a:pPr>
            <a:r>
              <a:rPr lang="zh-CN" altLang="en-US" sz="2400" b="1">
                <a:solidFill>
                  <a:srgbClr val="0000FF"/>
                </a:solidFill>
              </a:rPr>
              <a:t>            </a:t>
            </a:r>
            <a:r>
              <a:rPr lang="zh-CN" altLang="en-US" sz="2400" b="1">
                <a:solidFill>
                  <a:srgbClr val="FF3300"/>
                </a:solidFill>
              </a:rPr>
              <a:t>副班长</a:t>
            </a:r>
            <a:r>
              <a:rPr lang="zh-CN" altLang="en-US" sz="2400" b="1">
                <a:solidFill>
                  <a:srgbClr val="0000FF"/>
                </a:solidFill>
              </a:rPr>
              <a:t>葛（</a:t>
            </a:r>
            <a:r>
              <a:rPr lang="en-US" altLang="zh-CN" sz="2400" b="1">
                <a:solidFill>
                  <a:srgbClr val="0000FF"/>
                </a:solidFill>
              </a:rPr>
              <a:t>gě</a:t>
            </a:r>
            <a:r>
              <a:rPr lang="zh-CN" altLang="en-US" sz="2400" b="1">
                <a:solidFill>
                  <a:srgbClr val="0000FF"/>
                </a:solidFill>
              </a:rPr>
              <a:t>）振林打一枪就大吼（</a:t>
            </a:r>
            <a:r>
              <a:rPr lang="en-US" altLang="zh-CN" sz="2400" b="1">
                <a:solidFill>
                  <a:srgbClr val="0000FF"/>
                </a:solidFill>
              </a:rPr>
              <a:t>hǒu</a:t>
            </a:r>
            <a:r>
              <a:rPr lang="zh-CN" altLang="en-US" sz="2400" b="1">
                <a:solidFill>
                  <a:srgbClr val="0000FF"/>
                </a:solidFill>
              </a:rPr>
              <a:t>）一声，好像细小的枪口喷不完他的满腔怒火。</a:t>
            </a:r>
            <a:endParaRPr lang="zh-CN" altLang="en-US" sz="2400" b="1">
              <a:solidFill>
                <a:srgbClr val="0000FF"/>
              </a:solidFill>
            </a:endParaRPr>
          </a:p>
          <a:p>
            <a:pPr lvl="0">
              <a:lnSpc>
                <a:spcPct val="130000"/>
              </a:lnSpc>
              <a:buNone/>
            </a:pPr>
            <a:r>
              <a:rPr lang="zh-CN" altLang="en-US" sz="2400" b="1">
                <a:solidFill>
                  <a:srgbClr val="0000FF"/>
                </a:solidFill>
              </a:rPr>
              <a:t>           </a:t>
            </a:r>
            <a:r>
              <a:rPr lang="zh-CN" altLang="en-US" sz="2400" b="1">
                <a:solidFill>
                  <a:srgbClr val="FF3300"/>
                </a:solidFill>
              </a:rPr>
              <a:t>战士</a:t>
            </a:r>
            <a:r>
              <a:rPr lang="zh-CN" altLang="en-US" sz="2400" b="1">
                <a:solidFill>
                  <a:srgbClr val="0000FF"/>
                </a:solidFill>
              </a:rPr>
              <a:t>宋学义扔手榴弹总要把胳膊抡（</a:t>
            </a:r>
            <a:r>
              <a:rPr lang="en-US" altLang="zh-CN" sz="2400" b="1">
                <a:solidFill>
                  <a:srgbClr val="0000FF"/>
                </a:solidFill>
              </a:rPr>
              <a:t>lūn</a:t>
            </a:r>
            <a:r>
              <a:rPr lang="zh-CN" altLang="en-US" sz="2400" b="1">
                <a:solidFill>
                  <a:srgbClr val="0000FF"/>
                </a:solidFill>
              </a:rPr>
              <a:t>）一个圈，好使出浑身的力气。</a:t>
            </a:r>
            <a:endParaRPr lang="zh-CN" altLang="en-US" sz="2400" b="1">
              <a:solidFill>
                <a:srgbClr val="0000FF"/>
              </a:solidFill>
            </a:endParaRPr>
          </a:p>
          <a:p>
            <a:pPr lvl="0">
              <a:lnSpc>
                <a:spcPct val="130000"/>
              </a:lnSpc>
              <a:buNone/>
            </a:pPr>
            <a:r>
              <a:rPr lang="zh-CN" altLang="en-US" sz="2400" b="1">
                <a:solidFill>
                  <a:srgbClr val="0000FF"/>
                </a:solidFill>
              </a:rPr>
              <a:t>           </a:t>
            </a:r>
            <a:r>
              <a:rPr lang="zh-CN" altLang="en-US" sz="2400" b="1">
                <a:solidFill>
                  <a:srgbClr val="FF3300"/>
                </a:solidFill>
              </a:rPr>
              <a:t>胡德林和胡福才这两个小战</a:t>
            </a:r>
            <a:r>
              <a:rPr lang="zh-CN" altLang="en-US" sz="2400" b="1">
                <a:solidFill>
                  <a:srgbClr val="0000FF"/>
                </a:solidFill>
              </a:rPr>
              <a:t>士把脸绷（</a:t>
            </a:r>
            <a:r>
              <a:rPr lang="en-US" altLang="zh-CN" sz="2400" b="1">
                <a:solidFill>
                  <a:srgbClr val="0000FF"/>
                </a:solidFill>
              </a:rPr>
              <a:t>běng</a:t>
            </a:r>
            <a:r>
              <a:rPr lang="zh-CN" altLang="en-US" sz="2400" b="1">
                <a:solidFill>
                  <a:srgbClr val="0000FF"/>
                </a:solidFill>
              </a:rPr>
              <a:t>）得紧紧的，全神贯注地瞄准敌人射击。</a:t>
            </a:r>
            <a:endParaRPr lang="zh-CN" altLang="en-US" sz="2400" b="1">
              <a:solidFill>
                <a:srgbClr val="0000FF"/>
              </a:solidFill>
            </a:endParaRPr>
          </a:p>
          <a:p>
            <a:pPr lvl="0">
              <a:lnSpc>
                <a:spcPct val="130000"/>
              </a:lnSpc>
              <a:buNone/>
            </a:pPr>
            <a:endParaRPr lang="zh-CN" altLang="en-US" sz="2400" b="1">
              <a:solidFill>
                <a:srgbClr val="0000FF"/>
              </a:solidFill>
            </a:endParaRPr>
          </a:p>
          <a:p>
            <a:pPr lvl="0">
              <a:lnSpc>
                <a:spcPct val="130000"/>
              </a:lnSpc>
              <a:buNone/>
            </a:pPr>
            <a:r>
              <a:rPr lang="zh-CN" altLang="en-US" sz="1600" b="1">
                <a:solidFill>
                  <a:srgbClr val="0000FF"/>
                </a:solidFill>
              </a:rPr>
              <a:t>             </a:t>
            </a:r>
            <a:endParaRPr lang="en-US" altLang="zh-CN" sz="1600" b="1">
              <a:solidFill>
                <a:srgbClr val="0000FF"/>
              </a:solidFill>
            </a:endParaRPr>
          </a:p>
          <a:p>
            <a:pPr lvl="0">
              <a:lnSpc>
                <a:spcPct val="80000"/>
              </a:lnSpc>
              <a:buNone/>
            </a:pPr>
            <a:endParaRPr lang="en-US" altLang="zh-CN" sz="1600"/>
          </a:p>
          <a:p>
            <a:pPr lvl="0">
              <a:lnSpc>
                <a:spcPct val="80000"/>
              </a:lnSpc>
              <a:buNone/>
            </a:pPr>
            <a:endParaRPr lang="en-US" altLang="zh-CN" sz="1600"/>
          </a:p>
          <a:p>
            <a:pPr lvl="0">
              <a:lnSpc>
                <a:spcPct val="80000"/>
              </a:lnSpc>
              <a:buNone/>
            </a:pPr>
            <a:endParaRPr lang="en-US" altLang="zh-CN" sz="1600"/>
          </a:p>
          <a:p>
            <a:pPr lvl="0">
              <a:lnSpc>
                <a:spcPct val="80000"/>
              </a:lnSpc>
              <a:buNone/>
            </a:pPr>
            <a:endParaRPr lang="zh-CN" altLang="en-US" sz="1600"/>
          </a:p>
          <a:p>
            <a:pPr lvl="0">
              <a:lnSpc>
                <a:spcPct val="80000"/>
              </a:lnSpc>
              <a:buNone/>
            </a:pPr>
            <a:endParaRPr lang="en-US" altLang="zh-CN" sz="1600"/>
          </a:p>
          <a:p>
            <a:pPr lvl="0">
              <a:lnSpc>
                <a:spcPct val="80000"/>
              </a:lnSpc>
              <a:buNone/>
            </a:pPr>
            <a:endParaRPr lang="en-US" altLang="zh-CN" sz="1600"/>
          </a:p>
        </p:txBody>
      </p:sp>
      <p:sp>
        <p:nvSpPr>
          <p:cNvPr id="23245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3245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06F666E-D82B-415B-808B-117C02B8D0B6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32454" name="TextBox 23245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文本原来可以这样解读共94页，您现在浏览的是第25页!</a:t>
            </a:r>
          </a:p>
        </p:txBody>
      </p:sp>
    </p:spTree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2274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>
                <a:solidFill>
                  <a:schemeClr val="tx1"/>
                </a:solidFill>
              </a:rPr>
              <a:t>壮举</a:t>
            </a:r>
            <a:endParaRPr lang="en-US" altLang="zh-CN">
              <a:solidFill>
                <a:schemeClr val="tx1"/>
              </a:solidFill>
            </a:endParaRPr>
          </a:p>
        </p:txBody>
      </p:sp>
      <p:sp>
        <p:nvSpPr>
          <p:cNvPr id="182275" name=""/>
          <p:cNvSpPr/>
          <p:nvPr>
            <p:ph type="body" idx="4294967295"/>
          </p:nvPr>
        </p:nvSpPr>
        <p:spPr>
          <a:xfrm>
            <a:off x="457200" y="1143000"/>
            <a:ext cx="8229600" cy="49831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30000"/>
              </a:lnSpc>
              <a:buNone/>
            </a:pPr>
            <a:r>
              <a:rPr lang="zh-CN" altLang="en-US" sz="2000"/>
              <a:t>            </a:t>
            </a:r>
            <a:r>
              <a:rPr lang="zh-CN" altLang="en-US" sz="2400" b="1">
                <a:solidFill>
                  <a:srgbClr val="FF3300"/>
                </a:solidFill>
              </a:rPr>
              <a:t>五位壮士屹立在狼牙山顶峰，眺望着群众和部队主力远去的方向。他们回头望望还在向上爬的敌人，脸上露出胜利的喜悦。班长马宝玉激动地说：“同志们，我们的任务胜利完成了！”说罢，他把那支从敌人手里夺来的枪砸碎了，然后走到悬崖边上，像每次发起冲锋一样，个纵身跳下深谷。战士们也昂首挺胸，</a:t>
            </a:r>
            <a:r>
              <a:rPr lang="zh-CN" altLang="en-US" b="1">
                <a:solidFill>
                  <a:srgbClr val="0000FF"/>
                </a:solidFill>
              </a:rPr>
              <a:t>相继</a:t>
            </a:r>
            <a:r>
              <a:rPr lang="zh-CN" altLang="en-US" sz="2400" b="1">
                <a:solidFill>
                  <a:srgbClr val="FF3300"/>
                </a:solidFill>
              </a:rPr>
              <a:t>从悬崖往下跳</a:t>
            </a:r>
            <a:r>
              <a:rPr lang="en-US" altLang="zh-CN" sz="2400" b="1">
                <a:solidFill>
                  <a:srgbClr val="FF3300"/>
                </a:solidFill>
              </a:rPr>
              <a:t>……</a:t>
            </a:r>
            <a:br>
              <a:rPr lang="en-US" altLang="zh-CN" sz="2400" b="1">
                <a:solidFill>
                  <a:srgbClr val="FF3300"/>
                </a:solidFill>
              </a:rPr>
            </a:br>
            <a:r>
              <a:rPr lang="en-US" altLang="zh-CN" sz="2000"/>
              <a:t>           </a:t>
            </a:r>
            <a:r>
              <a:rPr lang="en-US" altLang="zh-CN" sz="2000" b="1">
                <a:solidFill>
                  <a:srgbClr val="0000FF"/>
                </a:solidFill>
              </a:rPr>
              <a:t>  </a:t>
            </a:r>
            <a:endParaRPr lang="en-US" altLang="zh-CN" sz="2000" b="1">
              <a:solidFill>
                <a:srgbClr val="0000FF"/>
              </a:solidFill>
            </a:endParaRPr>
          </a:p>
          <a:p>
            <a:pPr lvl="0">
              <a:lnSpc>
                <a:spcPct val="80000"/>
              </a:lnSpc>
              <a:buNone/>
            </a:pPr>
            <a:endParaRPr lang="en-US" altLang="zh-CN" sz="2000" b="1">
              <a:solidFill>
                <a:srgbClr val="0000FF"/>
              </a:solidFill>
            </a:endParaRPr>
          </a:p>
          <a:p>
            <a:pPr lvl="0">
              <a:lnSpc>
                <a:spcPct val="80000"/>
              </a:lnSpc>
              <a:buNone/>
            </a:pPr>
            <a:endParaRPr lang="en-US" altLang="zh-CN" sz="2000"/>
          </a:p>
          <a:p>
            <a:pPr lvl="0">
              <a:lnSpc>
                <a:spcPct val="80000"/>
              </a:lnSpc>
              <a:buNone/>
            </a:pPr>
            <a:endParaRPr lang="en-US" altLang="zh-CN" sz="2000"/>
          </a:p>
          <a:p>
            <a:pPr lvl="0">
              <a:lnSpc>
                <a:spcPct val="80000"/>
              </a:lnSpc>
              <a:buNone/>
            </a:pPr>
            <a:endParaRPr lang="en-US" altLang="zh-CN" sz="2000"/>
          </a:p>
          <a:p>
            <a:pPr lvl="0">
              <a:lnSpc>
                <a:spcPct val="80000"/>
              </a:lnSpc>
              <a:buNone/>
            </a:pPr>
            <a:endParaRPr lang="zh-CN" altLang="en-US" sz="2000"/>
          </a:p>
          <a:p>
            <a:pPr lvl="0">
              <a:lnSpc>
                <a:spcPct val="80000"/>
              </a:lnSpc>
              <a:buNone/>
            </a:pPr>
            <a:endParaRPr lang="en-US" altLang="zh-CN" sz="2000"/>
          </a:p>
          <a:p>
            <a:pPr lvl="0">
              <a:lnSpc>
                <a:spcPct val="80000"/>
              </a:lnSpc>
              <a:buNone/>
            </a:pPr>
            <a:endParaRPr lang="en-US" altLang="zh-CN" sz="2000"/>
          </a:p>
        </p:txBody>
      </p:sp>
      <p:sp>
        <p:nvSpPr>
          <p:cNvPr id="18227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8227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639C8A7-ED39-41C2-814A-EB4153F7ED31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82278" name="TextBox 18227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文本原来可以这样解读共94页，您现在浏览的是第26页!</a:t>
            </a:r>
          </a:p>
        </p:txBody>
      </p:sp>
    </p:spTree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81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br>
              <a:rPr lang="zh-CN" altLang="en-US" b="1">
                <a:solidFill>
                  <a:srgbClr val="FF0066"/>
                </a:solidFill>
              </a:rPr>
            </a:br>
            <a:r>
              <a:rPr lang="zh-CN" altLang="en-US" sz="3200" b="1">
                <a:solidFill>
                  <a:srgbClr val="FF0066"/>
                </a:solidFill>
              </a:rPr>
              <a:t>反复利用课题串</a:t>
            </a:r>
            <a:r>
              <a:rPr lang="en-US" altLang="zh-CN" sz="2100"/>
              <a:t>《</a:t>
            </a:r>
            <a:r>
              <a:rPr lang="zh-CN" altLang="en-US" sz="2100"/>
              <a:t>她是我的朋友</a:t>
            </a:r>
            <a:r>
              <a:rPr lang="en-US" altLang="zh-CN" sz="2100"/>
              <a:t>》</a:t>
            </a:r>
            <a:br>
              <a:rPr lang="en-US" altLang="zh-CN" b="1">
                <a:solidFill>
                  <a:srgbClr val="FF0066"/>
                </a:solidFill>
              </a:rPr>
            </a:br>
            <a:endParaRPr lang="en-US" altLang="zh-CN" b="1">
              <a:solidFill>
                <a:srgbClr val="FF0066"/>
              </a:solidFill>
            </a:endParaRPr>
          </a:p>
        </p:txBody>
      </p:sp>
      <p:sp>
        <p:nvSpPr>
          <p:cNvPr id="162819" name=""/>
          <p:cNvSpPr/>
          <p:nvPr>
            <p:ph type="body" idx="4294967295"/>
          </p:nvPr>
        </p:nvSpPr>
        <p:spPr>
          <a:xfrm>
            <a:off x="0" y="1219200"/>
            <a:ext cx="8839200" cy="5257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lang="zh-CN" altLang="en-US" sz="1800" b="1"/>
              <a:t>               </a:t>
            </a:r>
            <a:r>
              <a:rPr lang="zh-CN" altLang="en-US" sz="2300" b="1"/>
              <a:t>我听说过这样一件事。</a:t>
            </a:r>
            <a:br>
              <a:rPr lang="zh-CN" altLang="en-US" sz="2300" b="1"/>
            </a:br>
            <a:r>
              <a:rPr lang="zh-CN" altLang="en-US" sz="2300" b="1"/>
              <a:t>　　战争时期，有一天，几发炮弹落在一所孤儿院里。两名儿童当场炸死，还有几名儿童受了伤，其中有个小姑娘。</a:t>
            </a:r>
            <a:br>
              <a:rPr lang="zh-CN" altLang="en-US" sz="2300" b="1"/>
            </a:br>
            <a:r>
              <a:rPr lang="zh-CN" altLang="en-US" sz="2300" b="1"/>
              <a:t>　　附近医院的医生和护士接到消息，带着救护用品迅速赶到了，经过查看，他们确认这个小姑娘伤得最重，如果不立刻抢救，就会因为休克和流血过多而死去。</a:t>
            </a:r>
            <a:br>
              <a:rPr lang="zh-CN" altLang="en-US" sz="2300" b="1"/>
            </a:br>
            <a:r>
              <a:rPr lang="zh-CN" altLang="en-US" sz="2300" b="1"/>
              <a:t>       输血迫在眉睫。医生和护士都不具有她的血型。有几名受伤的孤儿却可以给她输血。一位女医生告诉这几个孤儿，如果他们不能补足这个小姑娘失去的血，她一定会死去，问是否有人愿意献血。</a:t>
            </a:r>
            <a:br>
              <a:rPr lang="zh-CN" altLang="en-US" sz="2300" b="1"/>
            </a:br>
            <a:r>
              <a:rPr lang="zh-CN" altLang="en-US" sz="2300" b="1"/>
              <a:t>        一阵沉默后，一只小手颤抖地举起来。忽然又放下去，然后又举起来。</a:t>
            </a:r>
            <a:br>
              <a:rPr lang="zh-CN" altLang="en-US" sz="2300" b="1"/>
            </a:br>
            <a:r>
              <a:rPr lang="zh-CN" altLang="en-US" sz="2300" b="1"/>
              <a:t>　　“噢，谢谢你。”医生说，“你叫什么名字？”</a:t>
            </a:r>
            <a:br>
              <a:rPr lang="zh-CN" altLang="en-US" sz="2300" b="1"/>
            </a:br>
            <a:r>
              <a:rPr lang="zh-CN" altLang="en-US" sz="2300" b="1"/>
              <a:t>　　“阮恒。”</a:t>
            </a:r>
            <a:br>
              <a:rPr lang="zh-CN" altLang="en-US" sz="2300" b="1"/>
            </a:br>
            <a:endParaRPr lang="en-US" altLang="zh-CN" sz="2300"/>
          </a:p>
          <a:p>
            <a:pPr lvl="0">
              <a:lnSpc>
                <a:spcPct val="90000"/>
              </a:lnSpc>
              <a:buNone/>
            </a:pPr>
            <a:r>
              <a:rPr lang="en-US" altLang="zh-CN" sz="1800"/>
              <a:t>       </a:t>
            </a:r>
            <a:endParaRPr lang="en-US" altLang="zh-CN" sz="1800"/>
          </a:p>
          <a:p>
            <a:pPr lvl="0">
              <a:lnSpc>
                <a:spcPct val="90000"/>
              </a:lnSpc>
              <a:buNone/>
            </a:pPr>
            <a:endParaRPr lang="en-US" altLang="zh-CN" sz="1800"/>
          </a:p>
          <a:p>
            <a:pPr lvl="0">
              <a:lnSpc>
                <a:spcPct val="90000"/>
              </a:lnSpc>
              <a:buNone/>
            </a:pPr>
            <a:endParaRPr lang="en-US" altLang="zh-CN" sz="1800"/>
          </a:p>
          <a:p>
            <a:pPr lvl="0">
              <a:lnSpc>
                <a:spcPct val="90000"/>
              </a:lnSpc>
              <a:buNone/>
            </a:pPr>
            <a:endParaRPr lang="en-US" altLang="zh-CN" sz="1800"/>
          </a:p>
          <a:p>
            <a:pPr lvl="0">
              <a:lnSpc>
                <a:spcPct val="90000"/>
              </a:lnSpc>
              <a:buNone/>
            </a:pPr>
            <a:endParaRPr lang="zh-CN" altLang="en-US" sz="1800"/>
          </a:p>
          <a:p>
            <a:pPr lvl="0">
              <a:lnSpc>
                <a:spcPct val="90000"/>
              </a:lnSpc>
              <a:buNone/>
            </a:pPr>
            <a:endParaRPr lang="en-US" altLang="zh-CN" sz="1800"/>
          </a:p>
          <a:p>
            <a:pPr lvl="0">
              <a:lnSpc>
                <a:spcPct val="90000"/>
              </a:lnSpc>
              <a:buNone/>
            </a:pPr>
            <a:endParaRPr lang="en-US" altLang="zh-CN" sz="1800"/>
          </a:p>
        </p:txBody>
      </p:sp>
      <p:sp>
        <p:nvSpPr>
          <p:cNvPr id="1628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6282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7DD734A6-D241-4CD1-B32B-5CC1D460C378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62822" name="TextBox 16282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文本原来可以这样解读共94页，您现在浏览的是第27页!</a:t>
            </a:r>
          </a:p>
        </p:txBody>
      </p:sp>
    </p:spTree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690" name=""/>
          <p:cNvSpPr/>
          <p:nvPr>
            <p:ph type="title"/>
          </p:nvPr>
        </p:nvSpPr>
        <p:spPr>
          <a:xfrm>
            <a:off x="304800" y="0"/>
            <a:ext cx="8229600" cy="9144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/>
        </p:txBody>
      </p:sp>
      <p:sp>
        <p:nvSpPr>
          <p:cNvPr id="114691" name=""/>
          <p:cNvSpPr/>
          <p:nvPr>
            <p:ph type="body" idx="4294967295"/>
          </p:nvPr>
        </p:nvSpPr>
        <p:spPr>
          <a:xfrm>
            <a:off x="0" y="914400"/>
            <a:ext cx="9144000" cy="5486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spcBef>
                <a:spcPct val="0"/>
              </a:spcBef>
              <a:buNone/>
            </a:pPr>
            <a:r>
              <a:rPr lang="zh-CN" altLang="en-US" sz="5400" b="1"/>
              <a:t>          一阵沉默后，一只小手颤抖地举起来。忽然又放下去，然后又举起来。</a:t>
            </a:r>
            <a:br>
              <a:rPr lang="zh-CN" altLang="en-US" sz="5400" b="1"/>
            </a:br>
            <a:r>
              <a:rPr lang="zh-CN" altLang="en-US" sz="5400" b="1"/>
              <a:t>　　</a:t>
            </a:r>
            <a:br>
              <a:rPr lang="zh-CN" altLang="en-US" sz="5400" b="1"/>
            </a:br>
            <a:br>
              <a:rPr lang="zh-CN" altLang="en-US" sz="5400" b="1"/>
            </a:br>
            <a:r>
              <a:rPr lang="zh-CN" altLang="en-US"/>
              <a:t>　　</a:t>
            </a:r>
            <a:endParaRPr lang="zh-CN" altLang="en-US"/>
          </a:p>
        </p:txBody>
      </p:sp>
      <p:sp>
        <p:nvSpPr>
          <p:cNvPr id="11469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1469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10D0D91-BAA0-4008-9963-FE23C9CA420B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14694" name="TextBox 11469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文本原来可以这样解读共94页，您现在浏览的是第28页!</a:t>
            </a:r>
          </a:p>
        </p:txBody>
      </p:sp>
    </p:spTree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5714" name=""/>
          <p:cNvSpPr/>
          <p:nvPr>
            <p:ph type="title"/>
          </p:nvPr>
        </p:nvSpPr>
        <p:spPr>
          <a:xfrm>
            <a:off x="457200" y="274638"/>
            <a:ext cx="8229600" cy="182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endParaRPr lang="zh-CN" altLang="en-US" sz="3400"/>
          </a:p>
        </p:txBody>
      </p:sp>
      <p:sp>
        <p:nvSpPr>
          <p:cNvPr id="115715" name=""/>
          <p:cNvSpPr/>
          <p:nvPr>
            <p:ph type="body" idx="4294967295"/>
          </p:nvPr>
        </p:nvSpPr>
        <p:spPr>
          <a:xfrm>
            <a:off x="228600" y="304800"/>
            <a:ext cx="8382000" cy="6553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sz="2000"/>
              <a:t>             </a:t>
            </a:r>
            <a:r>
              <a:rPr lang="zh-CN" altLang="en-US" sz="2400" b="1"/>
              <a:t>叫阮恒的小男孩很快地躺在草垫上。他的胳膊用酒精擦拭后，一根针扎进他的血管，抽血过程中阮恒一动不动，一句话也不说，他想：</a:t>
            </a:r>
            <a:r>
              <a:rPr lang="zh-CN" altLang="en-US" sz="2400" b="1">
                <a:sym typeface="Wingdings" pitchFamily="2" charset="2"/>
              </a:rPr>
              <a:t>（       ）</a:t>
            </a:r>
            <a:r>
              <a:rPr lang="zh-CN" altLang="en-US" sz="2400" b="1"/>
              <a:t>。</a:t>
            </a:r>
            <a:br>
              <a:rPr lang="zh-CN" altLang="en-US" sz="2400" b="1"/>
            </a:br>
            <a:r>
              <a:rPr lang="zh-CN" altLang="en-US" sz="2400" b="1"/>
              <a:t>　　过了一会儿，他想：</a:t>
            </a:r>
            <a:r>
              <a:rPr lang="zh-CN" altLang="en-US" sz="2400" b="1">
                <a:sym typeface="Wingdings" pitchFamily="2" charset="2"/>
              </a:rPr>
              <a:t>（                   ），</a:t>
            </a:r>
            <a:r>
              <a:rPr lang="zh-CN" altLang="en-US" sz="2400" b="1"/>
              <a:t>突然啜泣了一下，全身颤抖并迅速用另一只手捂住脸。</a:t>
            </a:r>
            <a:endParaRPr lang="zh-CN" altLang="en-US" sz="2400" b="1"/>
          </a:p>
          <a:p>
            <a:pPr lvl="0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sz="2400" b="1"/>
              <a:t>           但过了一会儿，他又开始呜咽并再一次试图用手掩盖他的痛苦，他的痛苦是：（             </a:t>
            </a:r>
            <a:r>
              <a:rPr lang="zh-CN" altLang="en-US" sz="2400" b="1">
                <a:sym typeface="Wingdings" pitchFamily="2" charset="2"/>
              </a:rPr>
              <a:t>），但他想：（                  ）</a:t>
            </a:r>
            <a:r>
              <a:rPr lang="zh-CN" altLang="en-US" sz="2400" b="1"/>
              <a:t>。　　   </a:t>
            </a:r>
            <a:endParaRPr lang="zh-CN" altLang="en-US" sz="2400" b="1"/>
          </a:p>
          <a:p>
            <a:pPr lvl="0">
              <a:lnSpc>
                <a:spcPct val="110000"/>
              </a:lnSpc>
              <a:spcBef>
                <a:spcPct val="0"/>
              </a:spcBef>
              <a:buNone/>
            </a:pPr>
            <a:r>
              <a:rPr lang="zh-CN" altLang="en-US" sz="2400" b="1"/>
              <a:t>           接着，他那不时的啜泣变成持续不断的低声哭泣。他眼睛紧闭着，用牙咬着自己的小拳头，想竭力制止抽泣，因为他觉得（                     </a:t>
            </a:r>
            <a:r>
              <a:rPr lang="zh-CN" altLang="en-US" sz="2400" b="1">
                <a:sym typeface="Wingdings" pitchFamily="2" charset="2"/>
              </a:rPr>
              <a:t>），但是他又想到：（                        ）</a:t>
            </a:r>
            <a:r>
              <a:rPr lang="zh-CN" altLang="en-US" sz="2400" b="1"/>
              <a:t>。</a:t>
            </a:r>
            <a:br>
              <a:rPr lang="zh-CN" altLang="en-US" sz="2400" b="1"/>
            </a:br>
            <a:r>
              <a:rPr lang="zh-CN" altLang="en-US" sz="2400" b="1"/>
              <a:t>       　　</a:t>
            </a:r>
            <a:endParaRPr lang="zh-CN" altLang="en-US" sz="2400" b="1"/>
          </a:p>
        </p:txBody>
      </p:sp>
      <p:sp>
        <p:nvSpPr>
          <p:cNvPr id="1157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1571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F1697C49-2637-46F7-80B5-A71EBBF74205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15718" name="TextBox 11571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文本原来可以这样解读共94页，您现在浏览的是第29页!</a:t>
            </a:r>
          </a:p>
        </p:txBody>
      </p:sp>
    </p:spTree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6370" name=""/>
          <p:cNvSpPr/>
          <p:nvPr>
            <p:ph type="title"/>
          </p:nvPr>
        </p:nvSpPr>
        <p:spPr>
          <a:xfrm>
            <a:off x="228600" y="1295400"/>
            <a:ext cx="8229600" cy="182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en-US" altLang="zh-CN" sz="3200" b="1">
                <a:solidFill>
                  <a:srgbClr val="FF0066"/>
                </a:solidFill>
              </a:rPr>
              <a:t>2.</a:t>
            </a:r>
            <a:r>
              <a:rPr lang="zh-CN" altLang="en-US" sz="3200" b="1">
                <a:solidFill>
                  <a:srgbClr val="FF0066"/>
                </a:solidFill>
              </a:rPr>
              <a:t>用关键词串</a:t>
            </a:r>
            <a:br>
              <a:rPr lang="zh-CN" altLang="en-US" sz="6300" b="1">
                <a:solidFill>
                  <a:srgbClr val="FF0066"/>
                </a:solidFill>
              </a:rPr>
            </a:br>
            <a:endParaRPr lang="zh-CN" altLang="en-US" sz="6300" b="1">
              <a:solidFill>
                <a:srgbClr val="FF0066"/>
              </a:solidFill>
            </a:endParaRPr>
          </a:p>
        </p:txBody>
      </p:sp>
      <p:sp>
        <p:nvSpPr>
          <p:cNvPr id="186371" name=""/>
          <p:cNvSpPr/>
          <p:nvPr>
            <p:ph type="body" idx="4294967295"/>
          </p:nvPr>
        </p:nvSpPr>
        <p:spPr>
          <a:xfrm>
            <a:off x="457200" y="1295400"/>
            <a:ext cx="8458200" cy="5181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20000"/>
              </a:lnSpc>
              <a:spcBef>
                <a:spcPct val="0"/>
              </a:spcBef>
              <a:buNone/>
            </a:pPr>
            <a:r>
              <a:rPr lang="en-US" altLang="zh-CN" b="1"/>
              <a:t> </a:t>
            </a:r>
            <a:r>
              <a:rPr lang="en-US" altLang="zh-CN" sz="2800" b="1"/>
              <a:t>《</a:t>
            </a:r>
            <a:r>
              <a:rPr lang="zh-CN" altLang="en-US" sz="2800" b="1"/>
              <a:t>为中华之崛起而读书</a:t>
            </a:r>
            <a:r>
              <a:rPr lang="en-US" altLang="zh-CN" sz="2800" b="1"/>
              <a:t>》</a:t>
            </a:r>
            <a:endParaRPr lang="en-US" altLang="zh-CN" sz="2800" b="1"/>
          </a:p>
          <a:p>
            <a:pPr lvl="0">
              <a:lnSpc>
                <a:spcPct val="120000"/>
              </a:lnSpc>
              <a:spcBef>
                <a:spcPct val="0"/>
              </a:spcBef>
              <a:buNone/>
            </a:pPr>
            <a:r>
              <a:rPr lang="en-US" altLang="zh-CN" sz="2800" b="1"/>
              <a:t>      12</a:t>
            </a:r>
            <a:r>
              <a:rPr lang="zh-CN" altLang="en-US" sz="2800" b="1"/>
              <a:t>岁那年</a:t>
            </a:r>
            <a:r>
              <a:rPr lang="en-US" altLang="zh-CN" sz="2800" b="1"/>
              <a:t>……“</a:t>
            </a:r>
            <a:r>
              <a:rPr lang="zh-CN" altLang="en-US" sz="2800" b="1"/>
              <a:t>没事可不要到那个地方去玩啊！”</a:t>
            </a:r>
            <a:br>
              <a:rPr lang="zh-CN" altLang="en-US" sz="2800" b="1"/>
            </a:br>
            <a:r>
              <a:rPr lang="zh-CN" altLang="en-US" sz="2800" b="1"/>
              <a:t>    “为什么？”周恩来不解的问。</a:t>
            </a:r>
            <a:br>
              <a:rPr lang="zh-CN" altLang="en-US" sz="2800" b="1"/>
            </a:br>
            <a:r>
              <a:rPr lang="zh-CN" altLang="en-US" sz="2800" b="1"/>
              <a:t>    “那是外国的租借地，惹出麻烦来可就糟了，没处说理去！”</a:t>
            </a:r>
            <a:br>
              <a:rPr lang="zh-CN" altLang="en-US" sz="2800" b="1"/>
            </a:br>
            <a:r>
              <a:rPr lang="zh-CN" altLang="en-US" sz="2800" b="1"/>
              <a:t>    “那又是为什么呢？”周恩来打破砂锅问到底。</a:t>
            </a:r>
            <a:br>
              <a:rPr lang="zh-CN" altLang="en-US" sz="2800" b="1"/>
            </a:br>
            <a:r>
              <a:rPr lang="zh-CN" altLang="en-US" sz="2800" b="1"/>
              <a:t>　“为什么</a:t>
            </a:r>
            <a:r>
              <a:rPr lang="en-US" altLang="zh-CN" sz="2800" b="1"/>
              <a:t>?</a:t>
            </a:r>
            <a:r>
              <a:rPr lang="zh-CN" altLang="en-US" sz="2800" b="1">
                <a:solidFill>
                  <a:srgbClr val="FF3300"/>
                </a:solidFill>
              </a:rPr>
              <a:t>中华不振</a:t>
            </a:r>
            <a:r>
              <a:rPr lang="zh-CN" altLang="en-US" sz="2800" b="1"/>
              <a:t>啊！”伯父</a:t>
            </a:r>
            <a:r>
              <a:rPr lang="zh-CN" altLang="en-US" sz="3600" i="1">
                <a:solidFill>
                  <a:srgbClr val="0000FF"/>
                </a:solidFill>
                <a:effectLst>
                  <a:outerShdw blurRad="38100" dist="38100" dir="2700000" algn="tl">
                    <a:schemeClr val="bg2"/>
                  </a:outerShdw>
                </a:effectLst>
              </a:rPr>
              <a:t>叹</a:t>
            </a:r>
            <a:r>
              <a:rPr lang="zh-CN" altLang="en-US" sz="2800" b="1"/>
              <a:t>了口气，没有再说什么。</a:t>
            </a:r>
            <a:endParaRPr lang="zh-CN" altLang="en-US" sz="2800" b="1"/>
          </a:p>
          <a:p>
            <a:pPr lvl="0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2800" b="1"/>
              <a:t>                          </a:t>
            </a:r>
            <a:r>
              <a:rPr lang="en-US" altLang="zh-CN" sz="2800" b="1"/>
              <a:t>——</a:t>
            </a:r>
            <a:r>
              <a:rPr lang="zh-CN" altLang="en-US" sz="2800" b="1"/>
              <a:t>听到“中华不振”</a:t>
            </a:r>
            <a:br>
              <a:rPr lang="zh-CN" altLang="en-US" b="1"/>
            </a:br>
            <a:endParaRPr lang="en-US" altLang="zh-CN" b="1"/>
          </a:p>
          <a:p>
            <a:pPr lvl="0">
              <a:lnSpc>
                <a:spcPct val="120000"/>
              </a:lnSpc>
              <a:spcBef>
                <a:spcPct val="0"/>
              </a:spcBef>
              <a:buNone/>
            </a:pPr>
            <a:endParaRPr lang="zh-CN" altLang="en-US" b="1"/>
          </a:p>
          <a:p>
            <a:pPr lvl="0">
              <a:lnSpc>
                <a:spcPct val="120000"/>
              </a:lnSpc>
              <a:spcBef>
                <a:spcPct val="0"/>
              </a:spcBef>
              <a:buNone/>
            </a:pPr>
            <a:endParaRPr lang="zh-CN" altLang="en-US" b="1"/>
          </a:p>
          <a:p>
            <a:pPr lvl="0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2400" b="1"/>
              <a:t>　　</a:t>
            </a:r>
            <a:endParaRPr lang="en-US" altLang="zh-CN" sz="2400" b="1"/>
          </a:p>
          <a:p>
            <a:pPr lvl="0">
              <a:lnSpc>
                <a:spcPct val="80000"/>
              </a:lnSpc>
              <a:buNone/>
            </a:pPr>
            <a:endParaRPr lang="zh-CN" altLang="en-US" sz="2400" b="1"/>
          </a:p>
          <a:p>
            <a:pPr lvl="0">
              <a:lnSpc>
                <a:spcPct val="80000"/>
              </a:lnSpc>
              <a:buNone/>
            </a:pPr>
            <a:endParaRPr lang="en-US" altLang="zh-CN" sz="1000"/>
          </a:p>
          <a:p>
            <a:pPr lvl="0">
              <a:lnSpc>
                <a:spcPct val="80000"/>
              </a:lnSpc>
              <a:buNone/>
            </a:pPr>
            <a:endParaRPr lang="en-US" altLang="zh-CN" sz="1000"/>
          </a:p>
        </p:txBody>
      </p:sp>
      <p:sp>
        <p:nvSpPr>
          <p:cNvPr id="18637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8637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6503ED69-77F9-4E25-A91B-07D04B3F895D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86374" name="TextBox 18637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文本原来可以这样解读共94页，您现在浏览的是第30页!</a:t>
            </a:r>
          </a:p>
        </p:txBody>
      </p:sp>
    </p:spTree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418" name=""/>
          <p:cNvSpPr/>
          <p:nvPr>
            <p:ph type="title"/>
          </p:nvPr>
        </p:nvSpPr>
        <p:spPr>
          <a:xfrm>
            <a:off x="228600" y="1295400"/>
            <a:ext cx="8229600" cy="182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br>
              <a:rPr lang="zh-CN" altLang="en-US" sz="6300" b="1">
                <a:solidFill>
                  <a:srgbClr val="FF0066"/>
                </a:solidFill>
              </a:rPr>
            </a:br>
            <a:endParaRPr lang="zh-CN" altLang="en-US" sz="6300" b="1">
              <a:solidFill>
                <a:srgbClr val="FF0066"/>
              </a:solidFill>
            </a:endParaRPr>
          </a:p>
        </p:txBody>
      </p:sp>
      <p:sp>
        <p:nvSpPr>
          <p:cNvPr id="188419" name=""/>
          <p:cNvSpPr/>
          <p:nvPr>
            <p:ph type="body" idx="4294967295"/>
          </p:nvPr>
        </p:nvSpPr>
        <p:spPr>
          <a:xfrm>
            <a:off x="457200" y="762000"/>
            <a:ext cx="8458200" cy="5715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40000"/>
              </a:lnSpc>
              <a:spcBef>
                <a:spcPct val="0"/>
              </a:spcBef>
              <a:buNone/>
            </a:pPr>
            <a:br>
              <a:rPr lang="zh-CN" altLang="en-US" b="1"/>
            </a:br>
            <a:r>
              <a:rPr lang="zh-CN" altLang="en-US" b="1"/>
              <a:t>       是的，少年周恩来在那时就已经认识到，中国人要想不受到帝国主义的欺凌，就要</a:t>
            </a:r>
            <a:r>
              <a:rPr lang="zh-CN" altLang="en-US" b="1">
                <a:solidFill>
                  <a:srgbClr val="FF3300"/>
                </a:solidFill>
              </a:rPr>
              <a:t>振兴中华</a:t>
            </a:r>
            <a:r>
              <a:rPr lang="zh-CN" altLang="en-US" b="1"/>
              <a:t>。读书，就要以此为目标。</a:t>
            </a:r>
            <a:br>
              <a:rPr lang="zh-CN" altLang="en-US" b="1"/>
            </a:br>
            <a:br>
              <a:rPr lang="zh-CN" altLang="en-US" b="1"/>
            </a:br>
            <a:endParaRPr lang="en-US" altLang="zh-CN" sz="2800" b="1"/>
          </a:p>
          <a:p>
            <a:pPr lvl="0">
              <a:lnSpc>
                <a:spcPct val="120000"/>
              </a:lnSpc>
              <a:spcBef>
                <a:spcPct val="0"/>
              </a:spcBef>
              <a:buNone/>
            </a:pPr>
            <a:r>
              <a:rPr lang="en-US" altLang="zh-CN" sz="2800" b="1"/>
              <a:t>                           ——</a:t>
            </a:r>
            <a:r>
              <a:rPr lang="zh-CN" altLang="en-US" sz="2800" b="1"/>
              <a:t>想到“振兴中华”</a:t>
            </a:r>
            <a:br>
              <a:rPr lang="zh-CN" altLang="en-US" b="1"/>
            </a:br>
            <a:endParaRPr lang="en-US" altLang="zh-CN" b="1"/>
          </a:p>
          <a:p>
            <a:pPr lvl="0">
              <a:lnSpc>
                <a:spcPct val="120000"/>
              </a:lnSpc>
              <a:spcBef>
                <a:spcPct val="0"/>
              </a:spcBef>
              <a:buNone/>
            </a:pPr>
            <a:endParaRPr lang="zh-CN" altLang="en-US" b="1"/>
          </a:p>
          <a:p>
            <a:pPr lvl="0">
              <a:lnSpc>
                <a:spcPct val="120000"/>
              </a:lnSpc>
              <a:spcBef>
                <a:spcPct val="0"/>
              </a:spcBef>
              <a:buNone/>
            </a:pPr>
            <a:endParaRPr lang="zh-CN" altLang="en-US" b="1"/>
          </a:p>
          <a:p>
            <a:pPr lvl="0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2400" b="1"/>
              <a:t>　　</a:t>
            </a:r>
            <a:endParaRPr lang="en-US" altLang="zh-CN" sz="2400" b="1"/>
          </a:p>
          <a:p>
            <a:pPr lvl="0">
              <a:lnSpc>
                <a:spcPct val="80000"/>
              </a:lnSpc>
              <a:buNone/>
            </a:pPr>
            <a:endParaRPr lang="zh-CN" altLang="en-US" sz="2400" b="1"/>
          </a:p>
          <a:p>
            <a:pPr lvl="0">
              <a:lnSpc>
                <a:spcPct val="80000"/>
              </a:lnSpc>
              <a:buNone/>
            </a:pPr>
            <a:endParaRPr lang="en-US" altLang="zh-CN" sz="1000"/>
          </a:p>
          <a:p>
            <a:pPr lvl="0">
              <a:lnSpc>
                <a:spcPct val="80000"/>
              </a:lnSpc>
              <a:buNone/>
            </a:pPr>
            <a:endParaRPr lang="en-US" altLang="zh-CN" sz="1000"/>
          </a:p>
        </p:txBody>
      </p:sp>
      <p:sp>
        <p:nvSpPr>
          <p:cNvPr id="18842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8842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22D7BD61-DF83-43B3-808A-8B79A90E4486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88422" name="TextBox 18842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文本原来可以这样解读共94页，您现在浏览的是第31页!</a:t>
            </a:r>
          </a:p>
        </p:txBody>
      </p:sp>
    </p:spTree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786" name=""/>
          <p:cNvSpPr/>
          <p:nvPr>
            <p:ph type="title"/>
          </p:nvPr>
        </p:nvSpPr>
        <p:spPr>
          <a:xfrm>
            <a:off x="457200" y="274638"/>
            <a:ext cx="8229600" cy="182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endParaRPr lang="zh-CN" altLang="en-US" sz="4200" b="1"/>
          </a:p>
        </p:txBody>
      </p:sp>
      <p:sp>
        <p:nvSpPr>
          <p:cNvPr id="118787" name=""/>
          <p:cNvSpPr/>
          <p:nvPr>
            <p:ph type="body" idx="4294967295"/>
          </p:nvPr>
        </p:nvSpPr>
        <p:spPr>
          <a:xfrm>
            <a:off x="304800" y="457200"/>
            <a:ext cx="8610600" cy="5715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 sz="2800"/>
              <a:t>　　   </a:t>
            </a:r>
            <a:r>
              <a:rPr lang="zh-CN" altLang="en-US" sz="2800" b="1"/>
              <a:t>我奋力向峰顶爬去，一会儿攀着铁链上，一会儿手脚并用向上爬，像小猴子一个样</a:t>
            </a:r>
            <a:r>
              <a:rPr lang="en-US" altLang="zh-CN" sz="2800" b="1"/>
              <a:t>……</a:t>
            </a:r>
            <a:br>
              <a:rPr lang="en-US" altLang="zh-CN" sz="2800" b="1"/>
            </a:br>
            <a:r>
              <a:rPr lang="zh-CN" altLang="en-US" sz="2800" b="1"/>
              <a:t>　　爬呀爬，我和老爷爷，还有爸爸，终于都爬上了天都峰顶。</a:t>
            </a:r>
            <a:br>
              <a:rPr lang="zh-CN" altLang="en-US" sz="2800" b="1"/>
            </a:br>
            <a:r>
              <a:rPr lang="zh-CN" altLang="en-US" sz="2800" b="1"/>
              <a:t>　　在鲫鱼背前，爸爸给我和老爷爷照了一张相，留作纪念。老爷爷拉拉我的小辫子，笑呵呵地说：“谢谢你啦，小妹妹。要不是你的勇气，鼓舞我，我还下不了决心哩！现在居然爬上来了！”</a:t>
            </a:r>
            <a:br>
              <a:rPr lang="zh-CN" altLang="en-US" sz="2800" b="1"/>
            </a:br>
            <a:r>
              <a:rPr lang="zh-CN" altLang="en-US" sz="2800" b="1"/>
              <a:t>　 “不，老爷爷，我是看您也要爬天都峰，才有勇气向上爬的！我应该谢谢您！”</a:t>
            </a:r>
            <a:br>
              <a:rPr lang="zh-CN" altLang="en-US" sz="2800" b="1"/>
            </a:br>
            <a:r>
              <a:rPr lang="zh-CN" altLang="en-US" sz="2800" b="1"/>
              <a:t>　　爸爸听了，笑着说：“你们这一老一小真有意思，都会从别人身上汲取力量！”</a:t>
            </a:r>
            <a:br>
              <a:rPr lang="zh-CN" altLang="en-US" sz="2800" b="1"/>
            </a:br>
            <a:endParaRPr lang="en-US" altLang="zh-CN" sz="2800" b="1"/>
          </a:p>
          <a:p>
            <a:pPr lvl="0">
              <a:buNone/>
            </a:pPr>
            <a:endParaRPr lang="en-US" altLang="zh-CN" sz="2800"/>
          </a:p>
          <a:p>
            <a:pPr lvl="0">
              <a:buNone/>
            </a:pPr>
            <a:endParaRPr lang="en-US" altLang="zh-CN" sz="2800"/>
          </a:p>
          <a:p>
            <a:pPr lvl="0">
              <a:buNone/>
            </a:pPr>
            <a:endParaRPr lang="zh-CN" altLang="en-US" sz="2800"/>
          </a:p>
          <a:p>
            <a:pPr lvl="0">
              <a:buNone/>
            </a:pPr>
            <a:endParaRPr lang="en-US" altLang="zh-CN" sz="2800"/>
          </a:p>
          <a:p>
            <a:pPr lvl="0">
              <a:buNone/>
            </a:pPr>
            <a:endParaRPr lang="en-US" altLang="zh-CN" sz="2800"/>
          </a:p>
        </p:txBody>
      </p:sp>
      <p:sp>
        <p:nvSpPr>
          <p:cNvPr id="11878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1878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D771DABE-00E7-40E9-933C-3B05A5E7565D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18790" name="TextBox 11878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文本原来可以这样解读共94页，您现在浏览的是第32页!</a:t>
            </a:r>
          </a:p>
        </p:txBody>
      </p:sp>
    </p:spTree>
  </p:cSld>
  <p:clrMapOvr>
    <a:masterClrMapping/>
  </p:clrMapOvr>
  <p:transition/>
  <p:timing/>
</p:sld>
</file>

<file path=ppt/slides/slide3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530" name=""/>
          <p:cNvSpPr/>
          <p:nvPr>
            <p:ph type="title"/>
          </p:nvPr>
        </p:nvSpPr>
        <p:spPr>
          <a:xfrm>
            <a:off x="228600" y="1295400"/>
            <a:ext cx="8229600" cy="1825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endParaRPr lang="zh-CN" altLang="en-US" sz="6300" b="1">
              <a:solidFill>
                <a:srgbClr val="FF0066"/>
              </a:solidFill>
            </a:endParaRPr>
          </a:p>
        </p:txBody>
      </p:sp>
      <p:sp>
        <p:nvSpPr>
          <p:cNvPr id="150531" name=""/>
          <p:cNvSpPr/>
          <p:nvPr>
            <p:ph type="body" idx="4294967295"/>
          </p:nvPr>
        </p:nvSpPr>
        <p:spPr>
          <a:xfrm>
            <a:off x="457200" y="838200"/>
            <a:ext cx="8229600" cy="5257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 sz="4000" b="1"/>
              <a:t>　　</a:t>
            </a:r>
            <a:r>
              <a:rPr lang="zh-CN" altLang="en-US" sz="4000" b="1">
                <a:solidFill>
                  <a:srgbClr val="FF3300"/>
                </a:solidFill>
              </a:rPr>
              <a:t>忽然听到背后有人叫我：“小妹妹，你也来爬天都峰？”</a:t>
            </a:r>
            <a:br>
              <a:rPr lang="zh-CN" altLang="en-US" sz="4000" b="1">
                <a:solidFill>
                  <a:srgbClr val="FF3300"/>
                </a:solidFill>
              </a:rPr>
            </a:br>
            <a:r>
              <a:rPr lang="zh-CN" altLang="en-US" sz="4000" b="1"/>
              <a:t>　　我回头一看，是一位白发苍苍的老爷爷，年纪比我爷爷还大哩！</a:t>
            </a:r>
            <a:r>
              <a:rPr lang="zh-CN" altLang="en-US" sz="4000" b="1">
                <a:solidFill>
                  <a:srgbClr val="FF3300"/>
                </a:solidFill>
              </a:rPr>
              <a:t>我不再犹豫，点点头，仰起脸，问：“老爷爷，您也来爬天都峰？”</a:t>
            </a:r>
            <a:br>
              <a:rPr lang="zh-CN" altLang="en-US" sz="4000" b="1">
                <a:solidFill>
                  <a:srgbClr val="FF3300"/>
                </a:solidFill>
              </a:rPr>
            </a:br>
            <a:r>
              <a:rPr lang="zh-CN" altLang="en-US" sz="4000" b="1"/>
              <a:t>　　</a:t>
            </a:r>
            <a:br>
              <a:rPr lang="zh-CN" altLang="en-US" sz="1800"/>
            </a:br>
            <a:r>
              <a:rPr lang="zh-CN" altLang="en-US" sz="1800"/>
              <a:t>　　</a:t>
            </a:r>
            <a:endParaRPr lang="en-US" altLang="zh-CN" sz="1800"/>
          </a:p>
          <a:p>
            <a:pPr lvl="0">
              <a:buNone/>
            </a:pPr>
            <a:endParaRPr lang="zh-CN" altLang="en-US" sz="1800"/>
          </a:p>
          <a:p>
            <a:pPr lvl="0">
              <a:buNone/>
            </a:pPr>
            <a:endParaRPr lang="en-US" altLang="zh-CN" sz="1800"/>
          </a:p>
          <a:p>
            <a:pPr lvl="0">
              <a:buNone/>
            </a:pPr>
            <a:endParaRPr lang="en-US" altLang="zh-CN" sz="1800"/>
          </a:p>
        </p:txBody>
      </p:sp>
      <p:sp>
        <p:nvSpPr>
          <p:cNvPr id="15053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5053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A7C29EDC-7622-4105-9BFA-C8ECAC53E7E0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50534" name="TextBox 15053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文本原来可以这样解读共94页，您现在浏览的是第33页!</a:t>
            </a:r>
          </a:p>
        </p:txBody>
      </p:sp>
    </p:spTree>
  </p:cSld>
  <p:clrMapOvr>
    <a:masterClrMapping/>
  </p:clrMapOvr>
  <p:transition/>
  <p:timing/>
</p:sld>
</file>

<file path=ppt/slides/slide3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21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en-US" altLang="zh-CN" b="1">
                <a:solidFill>
                  <a:srgbClr val="FF0066"/>
                </a:solidFill>
              </a:rPr>
              <a:t>4.</a:t>
            </a:r>
            <a:r>
              <a:rPr lang="zh-CN" altLang="en-US" b="1">
                <a:solidFill>
                  <a:srgbClr val="FF0066"/>
                </a:solidFill>
              </a:rPr>
              <a:t>用图表来串</a:t>
            </a:r>
            <a:endParaRPr lang="zh-CN" altLang="en-US" b="1">
              <a:solidFill>
                <a:srgbClr val="FF0066"/>
              </a:solidFill>
            </a:endParaRPr>
          </a:p>
        </p:txBody>
      </p:sp>
      <p:sp>
        <p:nvSpPr>
          <p:cNvPr id="137219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37220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51802F1B-DE21-4C51-B38D-6E1002E7B16F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37221" name="TextBox 13722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文本原来可以这样解读共94页，您现在浏览的是第34页!</a:t>
            </a:r>
          </a:p>
        </p:txBody>
      </p:sp>
    </p:spTree>
  </p:cSld>
  <p:clrMapOvr>
    <a:masterClrMapping/>
  </p:clrMapOvr>
  <p:transition/>
  <p:timing/>
</p:sld>
</file>

<file path=ppt/slides/slide3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266" name=""/>
          <p:cNvSpPr/>
          <p:nvPr>
            <p:ph type="title"/>
          </p:nvPr>
        </p:nvSpPr>
        <p:spPr>
          <a:xfrm>
            <a:off x="457200" y="609600"/>
            <a:ext cx="8229600" cy="5334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en-US" altLang="zh-CN" sz="2500" b="1">
                <a:solidFill>
                  <a:srgbClr val="FF3300"/>
                </a:solidFill>
              </a:rPr>
              <a:t>《</a:t>
            </a:r>
            <a:r>
              <a:rPr lang="zh-CN" altLang="en-US" sz="2500" b="1">
                <a:solidFill>
                  <a:srgbClr val="FF3300"/>
                </a:solidFill>
              </a:rPr>
              <a:t>渔夫和金鱼的故事</a:t>
            </a:r>
            <a:r>
              <a:rPr lang="en-US" altLang="zh-CN" sz="2500" b="1">
                <a:solidFill>
                  <a:srgbClr val="FF3300"/>
                </a:solidFill>
              </a:rPr>
              <a:t>》</a:t>
            </a:r>
            <a:endParaRPr lang="zh-CN" altLang="en-US" sz="2500" b="1">
              <a:solidFill>
                <a:srgbClr val="FF3300"/>
              </a:solidFill>
            </a:endParaRPr>
          </a:p>
        </p:txBody>
      </p:sp>
      <p:sp>
        <p:nvSpPr>
          <p:cNvPr id="139267" name=""/>
          <p:cNvSpPr/>
          <p:nvPr>
            <p:ph type="body" idx="4294967295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endParaRPr lang="zh-CN" altLang="en-US"/>
          </a:p>
          <a:p>
            <a:pPr lvl="0">
              <a:buNone/>
            </a:pPr>
            <a:endParaRPr lang="zh-CN" altLang="en-US"/>
          </a:p>
          <a:p>
            <a:pPr lvl="0">
              <a:buNone/>
            </a:pPr>
            <a:endParaRPr lang="zh-CN" altLang="en-US"/>
          </a:p>
          <a:p>
            <a:pPr lvl="0">
              <a:buNone/>
            </a:pPr>
            <a:endParaRPr lang="zh-CN" altLang="en-US"/>
          </a:p>
        </p:txBody>
      </p:sp>
      <p:sp>
        <p:nvSpPr>
          <p:cNvPr id="139268" name=""/>
          <p:cNvSpPr/>
          <p:nvPr/>
        </p:nvSpPr>
        <p:spPr>
          <a:xfrm>
            <a:off x="381000" y="3581400"/>
            <a:ext cx="838200" cy="60960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39269" name=""/>
          <p:cNvSpPr/>
          <p:nvPr/>
        </p:nvSpPr>
        <p:spPr>
          <a:xfrm>
            <a:off x="1600200" y="3581400"/>
            <a:ext cx="990600" cy="68580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39270" name=""/>
          <p:cNvSpPr/>
          <p:nvPr/>
        </p:nvSpPr>
        <p:spPr>
          <a:xfrm>
            <a:off x="3048000" y="3505200"/>
            <a:ext cx="1143000" cy="83820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39271" name=""/>
          <p:cNvSpPr/>
          <p:nvPr/>
        </p:nvSpPr>
        <p:spPr>
          <a:xfrm>
            <a:off x="4648200" y="3505200"/>
            <a:ext cx="1524000" cy="91440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39272" name=""/>
          <p:cNvSpPr/>
          <p:nvPr/>
        </p:nvSpPr>
        <p:spPr>
          <a:xfrm>
            <a:off x="6705600" y="3352800"/>
            <a:ext cx="1981200" cy="1371600"/>
          </a:xfrm>
          <a:prstGeom prst="ellipse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cxnSp>
        <p:nvCxnSpPr>
          <p:cNvPr id="139273" name=""/>
          <p:cNvCxnSpPr/>
          <p:nvPr/>
        </p:nvCxnSpPr>
        <p:spPr>
          <a:xfrm>
            <a:off x="1295400" y="3886200"/>
            <a:ext cx="304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39274" name=""/>
          <p:cNvCxnSpPr/>
          <p:nvPr/>
        </p:nvCxnSpPr>
        <p:spPr>
          <a:xfrm>
            <a:off x="2590800" y="3962400"/>
            <a:ext cx="3810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39275" name=""/>
          <p:cNvCxnSpPr/>
          <p:nvPr/>
        </p:nvCxnSpPr>
        <p:spPr>
          <a:xfrm>
            <a:off x="4267200" y="3962400"/>
            <a:ext cx="3810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39277" name=""/>
          <p:cNvCxnSpPr/>
          <p:nvPr/>
        </p:nvCxnSpPr>
        <p:spPr>
          <a:xfrm>
            <a:off x="6248400" y="3962400"/>
            <a:ext cx="4572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sp>
        <p:nvSpPr>
          <p:cNvPr id="139278" name=""/>
          <p:cNvSpPr/>
          <p:nvPr/>
        </p:nvSpPr>
        <p:spPr>
          <a:xfrm>
            <a:off x="762000" y="1905000"/>
            <a:ext cx="838200" cy="45720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39279" name=""/>
          <p:cNvSpPr/>
          <p:nvPr/>
        </p:nvSpPr>
        <p:spPr>
          <a:xfrm>
            <a:off x="2362200" y="1905000"/>
            <a:ext cx="914400" cy="45720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39280" name=""/>
          <p:cNvSpPr/>
          <p:nvPr/>
        </p:nvSpPr>
        <p:spPr>
          <a:xfrm>
            <a:off x="3886200" y="1905000"/>
            <a:ext cx="990600" cy="45720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39281" name=""/>
          <p:cNvSpPr/>
          <p:nvPr/>
        </p:nvSpPr>
        <p:spPr>
          <a:xfrm>
            <a:off x="5486400" y="1905000"/>
            <a:ext cx="990600" cy="45720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sp>
        <p:nvSpPr>
          <p:cNvPr id="139282" name=""/>
          <p:cNvSpPr/>
          <p:nvPr/>
        </p:nvSpPr>
        <p:spPr>
          <a:xfrm>
            <a:off x="7162800" y="1905000"/>
            <a:ext cx="990600" cy="457200"/>
          </a:xfrm>
          <a:prstGeom prst="rect">
            <a:avLst/>
          </a:prstGeom>
          <a:solidFill>
            <a:schemeClr val="accent1"/>
          </a:solidFill>
          <a:ln>
            <a:solidFill>
              <a:schemeClr val="tx1"/>
            </a:solidFill>
            <a:miter lim="800000"/>
          </a:ln>
        </p:spPr>
        <p:txBody>
          <a:bodyPr/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</p:txBody>
      </p:sp>
      <p:cxnSp>
        <p:nvCxnSpPr>
          <p:cNvPr id="139283" name=""/>
          <p:cNvCxnSpPr/>
          <p:nvPr/>
        </p:nvCxnSpPr>
        <p:spPr>
          <a:xfrm>
            <a:off x="1828800" y="2133600"/>
            <a:ext cx="304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39284" name=""/>
          <p:cNvCxnSpPr/>
          <p:nvPr/>
        </p:nvCxnSpPr>
        <p:spPr>
          <a:xfrm>
            <a:off x="3429000" y="2133600"/>
            <a:ext cx="304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39285" name=""/>
          <p:cNvCxnSpPr/>
          <p:nvPr/>
        </p:nvCxnSpPr>
        <p:spPr>
          <a:xfrm>
            <a:off x="8305800" y="2133600"/>
            <a:ext cx="304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39286" name=""/>
          <p:cNvCxnSpPr/>
          <p:nvPr/>
        </p:nvCxnSpPr>
        <p:spPr>
          <a:xfrm>
            <a:off x="6629400" y="2133600"/>
            <a:ext cx="304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39287" name=""/>
          <p:cNvCxnSpPr/>
          <p:nvPr/>
        </p:nvCxnSpPr>
        <p:spPr>
          <a:xfrm>
            <a:off x="5029200" y="2133600"/>
            <a:ext cx="3048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cxnSp>
        <p:nvCxnSpPr>
          <p:cNvPr id="139288" name=""/>
          <p:cNvCxnSpPr/>
          <p:nvPr/>
        </p:nvCxnSpPr>
        <p:spPr>
          <a:xfrm>
            <a:off x="8763000" y="4038600"/>
            <a:ext cx="381000" cy="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  <a:tailEnd type="triangle"/>
          </a:ln>
        </p:spPr>
      </p:cxnSp>
      <p:sp>
        <p:nvSpPr>
          <p:cNvPr id="13928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3929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3FA59931-F8EE-4150-8595-E51D1729731E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39291" name="TextBox 139290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文本原来可以这样解读共94页，您现在浏览的是第35页!</a:t>
            </a:r>
          </a:p>
        </p:txBody>
      </p:sp>
    </p:spTree>
  </p:cSld>
  <p:clrMapOvr>
    <a:masterClrMapping/>
  </p:clrMapOvr>
  <p:transition/>
  <p:timing/>
</p:sld>
</file>

<file path=ppt/slides/slide3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578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4600" b="1"/>
              <a:t>另辟蹊径“用”教材</a:t>
            </a:r>
            <a:endParaRPr lang="zh-CN" altLang="en-US" sz="4600" b="1"/>
          </a:p>
        </p:txBody>
      </p:sp>
      <p:sp>
        <p:nvSpPr>
          <p:cNvPr id="152579" name=""/>
          <p:cNvSpPr/>
          <p:nvPr>
            <p:ph type="body" idx="4294967295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r>
              <a:rPr lang="zh-CN" altLang="en-US"/>
              <a:t>六年级下册综合复习</a:t>
            </a:r>
            <a:r>
              <a:rPr lang="en-US" altLang="zh-CN"/>
              <a:t>《</a:t>
            </a:r>
            <a:r>
              <a:rPr lang="zh-CN" altLang="en-US"/>
              <a:t>养花</a:t>
            </a:r>
            <a:r>
              <a:rPr lang="en-US" altLang="zh-CN"/>
              <a:t>》</a:t>
            </a:r>
            <a:r>
              <a:rPr lang="zh-CN" altLang="en-US"/>
              <a:t>案例：</a:t>
            </a:r>
            <a:r>
              <a:rPr lang="zh-CN" altLang="en-US">
                <a:hlinkClick r:id="rId2"/>
              </a:rPr>
              <a:t>养花</a:t>
            </a:r>
            <a:r>
              <a:rPr lang="en-US" altLang="zh-CN">
                <a:hlinkClick r:id="rId2"/>
              </a:rPr>
              <a:t>(3).ppt</a:t>
            </a:r>
            <a:endParaRPr lang="en-US" altLang="zh-CN"/>
          </a:p>
          <a:p>
            <a:pPr lvl="0">
              <a:buNone/>
            </a:pPr>
            <a:endParaRPr lang="zh-CN" altLang="en-US"/>
          </a:p>
          <a:p>
            <a:pPr lvl="0">
              <a:buNone/>
            </a:pPr>
            <a:endParaRPr lang="en-US" altLang="zh-CN"/>
          </a:p>
          <a:p>
            <a:pPr lvl="0">
              <a:buNone/>
            </a:pPr>
            <a:endParaRPr lang="en-US" altLang="zh-CN"/>
          </a:p>
        </p:txBody>
      </p:sp>
      <p:sp>
        <p:nvSpPr>
          <p:cNvPr id="15258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5258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147D9EE-ACFC-41A6-A511-08059A8A7237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52582" name="TextBox 15258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文本原来可以这样解读共94页，您现在浏览的是第36页!</a:t>
            </a:r>
          </a:p>
        </p:txBody>
      </p:sp>
    </p:spTree>
  </p:cSld>
  <p:clrMapOvr>
    <a:masterClrMapping/>
  </p:clrMapOvr>
  <p:transition/>
  <p:timing/>
</p:sld>
</file>

<file path=ppt/slides/slide3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946" name=""/>
          <p:cNvSpPr/>
          <p:nvPr>
            <p:ph type="title"/>
          </p:nvPr>
        </p:nvSpPr>
        <p:spPr>
          <a:xfrm>
            <a:off x="685800" y="609600"/>
            <a:ext cx="8001000" cy="838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br>
              <a:rPr lang="zh-CN" altLang="en-US" sz="3600" b="1">
                <a:solidFill>
                  <a:schemeClr val="tx1"/>
                </a:solidFill>
              </a:rPr>
            </a:br>
            <a:r>
              <a:rPr lang="zh-CN" altLang="en-US" sz="4300" b="1">
                <a:solidFill>
                  <a:srgbClr val="FF3300"/>
                </a:solidFill>
              </a:rPr>
              <a:t>读</a:t>
            </a:r>
            <a:br>
              <a:rPr lang="zh-CN" altLang="en-US" sz="4300" b="1">
                <a:solidFill>
                  <a:srgbClr val="FF3300"/>
                </a:solidFill>
              </a:rPr>
            </a:br>
            <a:br>
              <a:rPr lang="zh-CN" altLang="en-US" sz="3400" b="1"/>
            </a:br>
            <a:endParaRPr lang="en-US" altLang="zh-CN" sz="3400" b="1"/>
          </a:p>
        </p:txBody>
      </p:sp>
      <p:sp>
        <p:nvSpPr>
          <p:cNvPr id="210947" name=""/>
          <p:cNvSpPr/>
          <p:nvPr>
            <p:ph type="body" idx="4294967295"/>
          </p:nvPr>
        </p:nvSpPr>
        <p:spPr>
          <a:xfrm>
            <a:off x="457200" y="1219200"/>
            <a:ext cx="8229600" cy="56388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endParaRPr lang="zh-CN" altLang="en-US" sz="2400" b="1"/>
          </a:p>
          <a:p>
            <a:pPr lvl="0">
              <a:lnSpc>
                <a:spcPct val="90000"/>
              </a:lnSpc>
              <a:buNone/>
            </a:pPr>
            <a:r>
              <a:rPr lang="zh-CN" altLang="en-US" b="1">
                <a:solidFill>
                  <a:srgbClr val="0000FF"/>
                </a:solidFill>
              </a:rPr>
              <a:t>         爱好诗歌、诗词的老师和文学基础较好的班级</a:t>
            </a:r>
            <a:endParaRPr lang="zh-CN" altLang="en-US" b="1">
              <a:solidFill>
                <a:srgbClr val="0000FF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b="1">
                <a:solidFill>
                  <a:srgbClr val="0000FF"/>
                </a:solidFill>
              </a:rPr>
              <a:t>  读出诗的意境：</a:t>
            </a:r>
            <a:endParaRPr lang="zh-CN" altLang="en-US" b="1">
              <a:solidFill>
                <a:srgbClr val="0000FF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b="1">
                <a:solidFill>
                  <a:srgbClr val="0000FF"/>
                </a:solidFill>
              </a:rPr>
              <a:t>        读</a:t>
            </a:r>
            <a:r>
              <a:rPr lang="en-US" altLang="zh-CN" b="1">
                <a:solidFill>
                  <a:srgbClr val="0000FF"/>
                </a:solidFill>
              </a:rPr>
              <a:t>《</a:t>
            </a:r>
            <a:r>
              <a:rPr lang="zh-CN" altLang="en-US" b="1">
                <a:solidFill>
                  <a:srgbClr val="0000FF"/>
                </a:solidFill>
              </a:rPr>
              <a:t>水调歌头</a:t>
            </a:r>
            <a:r>
              <a:rPr lang="en-US" altLang="zh-CN" b="1">
                <a:solidFill>
                  <a:srgbClr val="0000FF"/>
                </a:solidFill>
              </a:rPr>
              <a:t>》</a:t>
            </a:r>
            <a:r>
              <a:rPr lang="zh-CN" altLang="en-US" b="1">
                <a:solidFill>
                  <a:srgbClr val="0000FF"/>
                </a:solidFill>
              </a:rPr>
              <a:t>导入</a:t>
            </a:r>
            <a:endParaRPr lang="zh-CN" altLang="en-US" b="1">
              <a:solidFill>
                <a:srgbClr val="0000FF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b="1">
                <a:solidFill>
                  <a:srgbClr val="0000FF"/>
                </a:solidFill>
              </a:rPr>
              <a:t>      ——</a:t>
            </a:r>
            <a:r>
              <a:rPr lang="zh-CN" altLang="en-US" b="1">
                <a:solidFill>
                  <a:srgbClr val="0000FF"/>
                </a:solidFill>
              </a:rPr>
              <a:t>寻找带“月”的古诗词</a:t>
            </a:r>
            <a:endParaRPr lang="zh-CN" altLang="en-US" b="1">
              <a:solidFill>
                <a:srgbClr val="0000FF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b="1">
                <a:solidFill>
                  <a:srgbClr val="0000FF"/>
                </a:solidFill>
              </a:rPr>
              <a:t>      ——</a:t>
            </a:r>
            <a:r>
              <a:rPr lang="zh-CN" altLang="en-US" b="1">
                <a:solidFill>
                  <a:srgbClr val="0000FF"/>
                </a:solidFill>
              </a:rPr>
              <a:t>读文填诗</a:t>
            </a:r>
            <a:endParaRPr lang="zh-CN" altLang="en-US" b="1">
              <a:solidFill>
                <a:srgbClr val="0000FF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b="1">
                <a:solidFill>
                  <a:srgbClr val="0000FF"/>
                </a:solidFill>
              </a:rPr>
              <a:t>      ——</a:t>
            </a:r>
            <a:r>
              <a:rPr lang="zh-CN" altLang="en-US" b="1">
                <a:solidFill>
                  <a:srgbClr val="0000FF"/>
                </a:solidFill>
              </a:rPr>
              <a:t>借诗抒怀（别离诗）</a:t>
            </a:r>
            <a:endParaRPr lang="zh-CN" altLang="en-US" b="1">
              <a:solidFill>
                <a:srgbClr val="0000FF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en-US" altLang="zh-CN" b="1">
                <a:solidFill>
                  <a:srgbClr val="0000FF"/>
                </a:solidFill>
              </a:rPr>
              <a:t>      ——</a:t>
            </a:r>
            <a:r>
              <a:rPr lang="zh-CN" altLang="en-US" b="1">
                <a:solidFill>
                  <a:srgbClr val="0000FF"/>
                </a:solidFill>
              </a:rPr>
              <a:t>诵诗吟诗（唱）</a:t>
            </a:r>
            <a:endParaRPr lang="zh-CN" altLang="en-US" b="1">
              <a:solidFill>
                <a:srgbClr val="0000FF"/>
              </a:solidFill>
            </a:endParaRPr>
          </a:p>
          <a:p>
            <a:pPr lvl="0">
              <a:lnSpc>
                <a:spcPct val="90000"/>
              </a:lnSpc>
              <a:buNone/>
            </a:pPr>
            <a:endParaRPr lang="en-US" altLang="zh-CN" b="1">
              <a:solidFill>
                <a:srgbClr val="0000FF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2400" b="1"/>
              <a:t>  </a:t>
            </a:r>
            <a:endParaRPr lang="zh-CN" altLang="en-US" sz="2400" b="1"/>
          </a:p>
        </p:txBody>
      </p:sp>
      <p:sp>
        <p:nvSpPr>
          <p:cNvPr id="21094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1094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541DEB2-C79B-4844-BAEF-0F551B908288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10950" name="TextBox 21094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文本原来可以这样解读共94页，您现在浏览的是第37页!</a:t>
            </a:r>
          </a:p>
        </p:txBody>
      </p:sp>
    </p:spTree>
  </p:cSld>
  <p:clrMapOvr>
    <a:masterClrMapping/>
  </p:clrMapOvr>
  <p:transition/>
  <p:timing/>
</p:sld>
</file>

<file path=ppt/slides/slide3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994" name=""/>
          <p:cNvSpPr/>
          <p:nvPr>
            <p:ph type="title"/>
          </p:nvPr>
        </p:nvSpPr>
        <p:spPr>
          <a:xfrm>
            <a:off x="457200" y="304800"/>
            <a:ext cx="8229600" cy="838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4600" b="1">
                <a:solidFill>
                  <a:srgbClr val="FF3300"/>
                </a:solidFill>
              </a:rPr>
              <a:t>第三读</a:t>
            </a:r>
            <a:endParaRPr lang="en-US" altLang="zh-CN" b="1"/>
          </a:p>
        </p:txBody>
      </p:sp>
      <p:sp>
        <p:nvSpPr>
          <p:cNvPr id="212995" name=""/>
          <p:cNvSpPr/>
          <p:nvPr>
            <p:ph type="body" idx="4294967295"/>
          </p:nvPr>
        </p:nvSpPr>
        <p:spPr>
          <a:xfrm>
            <a:off x="457200" y="1371600"/>
            <a:ext cx="8229600" cy="40735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lang="zh-CN" altLang="en-US" sz="4000" b="1">
                <a:solidFill>
                  <a:srgbClr val="0000FF"/>
                </a:solidFill>
              </a:rPr>
              <a:t>从事小学语文教学的老师</a:t>
            </a:r>
            <a:endParaRPr lang="zh-CN" altLang="en-US" sz="4000" b="1">
              <a:solidFill>
                <a:srgbClr val="0000FF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4000" b="1">
                <a:solidFill>
                  <a:srgbClr val="0000FF"/>
                </a:solidFill>
              </a:rPr>
              <a:t>  </a:t>
            </a:r>
            <a:endParaRPr lang="zh-CN" altLang="en-US" sz="4000" b="1">
              <a:solidFill>
                <a:srgbClr val="0000FF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4000" b="1">
                <a:solidFill>
                  <a:srgbClr val="0000FF"/>
                </a:solidFill>
              </a:rPr>
              <a:t>读出语言文字训练的因素</a:t>
            </a:r>
            <a:endParaRPr lang="zh-CN" altLang="en-US" sz="4000" b="1">
              <a:solidFill>
                <a:srgbClr val="0000FF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4000" b="1">
                <a:solidFill>
                  <a:srgbClr val="0000FF"/>
                </a:solidFill>
              </a:rPr>
              <a:t>               </a:t>
            </a:r>
            <a:endParaRPr lang="zh-CN" altLang="en-US" sz="4000" b="1">
              <a:solidFill>
                <a:srgbClr val="0000FF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sz="4000" b="1">
                <a:solidFill>
                  <a:srgbClr val="0000FF"/>
                </a:solidFill>
              </a:rPr>
              <a:t>               </a:t>
            </a:r>
            <a:endParaRPr lang="en-US" altLang="zh-CN" sz="4000" b="1">
              <a:solidFill>
                <a:srgbClr val="0000FF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lang="zh-CN" altLang="en-US" b="1"/>
              <a:t>  </a:t>
            </a:r>
            <a:endParaRPr lang="zh-CN" altLang="en-US" b="1"/>
          </a:p>
        </p:txBody>
      </p:sp>
      <p:sp>
        <p:nvSpPr>
          <p:cNvPr id="21299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1299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8ED73A1-5FA0-498B-B1E1-9FD606EBC6BF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12998" name="TextBox 21299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文本原来可以这样解读共94页，您现在浏览的是第38页!</a:t>
            </a:r>
          </a:p>
        </p:txBody>
      </p:sp>
    </p:spTree>
  </p:cSld>
  <p:clrMapOvr>
    <a:masterClrMapping/>
  </p:clrMapOvr>
  <p:transition/>
  <p:timing/>
</p:sld>
</file>

<file path=ppt/slides/slide3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042" name=""/>
          <p:cNvSpPr/>
          <p:nvPr>
            <p:ph type="title"/>
          </p:nvPr>
        </p:nvSpPr>
        <p:spPr>
          <a:xfrm>
            <a:off x="457200" y="304800"/>
            <a:ext cx="8229600" cy="838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endParaRPr lang="zh-CN" altLang="en-US" b="1"/>
          </a:p>
        </p:txBody>
      </p:sp>
      <p:sp>
        <p:nvSpPr>
          <p:cNvPr id="215043" name=""/>
          <p:cNvSpPr/>
          <p:nvPr>
            <p:ph type="body" idx="4294967295"/>
          </p:nvPr>
        </p:nvSpPr>
        <p:spPr>
          <a:xfrm>
            <a:off x="228600" y="1143000"/>
            <a:ext cx="8534400" cy="5334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30000"/>
              </a:lnSpc>
              <a:buNone/>
            </a:pPr>
            <a:r>
              <a:rPr lang="zh-CN" altLang="en-US" sz="4000" b="1">
                <a:solidFill>
                  <a:srgbClr val="00CC00"/>
                </a:solidFill>
              </a:rPr>
              <a:t>         </a:t>
            </a:r>
            <a:r>
              <a:rPr lang="zh-CN" altLang="en-US" sz="4000" b="1">
                <a:solidFill>
                  <a:srgbClr val="0000FF"/>
                </a:solidFill>
              </a:rPr>
              <a:t>人们</a:t>
            </a:r>
            <a:r>
              <a:rPr lang="zh-CN" altLang="en-US" sz="4000" b="1">
                <a:solidFill>
                  <a:srgbClr val="00CC00"/>
                </a:solidFill>
              </a:rPr>
              <a:t>都在</a:t>
            </a:r>
            <a:r>
              <a:rPr lang="zh-CN" altLang="en-US" sz="4000" b="1">
                <a:solidFill>
                  <a:srgbClr val="FF3300"/>
                </a:solidFill>
              </a:rPr>
              <a:t>欢欢喜喜</a:t>
            </a:r>
            <a:r>
              <a:rPr lang="zh-CN" altLang="en-US" sz="4000" b="1">
                <a:solidFill>
                  <a:srgbClr val="00CC00"/>
                </a:solidFill>
              </a:rPr>
              <a:t>地品尝着瓜果，观赏着明月，</a:t>
            </a:r>
            <a:r>
              <a:rPr lang="zh-CN" altLang="en-US" sz="4000" b="1">
                <a:solidFill>
                  <a:srgbClr val="0000FF"/>
                </a:solidFill>
              </a:rPr>
              <a:t>只有苏轼</a:t>
            </a:r>
            <a:r>
              <a:rPr lang="zh-CN" altLang="en-US" sz="4000" b="1"/>
              <a:t>因</a:t>
            </a:r>
            <a:r>
              <a:rPr lang="zh-CN" altLang="en-US" sz="4000" b="1">
                <a:solidFill>
                  <a:srgbClr val="00CC00"/>
                </a:solidFill>
              </a:rPr>
              <a:t>思念弟弟</a:t>
            </a:r>
            <a:r>
              <a:rPr lang="zh-CN" altLang="en-US" sz="4000" b="1"/>
              <a:t>而</a:t>
            </a:r>
            <a:r>
              <a:rPr lang="zh-CN" altLang="en-US" sz="4000" b="1">
                <a:solidFill>
                  <a:srgbClr val="FF3300"/>
                </a:solidFill>
              </a:rPr>
              <a:t>心绪不宁</a:t>
            </a:r>
            <a:r>
              <a:rPr lang="zh-CN" altLang="en-US" sz="4000" b="1">
                <a:solidFill>
                  <a:srgbClr val="00CC00"/>
                </a:solidFill>
              </a:rPr>
              <a:t>。</a:t>
            </a:r>
            <a:br>
              <a:rPr lang="zh-CN" altLang="en-US" sz="4000" b="1">
                <a:solidFill>
                  <a:srgbClr val="00CC00"/>
                </a:solidFill>
              </a:rPr>
            </a:br>
            <a:br>
              <a:rPr lang="zh-CN" altLang="en-US" sz="2800" b="1"/>
            </a:br>
            <a:endParaRPr lang="zh-CN" altLang="en-US" sz="3600" b="1">
              <a:solidFill>
                <a:srgbClr val="0000FF"/>
              </a:solidFill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3600" b="1">
                <a:solidFill>
                  <a:srgbClr val="0000FF"/>
                </a:solidFill>
              </a:rPr>
              <a:t>               </a:t>
            </a:r>
            <a:endParaRPr lang="zh-CN" altLang="en-US" sz="3600" b="1">
              <a:solidFill>
                <a:srgbClr val="0000FF"/>
              </a:solidFill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3600" b="1">
                <a:solidFill>
                  <a:srgbClr val="0000FF"/>
                </a:solidFill>
              </a:rPr>
              <a:t>               </a:t>
            </a:r>
            <a:endParaRPr lang="en-US" altLang="zh-CN" sz="3600" b="1">
              <a:solidFill>
                <a:srgbClr val="0000FF"/>
              </a:solidFill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2800" b="1"/>
              <a:t>  </a:t>
            </a:r>
            <a:endParaRPr lang="zh-CN" altLang="en-US" sz="2800" b="1"/>
          </a:p>
        </p:txBody>
      </p:sp>
      <p:sp>
        <p:nvSpPr>
          <p:cNvPr id="21504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1504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BAB5F365-F795-4D00-A405-239C7A0AD193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15046" name="TextBox 21504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文本原来可以这样解读共94页，您现在浏览的是第39页!</a:t>
            </a:r>
          </a:p>
        </p:txBody>
      </p:sp>
    </p:spTree>
  </p:cSld>
  <p:clrMapOvr>
    <a:masterClrMapping/>
  </p:clrMapOvr>
  <p:transition/>
  <p:timing/>
</p:sld>
</file>

<file path=ppt/slides/slide4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066" name=""/>
          <p:cNvSpPr/>
          <p:nvPr>
            <p:ph type="title"/>
          </p:nvPr>
        </p:nvSpPr>
        <p:spPr>
          <a:xfrm>
            <a:off x="457200" y="304800"/>
            <a:ext cx="8229600" cy="838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endParaRPr lang="zh-CN" altLang="en-US" b="1"/>
          </a:p>
        </p:txBody>
      </p:sp>
      <p:sp>
        <p:nvSpPr>
          <p:cNvPr id="216067" name=""/>
          <p:cNvSpPr/>
          <p:nvPr>
            <p:ph type="body" idx="4294967295"/>
          </p:nvPr>
        </p:nvSpPr>
        <p:spPr>
          <a:xfrm>
            <a:off x="381000" y="1143000"/>
            <a:ext cx="8534400" cy="5715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30000"/>
              </a:lnSpc>
              <a:buNone/>
            </a:pPr>
            <a:r>
              <a:rPr lang="zh-CN" altLang="en-US" sz="900" b="1"/>
              <a:t>                        </a:t>
            </a:r>
            <a:r>
              <a:rPr lang="zh-CN" altLang="en-US" sz="2800" b="1"/>
              <a:t>月亮渐渐西沉，人们都进入了甜美的梦乡，</a:t>
            </a:r>
            <a:r>
              <a:rPr lang="zh-CN" altLang="en-US" sz="2800" b="1">
                <a:solidFill>
                  <a:srgbClr val="FF3300"/>
                </a:solidFill>
              </a:rPr>
              <a:t>只有（                                                    ）。他想起了（                         ），想起了（                    ），想起了（                          ）</a:t>
            </a:r>
            <a:r>
              <a:rPr lang="en-US" altLang="zh-CN" sz="2800" b="1">
                <a:solidFill>
                  <a:srgbClr val="FF3300"/>
                </a:solidFill>
              </a:rPr>
              <a:t>……</a:t>
            </a:r>
            <a:endParaRPr lang="en-US" altLang="zh-CN" sz="2800" b="1">
              <a:solidFill>
                <a:srgbClr val="FF3300"/>
              </a:solidFill>
            </a:endParaRPr>
          </a:p>
          <a:p>
            <a:pPr lvl="0">
              <a:lnSpc>
                <a:spcPct val="130000"/>
              </a:lnSpc>
              <a:buNone/>
            </a:pPr>
            <a:r>
              <a:rPr lang="zh-CN" altLang="en-US" sz="1600" b="1"/>
              <a:t>                 </a:t>
            </a:r>
            <a:r>
              <a:rPr lang="zh-CN" altLang="en-US" sz="2800" b="1"/>
              <a:t>他眼睁睁地望着那圆圆的月亮，心里不禁埋怨起来：无情的月亮啊，你为什么偏偏在别人分离的时候变得这么圆、这么亮呢？</a:t>
            </a:r>
            <a:r>
              <a:rPr lang="en-US" altLang="zh-CN" sz="2800" b="1"/>
              <a:t>……</a:t>
            </a:r>
            <a:br>
              <a:rPr lang="zh-CN" altLang="en-US" sz="1600" b="1"/>
            </a:br>
            <a:endParaRPr lang="zh-CN" altLang="en-US" sz="1600" b="1">
              <a:solidFill>
                <a:srgbClr val="0000FF"/>
              </a:solidFill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1200" b="1">
                <a:solidFill>
                  <a:srgbClr val="0000FF"/>
                </a:solidFill>
              </a:rPr>
              <a:t>               </a:t>
            </a:r>
            <a:endParaRPr lang="zh-CN" altLang="en-US" sz="1200" b="1">
              <a:solidFill>
                <a:srgbClr val="0000FF"/>
              </a:solidFill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1200" b="1">
                <a:solidFill>
                  <a:srgbClr val="0000FF"/>
                </a:solidFill>
              </a:rPr>
              <a:t>               </a:t>
            </a:r>
            <a:endParaRPr lang="en-US" altLang="zh-CN" sz="1200" b="1">
              <a:solidFill>
                <a:srgbClr val="0000FF"/>
              </a:solidFill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900" b="1"/>
              <a:t>  </a:t>
            </a:r>
            <a:endParaRPr lang="zh-CN" altLang="en-US" sz="900" b="1"/>
          </a:p>
        </p:txBody>
      </p:sp>
      <p:sp>
        <p:nvSpPr>
          <p:cNvPr id="21606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1606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8D57516D-3A7C-401F-BD6B-BD94FBFF09D1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16070" name="TextBox 21606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文本原来可以这样解读共94页，您现在浏览的是第40页!</a:t>
            </a:r>
          </a:p>
        </p:txBody>
      </p:sp>
    </p:spTree>
  </p:cSld>
  <p:clrMapOvr>
    <a:masterClrMapping/>
  </p:clrMapOvr>
  <p:transition/>
  <p:timing/>
</p:sld>
</file>

<file path=ppt/slides/slide4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114" name=""/>
          <p:cNvSpPr/>
          <p:nvPr>
            <p:ph type="title"/>
          </p:nvPr>
        </p:nvSpPr>
        <p:spPr>
          <a:xfrm>
            <a:off x="457200" y="304800"/>
            <a:ext cx="8229600" cy="838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endParaRPr lang="zh-CN" altLang="en-US" b="1"/>
          </a:p>
        </p:txBody>
      </p:sp>
      <p:sp>
        <p:nvSpPr>
          <p:cNvPr id="218115" name=""/>
          <p:cNvSpPr/>
          <p:nvPr>
            <p:ph type="body" idx="4294967295"/>
          </p:nvPr>
        </p:nvSpPr>
        <p:spPr>
          <a:xfrm>
            <a:off x="381000" y="1143000"/>
            <a:ext cx="8534400" cy="5715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30000"/>
              </a:lnSpc>
              <a:buNone/>
            </a:pPr>
            <a:r>
              <a:rPr lang="zh-CN" altLang="en-US" sz="3600" b="1"/>
              <a:t>          </a:t>
            </a:r>
            <a:r>
              <a:rPr lang="zh-CN" altLang="en-US" sz="3600" b="1">
                <a:solidFill>
                  <a:srgbClr val="0000FF"/>
                </a:solidFill>
              </a:rPr>
              <a:t>他转念又想：世上本来就是有悲也有欢、有离也有合的，就像天上的月儿有隐也有现、有圆也有缺一样，哪里会十全十美呢！</a:t>
            </a:r>
            <a:endParaRPr lang="zh-CN" altLang="en-US" sz="3600" b="1">
              <a:solidFill>
                <a:srgbClr val="0000FF"/>
              </a:solidFill>
            </a:endParaRPr>
          </a:p>
          <a:p>
            <a:pPr lvl="0">
              <a:buNone/>
            </a:pPr>
            <a:r>
              <a:rPr lang="zh-CN" altLang="en-US" sz="4000" b="1">
                <a:solidFill>
                  <a:srgbClr val="0000FF"/>
                </a:solidFill>
              </a:rPr>
              <a:t>               </a:t>
            </a:r>
            <a:endParaRPr lang="zh-CN" altLang="en-US" sz="4000" b="1">
              <a:solidFill>
                <a:srgbClr val="0000FF"/>
              </a:solidFill>
            </a:endParaRPr>
          </a:p>
          <a:p>
            <a:pPr lvl="0">
              <a:buNone/>
            </a:pPr>
            <a:r>
              <a:rPr lang="zh-CN" altLang="en-US" sz="4000" b="1">
                <a:solidFill>
                  <a:srgbClr val="0000FF"/>
                </a:solidFill>
              </a:rPr>
              <a:t>               </a:t>
            </a:r>
            <a:endParaRPr lang="en-US" altLang="zh-CN" sz="4000" b="1">
              <a:solidFill>
                <a:srgbClr val="0000FF"/>
              </a:solidFill>
            </a:endParaRPr>
          </a:p>
          <a:p>
            <a:pPr lvl="0">
              <a:buNone/>
            </a:pPr>
            <a:r>
              <a:rPr lang="zh-CN" altLang="en-US" b="1"/>
              <a:t>  </a:t>
            </a:r>
            <a:endParaRPr lang="zh-CN" altLang="en-US" b="1"/>
          </a:p>
        </p:txBody>
      </p:sp>
      <p:sp>
        <p:nvSpPr>
          <p:cNvPr id="21811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1811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0A06FC55-486E-417A-8583-7B7C28076396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18118" name="TextBox 218117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文本原来可以这样解读共94页，您现在浏览的是第41页!</a:t>
            </a:r>
          </a:p>
        </p:txBody>
      </p:sp>
    </p:spTree>
  </p:cSld>
  <p:clrMapOvr>
    <a:masterClrMapping/>
  </p:clrMapOvr>
  <p:transition/>
  <p:timing/>
</p:sld>
</file>

<file path=ppt/slides/slide4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162" name=""/>
          <p:cNvSpPr/>
          <p:nvPr>
            <p:ph type="title"/>
          </p:nvPr>
        </p:nvSpPr>
        <p:spPr>
          <a:xfrm>
            <a:off x="457200" y="304800"/>
            <a:ext cx="8229600" cy="838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endParaRPr lang="zh-CN" altLang="en-US" b="1"/>
          </a:p>
        </p:txBody>
      </p:sp>
      <p:sp>
        <p:nvSpPr>
          <p:cNvPr id="220163" name=""/>
          <p:cNvSpPr/>
          <p:nvPr>
            <p:ph type="body" idx="4294967295"/>
          </p:nvPr>
        </p:nvSpPr>
        <p:spPr>
          <a:xfrm>
            <a:off x="381000" y="1143000"/>
            <a:ext cx="8534400" cy="5715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30000"/>
              </a:lnSpc>
              <a:buNone/>
            </a:pPr>
            <a:r>
              <a:rPr lang="zh-CN" altLang="en-US" sz="3600" b="1"/>
              <a:t>          </a:t>
            </a:r>
            <a:r>
              <a:rPr lang="zh-CN" altLang="en-US" sz="3600" b="1">
                <a:solidFill>
                  <a:srgbClr val="0000FF"/>
                </a:solidFill>
              </a:rPr>
              <a:t>他转念又想：</a:t>
            </a:r>
            <a:r>
              <a:rPr lang="zh-CN" altLang="en-US" sz="3600" b="1">
                <a:solidFill>
                  <a:schemeClr val="tx2"/>
                </a:solidFill>
              </a:rPr>
              <a:t>世上</a:t>
            </a:r>
            <a:r>
              <a:rPr lang="zh-CN" altLang="en-US" sz="3600" b="1">
                <a:solidFill>
                  <a:srgbClr val="0000FF"/>
                </a:solidFill>
              </a:rPr>
              <a:t>本来就是有</a:t>
            </a:r>
            <a:r>
              <a:rPr lang="zh-CN" altLang="en-US" sz="3600" b="1">
                <a:solidFill>
                  <a:srgbClr val="FF3300"/>
                </a:solidFill>
              </a:rPr>
              <a:t>悲</a:t>
            </a:r>
            <a:r>
              <a:rPr lang="zh-CN" altLang="en-US" sz="3600" b="1">
                <a:solidFill>
                  <a:srgbClr val="0000FF"/>
                </a:solidFill>
              </a:rPr>
              <a:t>也有</a:t>
            </a:r>
            <a:r>
              <a:rPr lang="zh-CN" altLang="en-US" sz="3600" b="1">
                <a:solidFill>
                  <a:srgbClr val="FF3300"/>
                </a:solidFill>
              </a:rPr>
              <a:t>欢</a:t>
            </a:r>
            <a:r>
              <a:rPr lang="zh-CN" altLang="en-US" sz="3600" b="1">
                <a:solidFill>
                  <a:srgbClr val="0000FF"/>
                </a:solidFill>
              </a:rPr>
              <a:t>、有</a:t>
            </a:r>
            <a:r>
              <a:rPr lang="zh-CN" altLang="en-US" sz="3600" b="1">
                <a:solidFill>
                  <a:srgbClr val="FF3300"/>
                </a:solidFill>
              </a:rPr>
              <a:t>离</a:t>
            </a:r>
            <a:r>
              <a:rPr lang="zh-CN" altLang="en-US" sz="3600" b="1">
                <a:solidFill>
                  <a:srgbClr val="0000FF"/>
                </a:solidFill>
              </a:rPr>
              <a:t>也有</a:t>
            </a:r>
            <a:r>
              <a:rPr lang="zh-CN" altLang="en-US" sz="3600" b="1">
                <a:solidFill>
                  <a:srgbClr val="FF3300"/>
                </a:solidFill>
              </a:rPr>
              <a:t>合</a:t>
            </a:r>
            <a:r>
              <a:rPr lang="zh-CN" altLang="en-US" sz="3600" b="1">
                <a:solidFill>
                  <a:srgbClr val="0000FF"/>
                </a:solidFill>
              </a:rPr>
              <a:t>的，就像</a:t>
            </a:r>
            <a:r>
              <a:rPr lang="zh-CN" altLang="en-US" sz="3600" b="1">
                <a:solidFill>
                  <a:schemeClr val="tx2"/>
                </a:solidFill>
              </a:rPr>
              <a:t>天上</a:t>
            </a:r>
            <a:r>
              <a:rPr lang="zh-CN" altLang="en-US" sz="3600" b="1">
                <a:solidFill>
                  <a:srgbClr val="0000FF"/>
                </a:solidFill>
              </a:rPr>
              <a:t>的月儿有</a:t>
            </a:r>
            <a:r>
              <a:rPr lang="zh-CN" altLang="en-US" sz="4000" b="1">
                <a:solidFill>
                  <a:srgbClr val="00CC00"/>
                </a:solidFill>
              </a:rPr>
              <a:t>隐</a:t>
            </a:r>
            <a:r>
              <a:rPr lang="zh-CN" altLang="en-US" sz="3600" b="1">
                <a:solidFill>
                  <a:srgbClr val="0000FF"/>
                </a:solidFill>
              </a:rPr>
              <a:t>也有</a:t>
            </a:r>
            <a:r>
              <a:rPr lang="zh-CN" altLang="en-US" sz="4000" b="1">
                <a:solidFill>
                  <a:srgbClr val="00CC00"/>
                </a:solidFill>
              </a:rPr>
              <a:t>现</a:t>
            </a:r>
            <a:r>
              <a:rPr lang="zh-CN" altLang="en-US" sz="3600" b="1">
                <a:solidFill>
                  <a:srgbClr val="0000FF"/>
                </a:solidFill>
              </a:rPr>
              <a:t>、有</a:t>
            </a:r>
            <a:r>
              <a:rPr lang="zh-CN" altLang="en-US" sz="4000" b="1">
                <a:solidFill>
                  <a:srgbClr val="00CC00"/>
                </a:solidFill>
              </a:rPr>
              <a:t>圆</a:t>
            </a:r>
            <a:r>
              <a:rPr lang="zh-CN" altLang="en-US" sz="3600" b="1">
                <a:solidFill>
                  <a:srgbClr val="0000FF"/>
                </a:solidFill>
              </a:rPr>
              <a:t>也有</a:t>
            </a:r>
            <a:r>
              <a:rPr lang="zh-CN" altLang="en-US" sz="4000" b="1">
                <a:solidFill>
                  <a:srgbClr val="00CC00"/>
                </a:solidFill>
              </a:rPr>
              <a:t>缺</a:t>
            </a:r>
            <a:r>
              <a:rPr lang="zh-CN" altLang="en-US" sz="3600" b="1">
                <a:solidFill>
                  <a:srgbClr val="0000FF"/>
                </a:solidFill>
              </a:rPr>
              <a:t>一样，哪里会十全十美呢！</a:t>
            </a:r>
            <a:endParaRPr lang="zh-CN" altLang="en-US" sz="3600" b="1">
              <a:solidFill>
                <a:srgbClr val="0000FF"/>
              </a:solidFill>
            </a:endParaRPr>
          </a:p>
          <a:p>
            <a:pPr lvl="0">
              <a:buNone/>
            </a:pPr>
            <a:r>
              <a:rPr lang="zh-CN" altLang="en-US" sz="4000" b="1">
                <a:solidFill>
                  <a:srgbClr val="0000FF"/>
                </a:solidFill>
              </a:rPr>
              <a:t>               </a:t>
            </a:r>
            <a:endParaRPr lang="zh-CN" altLang="en-US" sz="4000" b="1">
              <a:solidFill>
                <a:srgbClr val="0000FF"/>
              </a:solidFill>
            </a:endParaRPr>
          </a:p>
          <a:p>
            <a:pPr lvl="0">
              <a:buNone/>
            </a:pPr>
            <a:r>
              <a:rPr lang="zh-CN" altLang="en-US" sz="4000" b="1">
                <a:solidFill>
                  <a:srgbClr val="0000FF"/>
                </a:solidFill>
              </a:rPr>
              <a:t>               </a:t>
            </a:r>
            <a:endParaRPr lang="en-US" altLang="zh-CN" sz="4000" b="1">
              <a:solidFill>
                <a:srgbClr val="0000FF"/>
              </a:solidFill>
            </a:endParaRPr>
          </a:p>
          <a:p>
            <a:pPr lvl="0">
              <a:buNone/>
            </a:pPr>
            <a:r>
              <a:rPr lang="zh-CN" altLang="en-US" b="1"/>
              <a:t>  </a:t>
            </a:r>
            <a:endParaRPr lang="zh-CN" altLang="en-US" b="1"/>
          </a:p>
        </p:txBody>
      </p:sp>
      <p:sp>
        <p:nvSpPr>
          <p:cNvPr id="22016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2016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CD891177-E87F-4D46-86C4-F423D3C7ED2B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20166" name="TextBox 22016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文本原来可以这样解读共94页，您现在浏览的是第42页!</a:t>
            </a:r>
          </a:p>
        </p:txBody>
      </p:sp>
    </p:spTree>
  </p:cSld>
  <p:clrMapOvr>
    <a:masterClrMapping/>
  </p:clrMapOvr>
  <p:transition/>
  <p:timing/>
</p:sld>
</file>

<file path=ppt/slides/slide4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2210" name=""/>
          <p:cNvSpPr/>
          <p:nvPr>
            <p:ph type="title"/>
          </p:nvPr>
        </p:nvSpPr>
        <p:spPr>
          <a:xfrm>
            <a:off x="457200" y="304800"/>
            <a:ext cx="8229600" cy="8382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b="1">
                <a:solidFill>
                  <a:srgbClr val="FF3300"/>
                </a:solidFill>
              </a:rPr>
              <a:t>比较诗文的合理性</a:t>
            </a:r>
            <a:endParaRPr lang="zh-CN" altLang="en-US" b="1">
              <a:solidFill>
                <a:srgbClr val="FF3300"/>
              </a:solidFill>
            </a:endParaRPr>
          </a:p>
        </p:txBody>
      </p:sp>
      <p:sp>
        <p:nvSpPr>
          <p:cNvPr id="222211" name=""/>
          <p:cNvSpPr/>
          <p:nvPr>
            <p:ph type="body" idx="4294967295"/>
          </p:nvPr>
        </p:nvSpPr>
        <p:spPr>
          <a:xfrm>
            <a:off x="304800" y="1447800"/>
            <a:ext cx="8534400" cy="5715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130000"/>
              </a:lnSpc>
              <a:buNone/>
            </a:pPr>
            <a:r>
              <a:rPr lang="zh-CN" altLang="en-US" sz="3600" b="1"/>
              <a:t>          </a:t>
            </a:r>
            <a:endParaRPr lang="zh-CN" altLang="en-US" sz="3600" b="1"/>
          </a:p>
          <a:p>
            <a:pPr lvl="0">
              <a:lnSpc>
                <a:spcPct val="130000"/>
              </a:lnSpc>
              <a:buNone/>
            </a:pPr>
            <a:r>
              <a:rPr lang="zh-CN" altLang="en-US" sz="3600" b="1"/>
              <a:t>    太阳、小草、大树可以吗，为什么？</a:t>
            </a:r>
            <a:endParaRPr lang="zh-CN" altLang="en-US" sz="4000" b="1">
              <a:solidFill>
                <a:srgbClr val="0000FF"/>
              </a:solidFill>
            </a:endParaRPr>
          </a:p>
          <a:p>
            <a:pPr lvl="0">
              <a:buNone/>
            </a:pPr>
            <a:r>
              <a:rPr lang="zh-CN" altLang="en-US" sz="4000" b="1">
                <a:solidFill>
                  <a:srgbClr val="0000FF"/>
                </a:solidFill>
              </a:rPr>
              <a:t>               </a:t>
            </a:r>
            <a:endParaRPr lang="en-US" altLang="zh-CN" sz="4000" b="1">
              <a:solidFill>
                <a:srgbClr val="0000FF"/>
              </a:solidFill>
            </a:endParaRPr>
          </a:p>
          <a:p>
            <a:pPr lvl="0">
              <a:buNone/>
            </a:pPr>
            <a:r>
              <a:rPr lang="zh-CN" altLang="en-US" b="1"/>
              <a:t>  </a:t>
            </a:r>
            <a:endParaRPr lang="zh-CN" altLang="en-US" b="1"/>
          </a:p>
        </p:txBody>
      </p:sp>
      <p:sp>
        <p:nvSpPr>
          <p:cNvPr id="222212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22213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58E1E1C5-2E8D-4DF9-BAB9-8793DD0E79CC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22214" name="TextBox 222213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文本原来可以这样解读共94页，您现在浏览的是第43页!</a:t>
            </a:r>
          </a:p>
        </p:txBody>
      </p:sp>
    </p:spTree>
  </p:cSld>
  <p:clrMapOvr>
    <a:masterClrMapping/>
  </p:clrMapOvr>
  <p:transition/>
  <p:timing/>
</p:sld>
</file>

<file path=ppt/slides/slide4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70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4600" b="1"/>
              <a:t>推陈出新“创”教材</a:t>
            </a:r>
            <a:endParaRPr lang="en-US" altLang="zh-CN" sz="4600" b="1"/>
          </a:p>
        </p:txBody>
      </p:sp>
      <p:sp>
        <p:nvSpPr>
          <p:cNvPr id="72707" name=""/>
          <p:cNvSpPr/>
          <p:nvPr>
            <p:ph type="body" idx="4294967295"/>
          </p:nvPr>
        </p:nvSpPr>
        <p:spPr>
          <a:xfrm>
            <a:off x="609600" y="1143000"/>
            <a:ext cx="7543800" cy="609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endParaRPr lang="zh-CN" altLang="en-US" sz="1200"/>
          </a:p>
          <a:p>
            <a:pPr lvl="0">
              <a:lnSpc>
                <a:spcPct val="80000"/>
              </a:lnSpc>
              <a:buNone/>
            </a:pPr>
            <a:endParaRPr lang="en-US" altLang="zh-CN" sz="1200"/>
          </a:p>
          <a:p>
            <a:pPr lvl="0">
              <a:lnSpc>
                <a:spcPct val="80000"/>
              </a:lnSpc>
              <a:buNone/>
            </a:pPr>
            <a:endParaRPr lang="en-US" altLang="zh-CN" sz="1200"/>
          </a:p>
        </p:txBody>
      </p:sp>
      <p:graphicFrame>
        <p:nvGraphicFramePr>
          <p:cNvPr id="72739" name=""/>
          <p:cNvGraphicFramePr>
            <a:graphicFrameLocks noGrp="1"/>
          </p:cNvGraphicFramePr>
          <p:nvPr>
            <p:ph sz="half" idx="2"/>
          </p:nvPr>
        </p:nvGraphicFramePr>
        <p:xfrm>
          <a:off x="457200" y="1828800"/>
          <a:ext cx="8305800" cy="1152144"/>
        </p:xfrm>
        <a:graphic>
          <a:graphicData uri="http://schemas.openxmlformats.org/drawingml/2006/table">
            <a:tbl>
              <a:tblPr/>
              <a:tblGrid>
                <a:gridCol w="8305800"/>
              </a:tblGrid>
              <a:tr h="990600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sz="3600">
                          <a:solidFill>
                            <a:srgbClr val="FF3300"/>
                          </a:solidFill>
                        </a:rPr>
                        <a:t>适应生活的需要</a:t>
                      </a:r>
                      <a:endParaRPr lang="zh-CN" altLang="en-US" sz="3600">
                        <a:solidFill>
                          <a:srgbClr val="FF3300"/>
                        </a:solidFill>
                      </a:endParaRPr>
                    </a:p>
                    <a:p>
                      <a:pPr marL="0" lvl="0" indent="0">
                        <a:buNone/>
                      </a:pPr>
                      <a:r>
                        <a:rPr lang="zh-CN" altLang="en-US"/>
                        <a:t>期末试卷非连续文本阅读题：</a:t>
                      </a:r>
                      <a:endParaRPr lang="zh-CN" altLang="en-US"/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72740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72741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2508E210-1CB9-427C-9470-39F28F0211A3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72742" name="TextBox 72741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文本原来可以这样解读共94页，您现在浏览的是第44页!</a:t>
            </a:r>
          </a:p>
        </p:txBody>
      </p:sp>
    </p:spTree>
  </p:cSld>
  <p:clrMapOvr>
    <a:masterClrMapping/>
  </p:clrMapOvr>
  <p:transition/>
  <p:timing/>
</p:sld>
</file>

<file path=ppt/slides/slide4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706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endParaRPr lang="en-US" altLang="zh-CN" sz="4600" b="1"/>
          </a:p>
        </p:txBody>
      </p:sp>
      <p:sp>
        <p:nvSpPr>
          <p:cNvPr id="200707" name=""/>
          <p:cNvSpPr/>
          <p:nvPr>
            <p:ph type="body" idx="4294967295"/>
          </p:nvPr>
        </p:nvSpPr>
        <p:spPr>
          <a:xfrm>
            <a:off x="0" y="304800"/>
            <a:ext cx="9144000" cy="58261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lang="zh-CN" altLang="en-US" sz="2800"/>
              <a:t>           </a:t>
            </a:r>
            <a:r>
              <a:rPr lang="zh-CN" altLang="en-US" sz="2800" b="1"/>
              <a:t>一次，宝宝的叔叔送给奶奶一罐比较高档的奶粉，但奶奶舍不得自己吃，一直放着，准备送给宝宝吃。假如你就是宝宝，请你认真读读这份</a:t>
            </a:r>
            <a:r>
              <a:rPr lang="en-US" altLang="zh-CN" sz="2800" b="1"/>
              <a:t>《</a:t>
            </a:r>
            <a:r>
              <a:rPr lang="zh-CN" altLang="en-US" sz="2800" b="1"/>
              <a:t>说明书</a:t>
            </a:r>
            <a:r>
              <a:rPr lang="en-US" altLang="zh-CN" sz="2800" b="1"/>
              <a:t>》</a:t>
            </a:r>
            <a:r>
              <a:rPr lang="zh-CN" altLang="en-US" sz="2800" b="1"/>
              <a:t>，借助说明书上的信息完成以下对话练习： </a:t>
            </a:r>
            <a:endParaRPr lang="zh-CN" altLang="en-US" sz="2800" b="1"/>
          </a:p>
          <a:p>
            <a:pPr lvl="0">
              <a:lnSpc>
                <a:spcPct val="80000"/>
              </a:lnSpc>
              <a:buNone/>
            </a:pPr>
            <a:r>
              <a:rPr lang="zh-CN" altLang="en-US" sz="2800"/>
              <a:t>   奶奶：宝宝，奶奶送你一罐奶粉，价格很贵的，不要浪费哦。</a:t>
            </a:r>
            <a:endParaRPr lang="zh-CN" altLang="en-US" sz="2800"/>
          </a:p>
          <a:p>
            <a:pPr lvl="0">
              <a:lnSpc>
                <a:spcPct val="80000"/>
              </a:lnSpc>
            </a:pPr>
            <a:r>
              <a:rPr lang="zh-CN" altLang="en-US" sz="2800"/>
              <a:t>宝宝：</a:t>
            </a:r>
            <a:r>
              <a:rPr lang="zh-CN" altLang="en-US" sz="2800" u="sng"/>
              <a:t>                                                                     </a:t>
            </a:r>
            <a:r>
              <a:rPr lang="zh-CN" altLang="en-US" sz="2800"/>
              <a:t>。</a:t>
            </a:r>
            <a:r>
              <a:rPr lang="zh-CN" altLang="en-US" sz="2800" u="sng"/>
              <a:t>                                               </a:t>
            </a:r>
            <a:endParaRPr lang="zh-CN" altLang="en-US" sz="2800"/>
          </a:p>
          <a:p>
            <a:pPr lvl="0">
              <a:lnSpc>
                <a:spcPct val="80000"/>
              </a:lnSpc>
            </a:pPr>
            <a:r>
              <a:rPr lang="zh-CN" altLang="en-US" sz="2800"/>
              <a:t>奶奶：是吗？奶奶老啰，吃了有用吗？</a:t>
            </a:r>
            <a:endParaRPr lang="zh-CN" altLang="en-US" sz="2800"/>
          </a:p>
          <a:p>
            <a:pPr lvl="0">
              <a:lnSpc>
                <a:spcPct val="80000"/>
              </a:lnSpc>
            </a:pPr>
            <a:r>
              <a:rPr lang="zh-CN" altLang="en-US" sz="2800"/>
              <a:t>宝宝：</a:t>
            </a:r>
            <a:r>
              <a:rPr lang="zh-CN" altLang="en-US" sz="2800" u="sng"/>
              <a:t>                                                                      </a:t>
            </a:r>
            <a:r>
              <a:rPr lang="zh-CN" altLang="en-US" sz="2800"/>
              <a:t>。</a:t>
            </a:r>
            <a:r>
              <a:rPr lang="zh-CN" altLang="en-US" sz="2800" u="sng"/>
              <a:t>                                             </a:t>
            </a:r>
            <a:endParaRPr lang="zh-CN" altLang="en-US" sz="2800"/>
          </a:p>
          <a:p>
            <a:pPr lvl="0">
              <a:lnSpc>
                <a:spcPct val="80000"/>
              </a:lnSpc>
            </a:pPr>
            <a:r>
              <a:rPr lang="zh-CN" altLang="en-US" sz="2800"/>
              <a:t>奶奶：那么好啊！那我明天就把它全部煮着吃了。</a:t>
            </a:r>
            <a:endParaRPr lang="zh-CN" altLang="en-US" sz="2800"/>
          </a:p>
          <a:p>
            <a:pPr lvl="0">
              <a:lnSpc>
                <a:spcPct val="80000"/>
              </a:lnSpc>
            </a:pPr>
            <a:r>
              <a:rPr lang="zh-CN" altLang="en-US" sz="2800"/>
              <a:t>宝宝：</a:t>
            </a:r>
            <a:r>
              <a:rPr lang="zh-CN" altLang="en-US" sz="2800" u="sng"/>
              <a:t>                                                                            </a:t>
            </a:r>
            <a:r>
              <a:rPr lang="zh-CN" altLang="en-US" sz="2800"/>
              <a:t>。</a:t>
            </a:r>
            <a:r>
              <a:rPr lang="zh-CN" altLang="en-US" sz="2800" u="sng"/>
              <a:t>                                               </a:t>
            </a:r>
            <a:endParaRPr lang="zh-CN" altLang="en-US" sz="2800"/>
          </a:p>
          <a:p>
            <a:pPr lvl="0">
              <a:lnSpc>
                <a:spcPct val="80000"/>
              </a:lnSpc>
            </a:pPr>
            <a:r>
              <a:rPr lang="zh-CN" altLang="en-US" sz="2800"/>
              <a:t>奶奶：哦，还是我孙子知道的多！这上面还说了些什么？</a:t>
            </a:r>
            <a:endParaRPr lang="zh-CN" altLang="en-US" sz="2800"/>
          </a:p>
          <a:p>
            <a:pPr lvl="0">
              <a:lnSpc>
                <a:spcPct val="80000"/>
              </a:lnSpc>
            </a:pPr>
            <a:r>
              <a:rPr lang="zh-CN" altLang="en-US" sz="2800"/>
              <a:t>宝宝：</a:t>
            </a:r>
            <a:r>
              <a:rPr lang="zh-CN" altLang="en-US" sz="2800" u="sng"/>
              <a:t>                                                                     </a:t>
            </a:r>
            <a:r>
              <a:rPr lang="zh-CN" altLang="en-US" sz="2800"/>
              <a:t>。</a:t>
            </a:r>
            <a:endParaRPr lang="zh-CN" altLang="en-US" sz="2800"/>
          </a:p>
          <a:p>
            <a:pPr lvl="0">
              <a:lnSpc>
                <a:spcPct val="80000"/>
              </a:lnSpc>
              <a:buNone/>
            </a:pPr>
            <a:endParaRPr lang="en-US" altLang="zh-CN" sz="2800"/>
          </a:p>
          <a:p>
            <a:pPr lvl="0">
              <a:lnSpc>
                <a:spcPct val="80000"/>
              </a:lnSpc>
              <a:buNone/>
            </a:pPr>
            <a:endParaRPr lang="en-US" altLang="zh-CN" sz="2800"/>
          </a:p>
        </p:txBody>
      </p:sp>
      <p:sp>
        <p:nvSpPr>
          <p:cNvPr id="200708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00709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60DC9FF-E355-49B6-9C9A-DDB342D599CC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00710" name="TextBox 200709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文本原来可以这样解读共94页，您现在浏览的是第45页!</a:t>
            </a:r>
          </a:p>
        </p:txBody>
      </p:sp>
    </p:spTree>
  </p:cSld>
  <p:clrMapOvr>
    <a:masterClrMapping/>
  </p:clrMapOvr>
  <p:transition/>
  <p:timing/>
</p:sld>
</file>

<file path=ppt/slides/slide4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850" name=""/>
          <p:cNvSpPr/>
          <p:nvPr>
            <p:ph type="title"/>
          </p:nvPr>
        </p:nvSpPr>
        <p:spPr>
          <a:xfrm>
            <a:off x="457200" y="274638"/>
            <a:ext cx="8229600" cy="639762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4300">
                <a:solidFill>
                  <a:srgbClr val="FF3300"/>
                </a:solidFill>
              </a:rPr>
              <a:t>适应时代的需要</a:t>
            </a:r>
            <a:br>
              <a:rPr lang="zh-CN" altLang="en-US" sz="4300">
                <a:solidFill>
                  <a:srgbClr val="FF3300"/>
                </a:solidFill>
              </a:rPr>
            </a:br>
            <a:endParaRPr lang="en-US" altLang="zh-CN" sz="4300">
              <a:solidFill>
                <a:srgbClr val="FF3300"/>
              </a:solidFill>
            </a:endParaRPr>
          </a:p>
        </p:txBody>
      </p:sp>
      <p:sp>
        <p:nvSpPr>
          <p:cNvPr id="206851" name=""/>
          <p:cNvSpPr/>
          <p:nvPr>
            <p:ph type="body" idx="4294967295"/>
          </p:nvPr>
        </p:nvSpPr>
        <p:spPr>
          <a:xfrm>
            <a:off x="609600" y="1143000"/>
            <a:ext cx="7543800" cy="609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2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endParaRPr lang="zh-CN" altLang="en-US" sz="1200"/>
          </a:p>
          <a:p>
            <a:pPr lvl="0">
              <a:lnSpc>
                <a:spcPct val="80000"/>
              </a:lnSpc>
              <a:buNone/>
            </a:pPr>
            <a:endParaRPr lang="en-US" altLang="zh-CN" sz="1200"/>
          </a:p>
          <a:p>
            <a:pPr lvl="0">
              <a:lnSpc>
                <a:spcPct val="80000"/>
              </a:lnSpc>
              <a:buNone/>
            </a:pPr>
            <a:endParaRPr lang="en-US" altLang="zh-CN" sz="1200"/>
          </a:p>
        </p:txBody>
      </p:sp>
      <p:graphicFrame>
        <p:nvGraphicFramePr>
          <p:cNvPr id="206862" name=""/>
          <p:cNvGraphicFramePr>
            <a:graphicFrameLocks noGrp="1"/>
          </p:cNvGraphicFramePr>
          <p:nvPr>
            <p:ph sz="half" idx="2"/>
          </p:nvPr>
        </p:nvGraphicFramePr>
        <p:xfrm>
          <a:off x="533400" y="838200"/>
          <a:ext cx="8229600" cy="533400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5334000">
                <a:tc>
                  <a:txBody>
                    <a:bodyPr vert="horz" wrap="square">
                      <a:noAutofit/>
                    </a:bodyPr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80000"/>
                        <a:buFont typeface="Wingdings" pitchFamily="2" charset="2"/>
                        <a:buChar char="l"/>
                        <a:defRPr kumimoji="0" lang="zh-CN" altLang="en-US" sz="2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1pPr>
                      <a:lvl2pPr marL="742950" indent="-28575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itchFamily="2" charset="2"/>
                        <a:buChar char="¡"/>
                        <a:defRPr kumimoji="0" lang="zh-CN" altLang="en-US" sz="23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2pPr>
                      <a:lvl3pPr marL="11430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65000"/>
                        <a:buFont typeface="Wingdings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3pPr>
                      <a:lvl4pPr marL="16002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Tx/>
                        <a:buChar char="•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4pPr>
                      <a:lvl5pPr marL="2057400" indent="-2286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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/>
                          <a:ea typeface="宋体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r>
                        <a:rPr lang="zh-CN" altLang="en-US" b="1"/>
                        <a:t>        温州市出租车爱心服务的</a:t>
                      </a:r>
                      <a:r>
                        <a:rPr lang="en-US" altLang="zh-CN" b="1"/>
                        <a:t>350</a:t>
                      </a:r>
                      <a:r>
                        <a:rPr lang="zh-CN" altLang="en-US" b="1"/>
                        <a:t>多辆出租车参与</a:t>
                      </a:r>
                      <a:endParaRPr lang="zh-CN" altLang="en-US" b="1"/>
                    </a:p>
                    <a:p>
                      <a:pPr marL="0" lvl="0" indent="0">
                        <a:buNone/>
                      </a:pPr>
                      <a:r>
                        <a:rPr lang="zh-CN" altLang="en-US" b="1"/>
                        <a:t>免费接送服务</a:t>
                      </a:r>
                      <a:r>
                        <a:rPr lang="en-US" altLang="zh-CN" b="1"/>
                        <a:t>……</a:t>
                      </a:r>
                      <a:endParaRPr lang="en-US" altLang="zh-CN" b="1"/>
                    </a:p>
                    <a:p>
                      <a:pPr marL="0" lvl="0" indent="0">
                        <a:buNone/>
                      </a:pPr>
                      <a:r>
                        <a:rPr lang="zh-CN" altLang="en-US" b="1"/>
                        <a:t>        温州市出租车爱心服务的</a:t>
                      </a:r>
                      <a:r>
                        <a:rPr lang="en-US" altLang="zh-CN" b="1"/>
                        <a:t>350</a:t>
                      </a:r>
                      <a:r>
                        <a:rPr lang="zh-CN" altLang="en-US" b="1"/>
                        <a:t>多辆出租车参与</a:t>
                      </a:r>
                      <a:endParaRPr lang="zh-CN" altLang="en-US" b="1"/>
                    </a:p>
                    <a:p>
                      <a:pPr marL="0" lvl="0" indent="0">
                        <a:buNone/>
                      </a:pPr>
                      <a:r>
                        <a:rPr lang="zh-CN" altLang="en-US" b="1"/>
                        <a:t>免费接送服务</a:t>
                      </a:r>
                      <a:r>
                        <a:rPr lang="en-US" altLang="zh-CN" b="1"/>
                        <a:t>……</a:t>
                      </a:r>
                      <a:r>
                        <a:rPr lang="zh-CN" altLang="en-US" b="1"/>
                        <a:t>　  </a:t>
                      </a:r>
                      <a:endParaRPr lang="zh-CN" altLang="en-US" b="1"/>
                    </a:p>
                    <a:p>
                      <a:pPr marL="0" lvl="0" indent="0">
                        <a:buNone/>
                      </a:pPr>
                      <a:r>
                        <a:rPr lang="zh-CN" altLang="en-US" b="1"/>
                        <a:t>        温州市民纷纷自发赶赴温州市中心血站献</a:t>
                      </a:r>
                      <a:endParaRPr lang="zh-CN" altLang="en-US" b="1"/>
                    </a:p>
                    <a:p>
                      <a:pPr marL="0" lvl="0" indent="0">
                        <a:buNone/>
                      </a:pPr>
                      <a:r>
                        <a:rPr lang="zh-CN" altLang="en-US" b="1"/>
                        <a:t>血，队伍排到了门口，周边交通一度堵塞</a:t>
                      </a:r>
                      <a:r>
                        <a:rPr lang="en-US" altLang="zh-CN" b="1"/>
                        <a:t>……</a:t>
                      </a:r>
                      <a:endParaRPr lang="en-US" altLang="zh-CN" b="1"/>
                    </a:p>
                    <a:p>
                      <a:pPr marL="0" lvl="0" indent="0">
                        <a:buNone/>
                      </a:pPr>
                      <a:r>
                        <a:rPr lang="zh-CN" altLang="en-US" b="1"/>
                        <a:t>       这一夜，温州各方用最快的速度与死神赛跑，</a:t>
                      </a:r>
                      <a:endParaRPr lang="zh-CN" altLang="en-US" b="1"/>
                    </a:p>
                    <a:p>
                      <a:pPr marL="0" lvl="0" indent="0">
                        <a:buNone/>
                      </a:pPr>
                      <a:r>
                        <a:rPr lang="zh-CN" altLang="en-US" b="1"/>
                        <a:t>温州这座城市用最大的力量彰显对生命的最大尊</a:t>
                      </a:r>
                      <a:endParaRPr lang="zh-CN" altLang="en-US" b="1"/>
                    </a:p>
                    <a:p>
                      <a:pPr marL="0" lvl="0" indent="0">
                        <a:buNone/>
                      </a:pPr>
                      <a:r>
                        <a:rPr lang="zh-CN" altLang="en-US" b="1"/>
                        <a:t>重！他们用行动诠释着什么叫“大爱”。</a:t>
                      </a:r>
                      <a:endParaRPr lang="zh-CN" altLang="en-US" b="1"/>
                    </a:p>
                  </a:txBody>
                  <a:tcPr>
                    <a:lnL w="28575" cap="sq">
                      <a:solidFill>
                        <a:schemeClr val="tx1"/>
                      </a:solidFill>
                      <a:miter lim="800000"/>
                    </a:lnL>
                    <a:lnR w="28575" cap="sq">
                      <a:solidFill>
                        <a:schemeClr val="tx1"/>
                      </a:solidFill>
                      <a:miter lim="800000"/>
                    </a:lnR>
                    <a:lnT w="28575" cap="sq">
                      <a:solidFill>
                        <a:schemeClr val="tx1"/>
                      </a:solidFill>
                      <a:miter lim="800000"/>
                    </a:lnT>
                    <a:lnB w="28575" cap="sq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sp>
        <p:nvSpPr>
          <p:cNvPr id="206863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206864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fld id="{19BB33F6-7B51-430A-8455-1E3DEC397E7E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206865" name="TextBox 206864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文本原来可以这样解读共94页，您现在浏览的是第46页!</a:t>
            </a:r>
          </a:p>
        </p:txBody>
      </p:sp>
    </p:spTree>
  </p:cSld>
  <p:clrMapOvr>
    <a:masterClrMapping/>
  </p:clrMapOvr>
  <p:transition/>
  <p:timing/>
</p:sld>
</file>

<file path=ppt/slides/slide4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9682" name="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miter lim="800000"/>
          </a:ln>
        </p:spPr>
        <p:txBody>
          <a:bodyPr anchor="ctr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800" b="0" i="0" u="none" baseline="0">
                <a:solidFill>
                  <a:schemeClr val="tx2"/>
                </a:solidFill>
                <a:latin typeface="Arial"/>
                <a:ea typeface="宋体" pitchFamily="2" charset="-122"/>
              </a:defRPr>
            </a:lvl1pPr>
          </a:lstStyle>
          <a:p>
            <a:pPr lvl="0"/>
            <a:r>
              <a:rPr lang="zh-CN" altLang="en-US" sz="4600">
                <a:solidFill>
                  <a:srgbClr val="FF3300"/>
                </a:solidFill>
              </a:rPr>
              <a:t>适应学习、运用的需要</a:t>
            </a:r>
            <a:endParaRPr lang="en-US" altLang="zh-CN" sz="4600">
              <a:solidFill>
                <a:srgbClr val="FF3300"/>
              </a:solidFill>
            </a:endParaRPr>
          </a:p>
        </p:txBody>
      </p:sp>
      <p:sp>
        <p:nvSpPr>
          <p:cNvPr id="199683" name=""/>
          <p:cNvSpPr/>
          <p:nvPr>
            <p:ph type="body" idx="4294967295"/>
          </p:nvPr>
        </p:nvSpPr>
        <p:spPr>
          <a:xfrm>
            <a:off x="457200" y="1600200"/>
            <a:ext cx="8229600" cy="4530725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" pitchFamily="2" charset="2"/>
              <a:buChar char="l"/>
              <a:defRPr kumimoji="0" lang="zh-CN" altLang="en-US" sz="32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742950" indent="-28575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itchFamily="2" charset="2"/>
              <a:buChar char="¡"/>
              <a:defRPr kumimoji="0" lang="zh-CN" altLang="en-US" sz="27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11430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65000"/>
              <a:buFont typeface="Wingdings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6002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Tx/>
              <a:buChar char="•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2057400" indent="-2286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itchFamily="2" charset="2"/>
              <a:buChar char=""/>
              <a:defRPr kumimoji="0" lang="zh-CN" altLang="en-US" sz="20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>
            <a:pPr lvl="0">
              <a:buNone/>
            </a:pPr>
            <a:endParaRPr lang="zh-CN" altLang="en-US"/>
          </a:p>
          <a:p>
            <a:pPr lvl="0">
              <a:buNone/>
            </a:pPr>
            <a:r>
              <a:rPr lang="zh-CN" altLang="en-US" sz="4000" b="1">
                <a:hlinkClick r:id="rId2"/>
              </a:rPr>
              <a:t>两课时名人名言大连创</a:t>
            </a:r>
            <a:r>
              <a:rPr lang="en-US" altLang="zh-CN" sz="4000" b="1">
                <a:hlinkClick r:id="rId2"/>
              </a:rPr>
              <a:t>.ppt</a:t>
            </a:r>
            <a:endParaRPr lang="en-US" altLang="zh-CN" sz="4000" b="1"/>
          </a:p>
          <a:p>
            <a:pPr lvl="0">
              <a:buNone/>
            </a:pPr>
            <a:endParaRPr lang="zh-CN" altLang="en-US" sz="4000" b="1"/>
          </a:p>
          <a:p>
            <a:pPr lvl="0">
              <a:buNone/>
            </a:pPr>
            <a:r>
              <a:rPr lang="zh-CN" altLang="en-US">
                <a:hlinkClick r:id="rId3"/>
              </a:rPr>
              <a:t>引用名人名言作文课件</a:t>
            </a:r>
            <a:r>
              <a:rPr lang="en-US" altLang="zh-CN">
                <a:hlinkClick r:id="rId3"/>
              </a:rPr>
              <a:t>.ppt</a:t>
            </a:r>
            <a:endParaRPr lang="en-US" altLang="zh-CN"/>
          </a:p>
          <a:p>
            <a:pPr lvl="0">
              <a:buNone/>
            </a:pPr>
            <a:endParaRPr lang="en-US" altLang="zh-CN"/>
          </a:p>
          <a:p>
            <a:pPr lvl="0">
              <a:buNone/>
            </a:pPr>
            <a:r>
              <a:rPr lang="zh-CN" altLang="en-US">
                <a:hlinkClick r:id="rId4"/>
              </a:rPr>
              <a:t>状元三小学生作文</a:t>
            </a:r>
            <a:r>
              <a:rPr lang="en-US" altLang="zh-CN">
                <a:hlinkClick r:id="rId4"/>
              </a:rPr>
              <a:t>.doc</a:t>
            </a:r>
            <a:endParaRPr lang="en-US" altLang="zh-CN"/>
          </a:p>
          <a:p>
            <a:pPr lvl="0">
              <a:buNone/>
            </a:pPr>
            <a:endParaRPr lang="zh-CN" altLang="en-US"/>
          </a:p>
          <a:p>
            <a:pPr lvl="0">
              <a:buNone/>
            </a:pPr>
            <a:endParaRPr lang="en-US" altLang="zh-CN"/>
          </a:p>
          <a:p>
            <a:pPr lvl="0">
              <a:buNone/>
            </a:pPr>
            <a:endParaRPr lang="en-US" altLang="zh-CN"/>
          </a:p>
        </p:txBody>
      </p:sp>
      <p:sp>
        <p:nvSpPr>
          <p:cNvPr id="19968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lang="en-US" altLang="zh-CN" sz="1000"/>
          </a:p>
        </p:txBody>
      </p:sp>
      <p:sp>
        <p:nvSpPr>
          <p:cNvPr id="19968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fld id="{E2C9EFD0-0A43-49BB-8459-3ECEBFB1C4E8}" type="footer">
              <a:rPr lang="zh-CN" altLang="en-US" sz="1000"/>
              <a:t/>
            </a:fld>
            <a:endParaRPr lang="en-US" altLang="zh-CN" sz="1000"/>
          </a:p>
        </p:txBody>
      </p:sp>
      <p:sp>
        <p:nvSpPr>
          <p:cNvPr id="199686" name="TextBox 199685"/>
          <p:cNvSpPr txBox="1"/>
          <p:nvPr/>
        </p:nvSpPr>
        <p:spPr>
          <a:xfrm flipH="1">
            <a:off x="0" y="0"/>
            <a:ext cx="0" cy="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 algn="l" rtl="0" eaLnBrk="1" hangingPunct="1">
              <a:defRPr kumimoji="0" lang="zh-CN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/>
                <a:ea typeface="宋体" pitchFamily="2" charset="-122"/>
              </a:defRPr>
            </a:lvl5pPr>
          </a:lstStyle>
          <a:p/>
          <a:p>
            <a:pPr>
              <a:defRPr sz="100">
                <a:solidFill>
                  <a:srgbClr val="FFFFFF"/>
                </a:solidFill>
              </a:defRPr>
            </a:pPr>
            <a:r>
              <a:t>文本原来可以这样解读共94页，您现在浏览的是第47页!</a:t>
            </a:r>
          </a:p>
        </p:txBody>
      </p:sp>
    </p:spTree>
  </p:cSld>
  <p:clrMapOvr>
    <a:masterClrMapping/>
  </p:clrMapOvr>
  <p:transition/>
  <p:timing/>
</p:sld>
</file>

<file path=ppt/slides/slide4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https://d.book118.com/765304313303011044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atermark">
  <a:themeElements>
    <a:clrScheme name="">
      <a:dk1>
        <a:srgbClr val="FFFFFF"/>
      </a:dk1>
      <a:lt1>
        <a:srgbClr val="000000"/>
      </a:lt1>
      <a:dk2>
        <a:srgbClr val="808080"/>
      </a:dk2>
      <a:lt2>
        <a:srgbClr val="000000"/>
      </a:lt2>
      <a:accent1>
        <a:srgbClr val="CCCCFF"/>
      </a:accent1>
      <a:accent2>
        <a:srgbClr val="D9D8E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6767FF"/>
      </a:hlink>
      <a:folHlink>
        <a:srgbClr val="9933FF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000000"/>
        </a:lt2>
        <a:accent1>
          <a:srgbClr val="CCCCFF"/>
        </a:accent1>
        <a:accent2>
          <a:srgbClr val="D9D8E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767FF"/>
        </a:hlink>
        <a:folHlink>
          <a:srgbClr val="9933FF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5F5F5F"/>
        </a:dk2>
        <a:lt2>
          <a:srgbClr val="666633"/>
        </a:lt2>
        <a:accent1>
          <a:srgbClr val="FFCC00"/>
        </a:accent1>
        <a:accent2>
          <a:srgbClr val="EFF0B2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00"/>
        </a:hlink>
        <a:folHlink>
          <a:srgbClr val="CCCC00"/>
        </a:folHlink>
      </a:clrScheme>
    </a:extraClrScheme>
    <a:extraClrScheme>
      <a:clrScheme name="">
        <a:dk1>
          <a:srgbClr val="FFFFFF"/>
        </a:dk1>
        <a:lt1>
          <a:srgbClr val="000000"/>
        </a:lt1>
        <a:dk2>
          <a:srgbClr val="666699"/>
        </a:dk2>
        <a:lt2>
          <a:srgbClr val="000000"/>
        </a:lt2>
        <a:accent1>
          <a:srgbClr val="9BB0CB"/>
        </a:accent1>
        <a:accent2>
          <a:srgbClr val="D1E0C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EA642"/>
        </a:hlink>
        <a:folHlink>
          <a:srgbClr val="CCCC00"/>
        </a:folHlink>
      </a:clrScheme>
    </a:extraClrScheme>
    <a:extraClrScheme>
      <a:clrScheme name="">
        <a:dk1>
          <a:srgbClr val="336600"/>
        </a:dk1>
        <a:lt1>
          <a:srgbClr val="FFFFCC"/>
        </a:lt1>
        <a:dk2>
          <a:srgbClr val="333300"/>
        </a:dk2>
        <a:lt2>
          <a:srgbClr val="FFFFCC"/>
        </a:lt2>
        <a:accent1>
          <a:srgbClr val="99CC00"/>
        </a:accent1>
        <a:accent2>
          <a:srgbClr val="66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00"/>
        </a:hlink>
        <a:folHlink>
          <a:srgbClr val="FFCC00"/>
        </a:folHlink>
      </a:clrScheme>
    </a:extraClrScheme>
    <a:extraClrScheme>
      <a:clrScheme name="">
        <a:dk1>
          <a:srgbClr val="004A48"/>
        </a:dk1>
        <a:lt1>
          <a:srgbClr val="FFFFFF"/>
        </a:lt1>
        <a:dk2>
          <a:srgbClr val="424458"/>
        </a:dk2>
        <a:lt2>
          <a:srgbClr val="FFFFFF"/>
        </a:lt2>
        <a:accent1>
          <a:srgbClr val="83B200"/>
        </a:accent1>
        <a:accent2>
          <a:srgbClr val="0062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66FF"/>
        </a:hlink>
        <a:folHlink>
          <a:srgbClr val="B2B2B2"/>
        </a:folHlink>
      </a:clrScheme>
    </a:extraClrScheme>
    <a:extraClrScheme>
      <a:clrScheme name="">
        <a:dk1>
          <a:srgbClr val="1C2046"/>
        </a:dk1>
        <a:lt1>
          <a:srgbClr val="FFFFFF"/>
        </a:lt1>
        <a:dk2>
          <a:srgbClr val="000000"/>
        </a:dk2>
        <a:lt2>
          <a:srgbClr val="FFFFFF"/>
        </a:lt2>
        <a:accent1>
          <a:srgbClr val="00CCFF"/>
        </a:accent1>
        <a:accent2>
          <a:srgbClr val="2D226E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6699"/>
        </a:hlink>
        <a:folHlink>
          <a:srgbClr val="9999FF"/>
        </a:folHlink>
      </a:clrScheme>
    </a:extraClrScheme>
    <a:extraClrScheme>
      <a:clrScheme name="">
        <a:dk1>
          <a:srgbClr val="000066"/>
        </a:dk1>
        <a:lt1>
          <a:srgbClr val="FFFFFF"/>
        </a:lt1>
        <a:dk2>
          <a:srgbClr val="424458"/>
        </a:dk2>
        <a:lt2>
          <a:srgbClr val="FFFFFF"/>
        </a:lt2>
        <a:accent1>
          <a:srgbClr val="6666FF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9900"/>
        </a:hlink>
        <a:folHlink>
          <a:srgbClr val="CCCC00"/>
        </a:folHlink>
      </a:clrScheme>
    </a:extraClrScheme>
    <a:extraClrScheme>
      <a:clrScheme name="">
        <a:dk1>
          <a:srgbClr val="390B20"/>
        </a:dk1>
        <a:lt1>
          <a:srgbClr val="FFFFCC"/>
        </a:lt1>
        <a:dk2>
          <a:srgbClr val="1C1C1C"/>
        </a:dk2>
        <a:lt2>
          <a:srgbClr val="FFFFCC"/>
        </a:lt2>
        <a:accent1>
          <a:srgbClr val="FF916F"/>
        </a:accent1>
        <a:accent2>
          <a:srgbClr val="56145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37D95"/>
        </a:hlink>
        <a:folHlink>
          <a:srgbClr val="FFCC00"/>
        </a:folHlink>
      </a:clrScheme>
    </a:extraClrScheme>
    <a:extraClrScheme>
      <a:clrScheme name="">
        <a:dk1>
          <a:srgbClr val="722104"/>
        </a:dk1>
        <a:lt1>
          <a:srgbClr val="FFFFFF"/>
        </a:lt1>
        <a:dk2>
          <a:srgbClr val="4C0000"/>
        </a:dk2>
        <a:lt2>
          <a:srgbClr val="FFFFFF"/>
        </a:lt2>
        <a:accent1>
          <a:srgbClr val="CC6600"/>
        </a:accent1>
        <a:accent2>
          <a:srgbClr val="8A2E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00"/>
        </a:hlink>
        <a:folHlink>
          <a:srgbClr val="FF9900"/>
        </a:folHlink>
      </a:clrScheme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267</Paragraphs>
  <Slides>48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baseType="lpstr" size="59">
      <vt:lpstr>Arial</vt:lpstr>
      <vt:lpstr>Calibri</vt:lpstr>
      <vt:lpstr>宋体</vt:lpstr>
      <vt:lpstr>Times New Roman</vt:lpstr>
      <vt:lpstr>Wingdings</vt:lpstr>
      <vt:lpstr>Tahoma</vt:lpstr>
      <vt:lpstr>黑体</vt:lpstr>
      <vt:lpstr>楷体_GB2312</vt:lpstr>
      <vt:lpstr>隶书</vt:lpstr>
      <vt:lpstr>仿宋_GB2312</vt:lpstr>
      <vt:lpstr>Office Theme</vt:lpstr>
      <vt:lpstr>F 一辈子都没有机会看到的奇观.pps</vt:lpstr>
      <vt:lpstr>PowerPoint Presentation</vt:lpstr>
      <vt:lpstr>以“学”定教</vt:lpstr>
      <vt:lpstr>PowerPoint Presentation</vt:lpstr>
      <vt:lpstr>PowerPoint Presentation</vt:lpstr>
      <vt:lpstr>PowerPoint Presentation</vt:lpstr>
      <vt:lpstr>PowerPoint Presentation</vt:lpstr>
      <vt:lpstr>《花钟》的解读</vt:lpstr>
      <vt:lpstr>PowerPoint Presentation</vt:lpstr>
      <vt:lpstr> 1.挖文本的构段特色</vt:lpstr>
      <vt:lpstr>三上：24＊《香港，璀璨的明珠》</vt:lpstr>
      <vt:lpstr>根据图片和拓展资料，练习：</vt:lpstr>
      <vt:lpstr>藏着的语言特点</vt:lpstr>
      <vt:lpstr>五年级下册冯骥才先生的《珍珠鸟》</vt:lpstr>
      <vt:lpstr>PowerPoint Presentation</vt:lpstr>
      <vt:lpstr>PowerPoint Presentation</vt:lpstr>
      <vt:lpstr>PowerPoint Presentation</vt:lpstr>
      <vt:lpstr>3.挖文本背后内涵</vt:lpstr>
      <vt:lpstr>冒2</vt:lpstr>
      <vt:lpstr>冒2</vt:lpstr>
      <vt:lpstr>左右逢源“串”教材</vt:lpstr>
      <vt:lpstr>壮言</vt:lpstr>
      <vt:lpstr>PowerPoint Presentation</vt:lpstr>
      <vt:lpstr>壮行</vt:lpstr>
      <vt:lpstr>壮行</vt:lpstr>
      <vt:lpstr>壮举</vt:lpstr>
      <vt:lpstr>反复利用课题串《她是我的朋友》</vt:lpstr>
      <vt:lpstr>PowerPoint Presentation</vt:lpstr>
      <vt:lpstr>PowerPoint Presentation</vt:lpstr>
      <vt:lpstr>2.用关键词串</vt:lpstr>
      <vt:lpstr/>
      <vt:lpstr>PowerPoint Presentation</vt:lpstr>
      <vt:lpstr>PowerPoint Presentation</vt:lpstr>
      <vt:lpstr>4.用图表来串</vt:lpstr>
      <vt:lpstr>《渔夫和金鱼的故事》</vt:lpstr>
      <vt:lpstr>另辟蹊径“用”教材</vt:lpstr>
      <vt:lpstr>读</vt:lpstr>
      <vt:lpstr>第三读</vt:lpstr>
      <vt:lpstr>PowerPoint Presentation</vt:lpstr>
      <vt:lpstr>PowerPoint Presentation</vt:lpstr>
      <vt:lpstr>PowerPoint Presentation</vt:lpstr>
      <vt:lpstr>PowerPoint Presentation</vt:lpstr>
      <vt:lpstr>比较诗文的合理性</vt:lpstr>
      <vt:lpstr>推陈出新“创”教材</vt:lpstr>
      <vt:lpstr>PowerPoint Presentation</vt:lpstr>
      <vt:lpstr>适应时代的需要</vt:lpstr>
      <vt:lpstr>适应学习、运用的需要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2024-09-07T08:18:28.056</cp:lastPrinted>
  <dcterms:created xsi:type="dcterms:W3CDTF">2024-09-07T00:18:28Z</dcterms:created>
  <dcterms:modified xsi:type="dcterms:W3CDTF">2024-09-07T00:18:29Z</dcterms:modified>
</cp:coreProperties>
</file>