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6FBC5D-4DE0-4901-B46A-0FDAFC405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44BF5-F345-418E-A6E4-22E3CDF04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C9966B-D0B0-4F18-8E62-63D3063FF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40E13B-DFC2-4B7F-8A25-CF13C9F55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CABBF5-DA6E-4B66-9B7D-47B28910C4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E5028-FB7D-46FA-891D-27B16906D5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B6AD5E-E596-4EB9-9CB6-051FF2A7DF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3C14ED-90FA-47B0-AAA9-36F3607FD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D603F-69C1-4291-A8FE-40B781A97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9BFFE-E2A7-435A-8E25-61EF469C9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FDF183-5E7D-45FE-8B7B-8F5F2A516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32300304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合同法中的恶意串通处理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恶意串通概述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合同法对恶意串通规定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防范措施与建议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争议解决途径和程序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恶意串通概述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17875" y="205770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6317932" y="238791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6317875" y="262890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6317875" y="294513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6317875" y="327088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564008" y="1732124"/>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564008" y="2697000"/>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564008" y="3679940"/>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564008" y="4680943"/>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564008" y="5706031"/>
            <a:ext cx="98757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965553" y="2061258"/>
            <a:ext cx="2286044" cy="1214836"/>
            <a:chOff x="3965553" y="2061258"/>
            <a:chExt cx="2286044" cy="1214836"/>
          </a:xfrm>
        </p:grpSpPr>
        <p:cxnSp>
          <p:nvCxnSpPr>
            <p:cNvPr id="13" name="Connector 13"/>
            <p:cNvCxnSpPr/>
            <p:nvPr/>
          </p:nvCxnSpPr>
          <p:spPr>
            <a:xfrm>
              <a:off x="3965554" y="327496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965554" y="2947988"/>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965554" y="2631234"/>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965554" y="238125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965553" y="2061258"/>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987809" y="184146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368809" y="2224567"/>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749809" y="2605567"/>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30809" y="2986567"/>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511809" y="3367567"/>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794276" y="3427666"/>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45%</a:t>
            </a:r>
          </a:p>
        </p:txBody>
      </p:sp>
      <p:sp>
        <p:nvSpPr>
          <p:cNvPr id="24" name="TextBox 24"/>
          <p:cNvSpPr txBox="1"/>
          <p:nvPr/>
        </p:nvSpPr>
        <p:spPr>
          <a:xfrm>
            <a:off x="2794276" y="3001709"/>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50%</a:t>
            </a:r>
          </a:p>
        </p:txBody>
      </p:sp>
      <p:sp>
        <p:nvSpPr>
          <p:cNvPr id="25" name="TextBox 25"/>
          <p:cNvSpPr txBox="1"/>
          <p:nvPr/>
        </p:nvSpPr>
        <p:spPr>
          <a:xfrm>
            <a:off x="2794276" y="2648140"/>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75%</a:t>
            </a:r>
          </a:p>
        </p:txBody>
      </p:sp>
      <p:sp>
        <p:nvSpPr>
          <p:cNvPr id="26" name="TextBox 26"/>
          <p:cNvSpPr txBox="1"/>
          <p:nvPr/>
        </p:nvSpPr>
        <p:spPr>
          <a:xfrm>
            <a:off x="2794276" y="2224567"/>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85%</a:t>
            </a:r>
          </a:p>
        </p:txBody>
      </p:sp>
      <p:sp>
        <p:nvSpPr>
          <p:cNvPr id="27" name="TextBox 27"/>
          <p:cNvSpPr txBox="1"/>
          <p:nvPr/>
        </p:nvSpPr>
        <p:spPr>
          <a:xfrm>
            <a:off x="2794276" y="1853755"/>
            <a:ext cx="678180" cy="367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685">
                <a:solidFill>
                  <a:srgbClr val="FFFEFE">
                    <a:alpha val="100000"/>
                  </a:srgbClr>
                </a:solidFill>
                <a:latin typeface="Microsoft Yahei"/>
                <a:ea typeface="Microsoft Yahei"/>
                <a:cs typeface="Microsoft Yahei"/>
              </a:rPr>
              <a:t>95%</a:t>
            </a:r>
          </a:p>
        </p:txBody>
      </p:sp>
      <p:sp>
        <p:nvSpPr>
          <p:cNvPr id="28" name="TextBox 28"/>
          <p:cNvSpPr txBox="1"/>
          <p:nvPr/>
        </p:nvSpPr>
        <p:spPr>
          <a:xfrm>
            <a:off x="7622716" y="1732124"/>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定义：恶意串通，损害国家、集体或者第三人利益的行为。</a:t>
            </a:r>
          </a:p>
        </p:txBody>
      </p:sp>
      <p:sp>
        <p:nvSpPr>
          <p:cNvPr id="29" name="TextBox 29"/>
          <p:cNvSpPr txBox="1"/>
          <p:nvPr/>
        </p:nvSpPr>
        <p:spPr>
          <a:xfrm>
            <a:off x="7622716" y="2717009"/>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构成要件</a:t>
            </a:r>
          </a:p>
        </p:txBody>
      </p:sp>
      <p:sp>
        <p:nvSpPr>
          <p:cNvPr id="30" name="TextBox 30"/>
          <p:cNvSpPr txBox="1"/>
          <p:nvPr/>
        </p:nvSpPr>
        <p:spPr>
          <a:xfrm>
            <a:off x="7622716" y="3681885"/>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主观上，行为人须有恶意通谋的故意。</a:t>
            </a:r>
          </a:p>
        </p:txBody>
      </p:sp>
      <p:sp>
        <p:nvSpPr>
          <p:cNvPr id="31" name="TextBox 31"/>
          <p:cNvSpPr txBox="1"/>
          <p:nvPr/>
        </p:nvSpPr>
        <p:spPr>
          <a:xfrm>
            <a:off x="7622716" y="4680943"/>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客观上，行为人实施了恶意串通行为。</a:t>
            </a:r>
          </a:p>
        </p:txBody>
      </p:sp>
      <p:sp>
        <p:nvSpPr>
          <p:cNvPr id="32" name="TextBox 32"/>
          <p:cNvSpPr txBox="1"/>
          <p:nvPr/>
        </p:nvSpPr>
        <p:spPr>
          <a:xfrm>
            <a:off x="7622716" y="5694216"/>
            <a:ext cx="4231005" cy="862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结果上，该行为损害了国家、集体或第三人的利益。</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定义与构成要件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恶意串通行为类型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代理人与相对人恶意串通：代理人与相对人恶意串通，损害被代理人合法权益的，代理人和相对人应当承担连带责任。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招标人与投标人恶意串通：投标人相互串通投标或者与招标人串通投标的，投标人以向招标人或者评标委员会成员行贿的手段谋取中标的，中标无效，处中标项目金额千分之五以上千分之十以下的罚款，对单位直接负责的主管人员和其他直接责任人员处单位罚款数额百分之五以上百分之十以下的罚款；有违法所得的，并处没收违法所得；情节严重的，取消其一年至二年内参加依法必须进行招标的项目的投标资格并予以公告，直至由工商行政管理机关吊销营业执照；构成犯罪的，依法追究刑事责任。给他人造成损失的，依法承担赔偿责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其他恶意串通行为：如恶意串通逃避债务、恶意串通侵害他人权益等。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49" b="784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民事责任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行政责任</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刑事责任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恶意串通行为造成他人损失的，行为人应当承担民事责任，包括赔偿损失、恢复原状等。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对于违反行政法规的恶意串通行为，行为人可能面临行政处罚，如罚款、吊销营业执照等。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如果恶意串通行为构成犯罪，行为人将承担刑事责任，可能面临有期徒刑、拘役、罚金等刑罚。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法律责任与后果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合同法对恶意串通规定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63" r="1346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合同自由原则要求当事人自主决定合同内容，而恶意串通则是通过欺诈、胁迫等手段干扰当事人的真实意思，违反合同自由原则。</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恶意串通违反合同自由原则</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公平原则要求当事人在平等自愿的基础上签订合同，而恶意串通则导致一方获得不正当利益，损害另一方利益，违反公平原则。</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恶意串通违反公平原则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诚实信用原则要求当事人在合同履行过程中保持诚信，而恶意串通则是一种不诚信的行为，损害对方当事人的信赖利益。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恶意串通违反诚实信用原则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合同法基本原则与恶意串通关系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《合同法》第52条规定</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适用条件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具体条款解析及适用条件</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恶意串通，损害国家、集体或者第三人利益的合同无效。该条款明确规定了恶意串通行为的无效性。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在判断是否存在恶意串通时，需要考虑是否存在欺诈、胁迫等行为，以及是否损害了国家、集体或第三人的利益。同时，还需要考虑当事人之间的合同关系、交易背景等因素。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在涉及恶意串通的合同纠纷中，主张存在恶意串通的一方应当承担举证责任，提供充分的证据证明对方存在恶意串通行为。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举证责任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证明恶意串通存在的证据应当达到确实、充分的程度，能够形成完整的证据链，证明对方存在欺诈、胁迫等行为，以及该行为对合同关系的影响。同时，还需要考虑证据的客观性、关联性和合法性等因素。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证明标准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举证责任与证明标准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典型案例分析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案例一：虚假意思表示型恶意串通</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甲、乙双方签订虚假合同，故意隐瞒真实意图，损害丙方利益。</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甲、乙双方通过虚假意思表示，掩盖真实交易目的，构成恶意串通。</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根据《合同法》规定，虚假意思表示的合同无效，甲、乙双方应承担损害赔偿责任。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案件概述</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恶意串通行为分析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法律后果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案件概述</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恶意串通行为分析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法律后果</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案例二：损害他人利益型恶意串通</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甲、乙双方利用合同自由原则，通过不公平条款损害丁方利益，构成恶意串通。</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根据《合同法》规定，损害他人利益的合同无效，甲、乙双方应承担连带赔偿责任。</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甲、乙双方串通一气，通过签订不公平合同，损害第三方丁的利益。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案件概述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甲、乙双方为规避法律限制，签订名为合作实为借贷的合同。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5208" r="5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恶意串通行为分析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甲、乙双方通过表面合法的合同形式，掩盖非法借贷目的，构成恶意串通。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法律后果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合同法》规定，以合法形式掩盖非法目的的合同无效，甲、乙双方应承担相应的法律责任。同时，根据《民法典》中关于“违反法律、行政法规的强制性规定的民事法律行为无效”的规定，该合同也会被视为无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案例三：规避法律型恶意串通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防范措施与建议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477" b="17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633" b="563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加强合同审查，提高风险防范意识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仔细审查合同条款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在签订合同前，应对合同内容进行全面、细致的审查，确保合同条款明确、具体，防止存在模糊不清或容易产生歧义的内容。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了解对方资信状况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在签订合同前，应对合同相对方的资信状况进行调查了解，包括其信用记录、履约能力等方面，以降低恶意串通的风险。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提高风险防范意识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企业应加强对员工的培训和教育，提高员工的风险防范意识和合同管理能力，使员工能够识别和防范恶意串通行为。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3" r="1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企业应建立完善的合同管理制度，明确合同的签订、履行、变更和解除等流程，确保合同管理有章可循。</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建立完善的合同管理制度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企业应加强对员工行为的规范和管理，建立员工行为准则和道德规范，明确禁止员工参与恶意串通行为。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规范员工行为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企业应建立内部监督机制，对员工的合同管理行为进行监督和检查，确保员工遵守企业规章制度和法律法规。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加强内部监督</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完善内部管理制度，规范员工行为</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https://d.book118.com/765323003043011104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2024-09-13T21:36:45.567</cp:lastPrinted>
  <dcterms:created xsi:type="dcterms:W3CDTF">2024-09-13T13:36:45Z</dcterms:created>
  <dcterms:modified xsi:type="dcterms:W3CDTF">2024-09-13T13:36:47Z</dcterms:modified>
</cp:coreProperties>
</file>