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3A690-9489-4001-9E8A-EAF2AE74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D9B0D-FF98-4087-96D2-D70AEEDCE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24C7F-42F8-4086-BB29-1FAD79DF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DFD7D-0A59-4AAD-89D2-CABD66A9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B46441-F42F-44E2-9346-A384CBD5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1E7DC-3222-4940-9BC5-6E6C83B2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A2D79-5F1F-412E-A283-76E368DC8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2E771-329B-4713-96A9-2551C2E2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CF8CD-1CE7-435A-907E-48F4AB94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9987C-9A54-4433-AFB8-977586D42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D6029-A396-494C-8406-631A55BDB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0204115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申报流程演示课件\n## 1.药物申报流程概述\n### 1.1药物申报流程的重要性及目的\n### 1.2药物申报流程涉及的主要环节\n### 1.3药物申报流程的关键时间点\n## 2.药物研发及实验阶段\n### 2.1药物研发阶段的基本步骤\n### 2.2药物实验阶段的实验设计与方法\n### 2.3药物研发及实验阶段的数据管理与分析\n## 3.药物临床试验阶段\n### 3.1药物临床试验的分期与目的\n### 3.2药物临床试验的设计与实施\n### 3.3药物临床试验的数据分析与统计\n## 4.药物申报资料准备阶段\n### 4.1药物申报资料的基本要求与内容\n### 4.2药物申报资料的整理与编辑\n### 4.3药物申报资料的审查与反馈\n## 5.药物申报流程中的法规与指导原则\n### 5.1国内外药物申报的法规体系\n### 5.2药物申报流程中的指导原则与注意事项\n### 5.3药物申报的伦理与道德要求\n## 6.药物申报流程的案例分析\n### 6.1成功的药物申报案例分析\n### 6.2药物申报流程中的常见问题及解决方案\n### 6.3药物申报流程的未来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药物申报流程演示课件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药物申报流程概述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药物申报流程是药品研发过程中的关键环节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确保药品的安全性、有效性和质量可控性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为药品的上市和销售提供法律依据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药物申报流程的目的是为了保障公众的用药安全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防止不合格药品流入市场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促进药品研发和创新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药物申报流程对于药品生产企业具有重要意义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提高企业的研发水平和竞争力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降低企业的合规风险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药物申报流程的重要性及目的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3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药物设计、合成和筛选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药物体外实验和动物实验</a:t>
                </a:r>
                <a:endParaRPr/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药物研发及实验阶段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临床试验方案设计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临床试验实施和数据分析</a:t>
                </a:r>
                <a:endParaRPr/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药物临床试验阶段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药物申报资料的整理和编辑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药物申报资料的审查和反馈</a:t>
                </a:r>
                <a:endParaRPr/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药物申报资料准备阶段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药物申报流程的法规与指导原则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药物申报的法规体系和指导原则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药物申报的伦理和道德要求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药物申报流程涉及的主要环节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5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5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5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药物研发及实验阶段的关键时间点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药物设计阶段的开始时间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药物实验阶段的结束时间</a:t>
                </a:r>
                <a:endParaRPr/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临床试验方案设计的开始时间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临床试验实施阶段的结束时间</a:t>
                </a:r>
                <a:endParaRPr/>
              </a:p>
            </p:txBody>
          </p:sp>
          <p:sp>
            <p:nvSpPr>
              <p:cNvPr id="26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药物临床试验阶段的关键时间点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6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药物申报资料准备阶段的关键时间点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药物申报资料整理和编辑的开始时间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药物申报资料审查和反馈的结束时间</a:t>
                </a:r>
                <a:endParaRPr/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药物申报法规体系的发布时间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药物申报指导原则的更新时间</a:t>
                </a:r>
                <a:endParaRPr/>
              </a:p>
            </p:txBody>
          </p:sp>
          <p:sp>
            <p:nvSpPr>
              <p:cNvPr id="269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药物申报流程的法规与指导原则的关键时间点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药物申报流程的关键时间点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药物研发及实验阶段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药物靶点的发现和确认</a:t>
                </a:r>
                <a:endParaRPr/>
              </a:p>
            </p:txBody>
          </p:sp>
          <p:sp>
            <p:nvSpPr>
              <p:cNvPr id="2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疾病研究和靶点筛选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靶点验证和优化</a:t>
                </a:r>
                <a:endParaRPr/>
              </a:p>
            </p:txBody>
          </p:sp>
        </p:grpSp>
        <p:grpSp>
          <p:nvGrpSpPr>
            <p:cNvPr id="28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药物设计和合成</a:t>
                </a:r>
                <a:endParaRPr/>
              </a:p>
            </p:txBody>
          </p:sp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药物设计原理和方法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药物合成路线和工艺</a:t>
                </a:r>
                <a:endParaRPr/>
              </a:p>
            </p:txBody>
          </p:sp>
        </p:grpSp>
        <p:grpSp>
          <p:nvGrpSpPr>
            <p:cNvPr id="28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药物筛选和优化</a:t>
                </a:r>
                <a:endParaRPr/>
              </a:p>
            </p:txBody>
          </p:sp>
          <p:sp>
            <p:nvSpPr>
              <p:cNvPr id="2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药物活性筛选和评价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药物结构和性能优化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药物研发阶段的基本步骤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药物体外实验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细胞实验和酶实验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药物靶点激活和抑制实验</a:t>
                </a:r>
                <a:endParaRPr/>
              </a:p>
            </p:txBody>
          </p:sp>
          <p:sp>
            <p:nvSpPr>
              <p:cNvPr id="29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药物动物实验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动物模型的建立和评价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药物药代动力学和药效学实验</a:t>
                </a:r>
                <a:endParaRPr/>
              </a:p>
            </p:txBody>
          </p:sp>
          <p:sp>
            <p:nvSpPr>
              <p:cNvPr id="29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药物实验数据分析和结果解释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实验数据的统计和方法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实验结果的解释和评价</a:t>
                </a:r>
                <a:endParaRPr/>
              </a:p>
            </p:txBody>
          </p:sp>
          <p:sp>
            <p:nvSpPr>
              <p:cNvPr id="30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药物实验阶段的实验设计与方法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实验数据的记录和存储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数据的整理和分类</a:t>
                </a:r>
                <a:endParaRPr/>
              </a:p>
            </p:txBody>
          </p:sp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药物研发数据的收集和整理</a:t>
                </a:r>
                <a:endParaRPr/>
              </a:p>
            </p:txBody>
          </p:sp>
        </p:grpSp>
        <p:grpSp>
          <p:nvGrpSpPr>
            <p:cNvPr id="31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数据的统计方法和软件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数据的分析结果和解释</a:t>
                </a:r>
                <a:endParaRPr/>
              </a:p>
            </p:txBody>
          </p:sp>
          <p:sp>
            <p:nvSpPr>
              <p:cNvPr id="31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药物研发数据的统计和分析</a:t>
                </a:r>
                <a:endParaRPr/>
              </a:p>
            </p:txBody>
          </p:sp>
          <p:sp>
            <p:nvSpPr>
              <p:cNvPr id="31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数据的安全和隐私保护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数据的共享和协作</a:t>
                </a:r>
                <a:endParaRPr/>
              </a:p>
            </p:txBody>
          </p:sp>
          <p:sp>
            <p:nvSpPr>
              <p:cNvPr id="31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药物研发数据的管理和保护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药物研发及实验阶段的数据管理与分析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药物临床试验阶段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药物临床试验的分期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临床试验I期：安全性评价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临床试验II期：疗效评价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临床试验III期：大规模疗效和安全性评价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药物临床试验的目的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评估药物的疗效和安全性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为药品的上市审批提供依据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药物临床试验的分期与目的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药物临床试验的设计与实施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药物临床试验方案设计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试验目的和适应症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试验方案和流程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试验指标和评价方法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药物临床试验的实施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试验志愿者的招募和筛选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试验药物的分发和给药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试验数据的收集和记录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药物临床试验数据的收集和整理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试验数据的记录和存储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数据的整理和分类</a:t>
                </a:r>
                <a:endParaRPr/>
              </a:p>
            </p:txBody>
          </p:sp>
          <p:sp>
            <p:nvSpPr>
              <p:cNvPr id="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药物临床试验数据的统计和分析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数据的统计方法和软件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数据的分析结果和解释</a:t>
                </a:r>
                <a:endParaRPr/>
              </a:p>
            </p:txBody>
          </p:sp>
          <p:sp>
            <p:nvSpPr>
              <p:cNvPr id="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药物临床试验数据的管理和保护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数据的安全和隐私保护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数据的共享和协作</a:t>
                </a:r>
                <a:endParaRPr/>
              </a:p>
            </p:txBody>
          </p:sp>
          <p:sp>
            <p:nvSpPr>
              <p:cNvPr id="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药物临床试验的数据分析与统计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https://d.book118.com/766002041153010054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药物申报流程演示课件</vt:lpstr>
      <vt:lpstr>药物申报流程概述</vt:lpstr>
      <vt:lpstr>PowerPoint Presentation</vt:lpstr>
      <vt:lpstr>PowerPoint Presentation</vt:lpstr>
      <vt:lpstr>PowerPoint Presentation</vt:lpstr>
      <vt:lpstr>药物研发及实验阶段</vt:lpstr>
      <vt:lpstr>PowerPoint Presentation</vt:lpstr>
      <vt:lpstr>PowerPoint Presentation</vt:lpstr>
      <vt:lpstr>PowerPoint Presentation</vt:lpstr>
      <vt:lpstr>药物临床试验阶段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2024-09-21T20:54:34.168</cp:lastPrinted>
  <dcterms:created xsi:type="dcterms:W3CDTF">2024-09-21T12:54:34Z</dcterms:created>
  <dcterms:modified xsi:type="dcterms:W3CDTF">2024-09-21T12:54:36Z</dcterms:modified>
</cp:coreProperties>
</file>