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94744-C1AF-4FA7-BA80-0D057A0A2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C26FD-4945-41D9-9010-547D29350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66A46-907A-4F4B-8125-0A3E8520E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99B5F-3A3B-4725-9435-DD7B26F5B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C8B470-40B9-4892-B9F7-CE047C528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6B4410-DAA7-4DE9-A394-09B151364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9E3905-0ED6-4803-936A-7FB421B08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AB6E2-4C45-43B4-90BC-F44DE4E62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B739B3-736D-452B-BBB3-C2149758A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1F4DC-79E0-484D-A47C-5BDFAA57C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3FB62-7C71-47FE-BBDE-740120154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01220020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2023年供应室消毒员年终工作总结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日常消毒工作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消毒流程执行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严格遵循消毒流程，对各类物品进行彻底消毒，确保无菌环境。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消毒剂管理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负责消毒剂的配制、储存和使用，保证消毒剂的有效性和安全性。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消毒记录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详细记录每次消毒的时间、物品、方法和使用消毒剂等信息，以便追踪和审查。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sp>
        <p:nvSpPr>
          <p:cNvPr id="62" name="AutoShape 6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TextBox 8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器械清洗与维护</a:t>
            </a:r>
          </a:p>
        </p:txBody>
      </p:sp>
      <p:sp>
        <p:nvSpPr>
          <p:cNvPr id="83" name="TextBox 83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器械分类</a:t>
            </a:r>
          </a:p>
        </p:txBody>
      </p:sp>
      <p:sp>
        <p:nvSpPr>
          <p:cNvPr id="84" name="TextBox 84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对手动清洗的器械进行细致的刷洗、冲洗和擦干，确保无残留物。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手工清洗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器械检查与保养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清洗后对器械进行功能检查，及时维修和更换损坏部件，延长器械使用寿命。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根据器械的材质、结构和污染程度进行分类清洗。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灭菌后的物品按照无菌区和非无菌区进行分类存放，确保无菌物品不受污染。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灭菌物品管理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物品发放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根据临床需求及时准确地将无菌物品发放至各科室，并记录发放清单。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定期对库存物品进行清点和整理，及时补充短缺物品，避免影响临床工作。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灭菌物品的储存与发放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定期对供应室进行全面清洁，包括地面、墙面、天花板和各种设备表面的清洁。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环境清洁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每日对工作环境进行自查，确保无卫生死角，符合医院感染控制要求。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负责监督和执行供应室的卫生制度，提高全体人员的卫生意识。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卫生制度执行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清洁与卫生维护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高质量完成消毒任务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005013" y="2780824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确保所有医疗器械和物品均经过严格消毒，符合医院感染控制标准。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850265" y="2780824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定期对消毒设备进行维护和检查，确保其正常运行。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43259" y="2780824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针对不同物品特性，采用适宜的消毒方法和程序，确保消毒效果。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sp>
        <p:nvSpPr>
          <p:cNvPr id="62" name="Freeform 62"/>
          <p:cNvSpPr/>
          <p:nvPr/>
        </p:nvSpPr>
        <p:spPr>
          <a:xfrm>
            <a:off x="7486190" y="2318655"/>
            <a:ext cx="148018" cy="148018"/>
          </a:xfrm>
          <a:custGeom>
            <a:rect l="l" t="t" r="r" b="b"/>
            <a:pathLst>
              <a:path w="412" h="412">
                <a:moveTo>
                  <a:pt x="206" y="413"/>
                </a:moveTo>
                <a:lnTo>
                  <a:pt x="0" y="0"/>
                </a:lnTo>
                <a:lnTo>
                  <a:pt x="413" y="0"/>
                </a:lnTo>
                <a:lnTo>
                  <a:pt x="206" y="41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7284451" y="1940227"/>
            <a:ext cx="550450" cy="400622"/>
          </a:xfrm>
          <a:custGeom>
            <a:rect l="l" t="t" r="r" b="b"/>
            <a:pathLst>
              <a:path w="2438400" h="1774825">
                <a:moveTo>
                  <a:pt x="290196" y="0"/>
                </a:moveTo>
                <a:cubicBezTo>
                  <a:pt x="2151973" y="0"/>
                  <a:pt x="2151973" y="0"/>
                  <a:pt x="2151973" y="0"/>
                </a:cubicBezTo>
                <a:cubicBezTo>
                  <a:pt x="2310262" y="0"/>
                  <a:pt x="2438400" y="128119"/>
                  <a:pt x="2438400" y="286384"/>
                </a:cubicBezTo>
                <a:lnTo>
                  <a:pt x="2438400" y="1484673"/>
                </a:lnTo>
                <a:cubicBezTo>
                  <a:pt x="2438400" y="1646706"/>
                  <a:pt x="2310262" y="1774825"/>
                  <a:pt x="2151973" y="1774825"/>
                </a:cubicBezTo>
                <a:cubicBezTo>
                  <a:pt x="290196" y="1774825"/>
                  <a:pt x="290196" y="1774825"/>
                  <a:pt x="290196" y="1774825"/>
                </a:cubicBezTo>
                <a:cubicBezTo>
                  <a:pt x="131907" y="1774825"/>
                  <a:pt x="0" y="1646706"/>
                  <a:pt x="0" y="1484673"/>
                </a:cubicBezTo>
                <a:cubicBezTo>
                  <a:pt x="0" y="286384"/>
                  <a:pt x="0" y="286384"/>
                  <a:pt x="0" y="286384"/>
                </a:cubicBezTo>
                <a:cubicBezTo>
                  <a:pt x="0" y="128119"/>
                  <a:pt x="131907" y="0"/>
                  <a:pt x="290196" y="0"/>
                </a:cubicBezTo>
                <a:close/>
                <a:moveTo>
                  <a:pt x="471488" y="425450"/>
                </a:moveTo>
                <a:lnTo>
                  <a:pt x="471488" y="598488"/>
                </a:lnTo>
                <a:lnTo>
                  <a:pt x="1971676" y="598488"/>
                </a:lnTo>
                <a:lnTo>
                  <a:pt x="1971676" y="425450"/>
                </a:lnTo>
                <a:lnTo>
                  <a:pt x="471488" y="425450"/>
                </a:lnTo>
                <a:close/>
                <a:moveTo>
                  <a:pt x="471488" y="801688"/>
                </a:moveTo>
                <a:lnTo>
                  <a:pt x="471488" y="971551"/>
                </a:lnTo>
                <a:lnTo>
                  <a:pt x="1971676" y="971551"/>
                </a:lnTo>
                <a:lnTo>
                  <a:pt x="1971676" y="801688"/>
                </a:lnTo>
                <a:lnTo>
                  <a:pt x="471488" y="801688"/>
                </a:lnTo>
                <a:close/>
                <a:moveTo>
                  <a:pt x="471488" y="1174750"/>
                </a:moveTo>
                <a:lnTo>
                  <a:pt x="471488" y="1347788"/>
                </a:lnTo>
                <a:lnTo>
                  <a:pt x="1971676" y="1347788"/>
                </a:lnTo>
                <a:lnTo>
                  <a:pt x="1971676" y="1174750"/>
                </a:lnTo>
                <a:lnTo>
                  <a:pt x="471488" y="11747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4612704" y="3902234"/>
            <a:ext cx="534543" cy="232601"/>
          </a:xfrm>
          <a:custGeom>
            <a:rect l="l" t="t" r="r" b="b"/>
            <a:pathLst>
              <a:path w="205" h="89">
                <a:moveTo>
                  <a:pt x="103" y="19"/>
                </a:moveTo>
                <a:cubicBezTo>
                  <a:pt x="82" y="19"/>
                  <a:pt x="62" y="12"/>
                  <a:pt x="4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67"/>
                  <a:pt x="0" y="67"/>
                  <a:pt x="0" y="67"/>
                </a:cubicBezTo>
                <a:cubicBezTo>
                  <a:pt x="0" y="79"/>
                  <a:pt x="10" y="89"/>
                  <a:pt x="22" y="89"/>
                </a:cubicBezTo>
                <a:cubicBezTo>
                  <a:pt x="183" y="89"/>
                  <a:pt x="183" y="89"/>
                  <a:pt x="183" y="89"/>
                </a:cubicBezTo>
                <a:cubicBezTo>
                  <a:pt x="195" y="89"/>
                  <a:pt x="205" y="79"/>
                  <a:pt x="205" y="67"/>
                </a:cubicBezTo>
                <a:cubicBezTo>
                  <a:pt x="205" y="0"/>
                  <a:pt x="205" y="0"/>
                  <a:pt x="205" y="0"/>
                </a:cubicBezTo>
                <a:cubicBezTo>
                  <a:pt x="158" y="0"/>
                  <a:pt x="158" y="0"/>
                  <a:pt x="158" y="0"/>
                </a:cubicBezTo>
                <a:cubicBezTo>
                  <a:pt x="143" y="12"/>
                  <a:pt x="124" y="19"/>
                  <a:pt x="103" y="1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Freeform 65"/>
          <p:cNvSpPr/>
          <p:nvPr/>
        </p:nvSpPr>
        <p:spPr>
          <a:xfrm>
            <a:off x="4612704" y="3605816"/>
            <a:ext cx="534543" cy="307467"/>
          </a:xfrm>
          <a:custGeom>
            <a:rect l="l" t="t" r="r" b="b"/>
            <a:pathLst>
              <a:path w="205" h="118">
                <a:moveTo>
                  <a:pt x="183" y="42"/>
                </a:moveTo>
                <a:cubicBezTo>
                  <a:pt x="180" y="42"/>
                  <a:pt x="180" y="42"/>
                  <a:pt x="180" y="42"/>
                </a:cubicBezTo>
                <a:cubicBezTo>
                  <a:pt x="154" y="42"/>
                  <a:pt x="154" y="42"/>
                  <a:pt x="154" y="42"/>
                </a:cubicBezTo>
                <a:cubicBezTo>
                  <a:pt x="154" y="22"/>
                  <a:pt x="154" y="22"/>
                  <a:pt x="154" y="22"/>
                </a:cubicBezTo>
                <a:cubicBezTo>
                  <a:pt x="154" y="10"/>
                  <a:pt x="144" y="0"/>
                  <a:pt x="132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61" y="0"/>
                  <a:pt x="51" y="10"/>
                  <a:pt x="51" y="22"/>
                </a:cubicBezTo>
                <a:cubicBezTo>
                  <a:pt x="51" y="42"/>
                  <a:pt x="51" y="42"/>
                  <a:pt x="51" y="42"/>
                </a:cubicBezTo>
                <a:cubicBezTo>
                  <a:pt x="25" y="42"/>
                  <a:pt x="25" y="42"/>
                  <a:pt x="25" y="42"/>
                </a:cubicBezTo>
                <a:cubicBezTo>
                  <a:pt x="22" y="42"/>
                  <a:pt x="22" y="42"/>
                  <a:pt x="22" y="42"/>
                </a:cubicBezTo>
                <a:cubicBezTo>
                  <a:pt x="10" y="42"/>
                  <a:pt x="0" y="52"/>
                  <a:pt x="0" y="64"/>
                </a:cubicBezTo>
                <a:cubicBezTo>
                  <a:pt x="0" y="101"/>
                  <a:pt x="0" y="101"/>
                  <a:pt x="0" y="101"/>
                </a:cubicBezTo>
                <a:cubicBezTo>
                  <a:pt x="54" y="101"/>
                  <a:pt x="54" y="101"/>
                  <a:pt x="54" y="101"/>
                </a:cubicBezTo>
                <a:cubicBezTo>
                  <a:pt x="67" y="112"/>
                  <a:pt x="84" y="118"/>
                  <a:pt x="103" y="118"/>
                </a:cubicBezTo>
                <a:cubicBezTo>
                  <a:pt x="121" y="118"/>
                  <a:pt x="138" y="112"/>
                  <a:pt x="151" y="101"/>
                </a:cubicBezTo>
                <a:cubicBezTo>
                  <a:pt x="205" y="101"/>
                  <a:pt x="205" y="101"/>
                  <a:pt x="205" y="101"/>
                </a:cubicBezTo>
                <a:cubicBezTo>
                  <a:pt x="205" y="64"/>
                  <a:pt x="205" y="64"/>
                  <a:pt x="205" y="64"/>
                </a:cubicBezTo>
                <a:cubicBezTo>
                  <a:pt x="205" y="52"/>
                  <a:pt x="195" y="42"/>
                  <a:pt x="183" y="42"/>
                </a:cubicBezTo>
                <a:close/>
                <a:moveTo>
                  <a:pt x="67" y="26"/>
                </a:moveTo>
                <a:cubicBezTo>
                  <a:pt x="67" y="22"/>
                  <a:pt x="67" y="22"/>
                  <a:pt x="67" y="22"/>
                </a:cubicBezTo>
                <a:cubicBezTo>
                  <a:pt x="67" y="19"/>
                  <a:pt x="70" y="17"/>
                  <a:pt x="73" y="17"/>
                </a:cubicBezTo>
                <a:cubicBezTo>
                  <a:pt x="132" y="17"/>
                  <a:pt x="132" y="17"/>
                  <a:pt x="132" y="17"/>
                </a:cubicBezTo>
                <a:cubicBezTo>
                  <a:pt x="135" y="17"/>
                  <a:pt x="138" y="19"/>
                  <a:pt x="138" y="22"/>
                </a:cubicBezTo>
                <a:cubicBezTo>
                  <a:pt x="138" y="26"/>
                  <a:pt x="138" y="26"/>
                  <a:pt x="138" y="26"/>
                </a:cubicBezTo>
                <a:cubicBezTo>
                  <a:pt x="138" y="42"/>
                  <a:pt x="138" y="42"/>
                  <a:pt x="138" y="42"/>
                </a:cubicBezTo>
                <a:cubicBezTo>
                  <a:pt x="67" y="42"/>
                  <a:pt x="67" y="42"/>
                  <a:pt x="67" y="42"/>
                </a:cubicBezTo>
                <a:lnTo>
                  <a:pt x="67" y="26"/>
                </a:lnTo>
                <a:close/>
                <a:moveTo>
                  <a:pt x="101" y="101"/>
                </a:moveTo>
                <a:cubicBezTo>
                  <a:pt x="92" y="101"/>
                  <a:pt x="85" y="94"/>
                  <a:pt x="85" y="86"/>
                </a:cubicBezTo>
                <a:cubicBezTo>
                  <a:pt x="85" y="77"/>
                  <a:pt x="92" y="70"/>
                  <a:pt x="101" y="70"/>
                </a:cubicBezTo>
                <a:cubicBezTo>
                  <a:pt x="110" y="70"/>
                  <a:pt x="117" y="77"/>
                  <a:pt x="117" y="86"/>
                </a:cubicBezTo>
                <a:cubicBezTo>
                  <a:pt x="117" y="94"/>
                  <a:pt x="110" y="101"/>
                  <a:pt x="101" y="10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Freeform 66"/>
          <p:cNvSpPr/>
          <p:nvPr/>
        </p:nvSpPr>
        <p:spPr>
          <a:xfrm>
            <a:off x="2040604" y="5125181"/>
            <a:ext cx="121158" cy="611219"/>
          </a:xfrm>
          <a:custGeom>
            <a:rect l="l" t="t" r="r" b="b"/>
            <a:pathLst>
              <a:path w="64" h="321">
                <a:moveTo>
                  <a:pt x="64" y="289"/>
                </a:moveTo>
                <a:cubicBezTo>
                  <a:pt x="64" y="307"/>
                  <a:pt x="49" y="321"/>
                  <a:pt x="32" y="321"/>
                </a:cubicBezTo>
                <a:cubicBezTo>
                  <a:pt x="14" y="321"/>
                  <a:pt x="0" y="307"/>
                  <a:pt x="0" y="289"/>
                </a:cubicBezTo>
                <a:cubicBezTo>
                  <a:pt x="0" y="32"/>
                  <a:pt x="0" y="32"/>
                  <a:pt x="0" y="32"/>
                </a:cubicBezTo>
                <a:cubicBezTo>
                  <a:pt x="0" y="14"/>
                  <a:pt x="14" y="0"/>
                  <a:pt x="32" y="0"/>
                </a:cubicBezTo>
                <a:cubicBezTo>
                  <a:pt x="49" y="0"/>
                  <a:pt x="64" y="14"/>
                  <a:pt x="64" y="32"/>
                </a:cubicBezTo>
                <a:lnTo>
                  <a:pt x="64" y="2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>
            <a:off x="1862868" y="5498180"/>
            <a:ext cx="119824" cy="238316"/>
          </a:xfrm>
          <a:custGeom>
            <a:rect l="l" t="t" r="r" b="b"/>
            <a:pathLst>
              <a:path w="62" h="125">
                <a:moveTo>
                  <a:pt x="63" y="93"/>
                </a:moveTo>
                <a:cubicBezTo>
                  <a:pt x="63" y="111"/>
                  <a:pt x="49" y="125"/>
                  <a:pt x="32" y="125"/>
                </a:cubicBezTo>
                <a:cubicBezTo>
                  <a:pt x="14" y="125"/>
                  <a:pt x="0" y="111"/>
                  <a:pt x="0" y="93"/>
                </a:cubicBezTo>
                <a:cubicBezTo>
                  <a:pt x="0" y="32"/>
                  <a:pt x="0" y="32"/>
                  <a:pt x="0" y="32"/>
                </a:cubicBezTo>
                <a:cubicBezTo>
                  <a:pt x="0" y="14"/>
                  <a:pt x="14" y="0"/>
                  <a:pt x="32" y="0"/>
                </a:cubicBezTo>
                <a:cubicBezTo>
                  <a:pt x="49" y="0"/>
                  <a:pt x="63" y="14"/>
                  <a:pt x="63" y="32"/>
                </a:cubicBezTo>
                <a:lnTo>
                  <a:pt x="63" y="9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2219674" y="5321777"/>
            <a:ext cx="121158" cy="414719"/>
          </a:xfrm>
          <a:custGeom>
            <a:rect l="l" t="t" r="r" b="b"/>
            <a:pathLst>
              <a:path w="64" h="218">
                <a:moveTo>
                  <a:pt x="64" y="186"/>
                </a:moveTo>
                <a:cubicBezTo>
                  <a:pt x="64" y="204"/>
                  <a:pt x="49" y="218"/>
                  <a:pt x="32" y="218"/>
                </a:cubicBezTo>
                <a:cubicBezTo>
                  <a:pt x="14" y="218"/>
                  <a:pt x="0" y="204"/>
                  <a:pt x="0" y="186"/>
                </a:cubicBezTo>
                <a:cubicBezTo>
                  <a:pt x="0" y="32"/>
                  <a:pt x="0" y="32"/>
                  <a:pt x="0" y="32"/>
                </a:cubicBezTo>
                <a:cubicBezTo>
                  <a:pt x="0" y="14"/>
                  <a:pt x="14" y="0"/>
                  <a:pt x="32" y="0"/>
                </a:cubicBezTo>
                <a:cubicBezTo>
                  <a:pt x="49" y="0"/>
                  <a:pt x="64" y="14"/>
                  <a:pt x="64" y="32"/>
                </a:cubicBezTo>
                <a:lnTo>
                  <a:pt x="64" y="18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TextBox 8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有效预防感染事件</a:t>
            </a:r>
          </a:p>
        </p:txBody>
      </p:sp>
      <p:sp>
        <p:nvSpPr>
          <p:cNvPr id="90" name="TextBox 90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对疑似感染事件进行及时报告和处理，防止事态扩大。</a:t>
            </a:r>
          </a:p>
        </p:txBody>
      </p:sp>
      <p:sp>
        <p:nvSpPr>
          <p:cNvPr id="91" name="TextBox 91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参与医院感染控制培训，提高个人防护意识和技能。</a:t>
            </a:r>
          </a:p>
        </p:txBody>
      </p:sp>
      <p:sp>
        <p:nvSpPr>
          <p:cNvPr id="92" name="TextBox 92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严格执行手卫生规范，降低交叉感染风险。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制定详细的器械维护计划，确保各类器械得到及时保养。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采用先进的清洗技术，提高器械清洁度，延长使用寿命。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定期对维护效果进行评估，不断优化维护流程。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提高器械维护效率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对灭菌物品进行严格的质量检查，防止不合格物品进入临床使用。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优化物品储存和发放流程，提高工作效率和准确性。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26" r="962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1142" r="1114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078" b="190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建立完善的灭菌物品追溯系统，确保物品安全可追溯。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优化灭菌物品管理流程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https://d.book118.com/766012200200010103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2024-09-29T00:39:34.519</cp:lastPrinted>
  <dcterms:created xsi:type="dcterms:W3CDTF">2024-09-28T16:39:34Z</dcterms:created>
  <dcterms:modified xsi:type="dcterms:W3CDTF">2024-09-28T16:39:36Z</dcterms:modified>
</cp:coreProperties>
</file>