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F0F668-A664-4CDA-8AE8-BD0408DCD2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742608-E611-416F-93BF-36D6DB03A9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CDBA0C-8AC2-4CA0-A69B-213BCD112F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AF2B2C-298B-47B0-B143-5833FDD035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C2A62BE-C638-40ED-874F-C466F11C1A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16DAE06-4928-459E-B429-64CA7966B9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AAA717-44EA-4971-9F44-8BBDC7199F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EBB378-3D60-4A64-AFC6-1FB235C472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86D9E4-2960-43DB-8418-9F5DCC432E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802691-AC67-48F4-B53C-C26B1F82DE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D120C8-70B7-490E-A9BE-E0A52E9021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6020041235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运动康复生物力学-人体平衡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汇报时间：2024-01-20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人体平衡生物力学基础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运动康复中人体平衡评估方法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运动康复中人体平衡训练技术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运动康复中人体平衡应用实践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运动康复生物力学在人体平衡领域未来发展趋势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497384" y="2173262"/>
            <a:ext cx="3857054" cy="652748"/>
            <a:chOff x="7497384" y="2173262"/>
            <a:chExt cx="3857054" cy="652748"/>
          </a:xfrm>
        </p:grpSpPr>
        <p:sp>
          <p:nvSpPr>
            <p:cNvPr id="3" name="AutoShape 3"/>
            <p:cNvSpPr/>
            <p:nvPr/>
          </p:nvSpPr>
          <p:spPr>
            <a:xfrm>
              <a:off x="7497384" y="2173262"/>
              <a:ext cx="3857054" cy="652748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defRPr/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探讨运动康复生物力学在人体平衡领域的研究和应用。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6683187" y="2173262"/>
            <a:ext cx="652748" cy="652748"/>
            <a:chOff x="6683187" y="2173262"/>
            <a:chExt cx="652748" cy="652748"/>
          </a:xfrm>
        </p:grpSpPr>
        <p:sp>
          <p:nvSpPr>
            <p:cNvPr id="5" name="AutoShape 5"/>
            <p:cNvSpPr/>
            <p:nvPr/>
          </p:nvSpPr>
          <p:spPr>
            <a:xfrm>
              <a:off x="6683187" y="2173262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816347" y="2303755"/>
            <a:ext cx="386524" cy="391763"/>
            <a:chOff x="6816347" y="2303755"/>
            <a:chExt cx="386524" cy="391763"/>
          </a:xfrm>
        </p:grpSpPr>
        <p:sp>
          <p:nvSpPr>
            <p:cNvPr id="7" name="Freeform 7"/>
            <p:cNvSpPr/>
            <p:nvPr/>
          </p:nvSpPr>
          <p:spPr>
            <a:xfrm>
              <a:off x="6822919" y="2564454"/>
              <a:ext cx="132397" cy="125730"/>
            </a:xfrm>
            <a:custGeom>
              <a:rect l="l" t="t" r="r" b="b"/>
              <a:pathLst>
                <a:path w="100" h="95">
                  <a:moveTo>
                    <a:pt x="14" y="95"/>
                  </a:moveTo>
                  <a:lnTo>
                    <a:pt x="0" y="80"/>
                  </a:lnTo>
                  <a:lnTo>
                    <a:pt x="85" y="0"/>
                  </a:lnTo>
                  <a:lnTo>
                    <a:pt x="100" y="14"/>
                  </a:lnTo>
                  <a:lnTo>
                    <a:pt x="14" y="9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19598" y="2498255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995036" y="2303755"/>
              <a:ext cx="207835" cy="207835"/>
            </a:xfrm>
            <a:custGeom>
              <a:rect l="l" t="t" r="r" b="b"/>
              <a:pathLst>
                <a:path w="66" h="66">
                  <a:moveTo>
                    <a:pt x="32" y="66"/>
                  </a:moveTo>
                  <a:cubicBezTo>
                    <a:pt x="23" y="66"/>
                    <a:pt x="15" y="63"/>
                    <a:pt x="9" y="57"/>
                  </a:cubicBezTo>
                  <a:cubicBezTo>
                    <a:pt x="3" y="51"/>
                    <a:pt x="0" y="43"/>
                    <a:pt x="0" y="34"/>
                  </a:cubicBezTo>
                  <a:cubicBezTo>
                    <a:pt x="0" y="25"/>
                    <a:pt x="3" y="17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66" y="46"/>
                    <a:pt x="66" y="46"/>
                    <a:pt x="66" y="46"/>
                  </a:cubicBezTo>
                  <a:cubicBezTo>
                    <a:pt x="55" y="57"/>
                    <a:pt x="55" y="57"/>
                    <a:pt x="55" y="57"/>
                  </a:cubicBezTo>
                  <a:cubicBezTo>
                    <a:pt x="49" y="63"/>
                    <a:pt x="41" y="66"/>
                    <a:pt x="32" y="66"/>
                  </a:cubicBezTo>
                  <a:moveTo>
                    <a:pt x="20" y="12"/>
                  </a:moveTo>
                  <a:cubicBezTo>
                    <a:pt x="15" y="17"/>
                    <a:pt x="15" y="17"/>
                    <a:pt x="15" y="17"/>
                  </a:cubicBezTo>
                  <a:cubicBezTo>
                    <a:pt x="10" y="22"/>
                    <a:pt x="8" y="28"/>
                    <a:pt x="8" y="34"/>
                  </a:cubicBezTo>
                  <a:cubicBezTo>
                    <a:pt x="8" y="40"/>
                    <a:pt x="10" y="46"/>
                    <a:pt x="15" y="51"/>
                  </a:cubicBezTo>
                  <a:cubicBezTo>
                    <a:pt x="20" y="56"/>
                    <a:pt x="26" y="58"/>
                    <a:pt x="32" y="58"/>
                  </a:cubicBezTo>
                  <a:cubicBezTo>
                    <a:pt x="38" y="58"/>
                    <a:pt x="44" y="56"/>
                    <a:pt x="49" y="51"/>
                  </a:cubicBezTo>
                  <a:cubicBezTo>
                    <a:pt x="54" y="46"/>
                    <a:pt x="54" y="46"/>
                    <a:pt x="54" y="46"/>
                  </a:cubicBezTo>
                  <a:lnTo>
                    <a:pt x="20" y="1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816347" y="2385765"/>
              <a:ext cx="304419" cy="309753"/>
            </a:xfrm>
            <a:custGeom>
              <a:rect l="l" t="t" r="r" b="b"/>
              <a:pathLst>
                <a:path w="230" h="234">
                  <a:moveTo>
                    <a:pt x="0" y="234"/>
                  </a:moveTo>
                  <a:lnTo>
                    <a:pt x="22" y="49"/>
                  </a:lnTo>
                  <a:lnTo>
                    <a:pt x="112" y="0"/>
                  </a:lnTo>
                  <a:lnTo>
                    <a:pt x="121" y="16"/>
                  </a:lnTo>
                  <a:lnTo>
                    <a:pt x="41" y="61"/>
                  </a:lnTo>
                  <a:lnTo>
                    <a:pt x="24" y="211"/>
                  </a:lnTo>
                  <a:lnTo>
                    <a:pt x="185" y="180"/>
                  </a:lnTo>
                  <a:lnTo>
                    <a:pt x="211" y="111"/>
                  </a:lnTo>
                  <a:lnTo>
                    <a:pt x="230" y="116"/>
                  </a:lnTo>
                  <a:lnTo>
                    <a:pt x="199" y="199"/>
                  </a:lnTo>
                  <a:lnTo>
                    <a:pt x="0" y="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683187" y="3294307"/>
            <a:ext cx="652748" cy="652748"/>
            <a:chOff x="6683187" y="3294307"/>
            <a:chExt cx="652748" cy="652748"/>
          </a:xfrm>
        </p:grpSpPr>
        <p:sp>
          <p:nvSpPr>
            <p:cNvPr id="12" name="AutoShape 12"/>
            <p:cNvSpPr/>
            <p:nvPr/>
          </p:nvSpPr>
          <p:spPr>
            <a:xfrm>
              <a:off x="6683187" y="3294307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6811680" y="3422847"/>
            <a:ext cx="395764" cy="395668"/>
            <a:chOff x="6811680" y="3422847"/>
            <a:chExt cx="395764" cy="395668"/>
          </a:xfrm>
        </p:grpSpPr>
        <p:sp>
          <p:nvSpPr>
            <p:cNvPr id="14" name="Freeform 14"/>
            <p:cNvSpPr/>
            <p:nvPr/>
          </p:nvSpPr>
          <p:spPr>
            <a:xfrm>
              <a:off x="6859305" y="3655733"/>
              <a:ext cx="300419" cy="162782"/>
            </a:xfrm>
            <a:custGeom>
              <a:rect l="l" t="t" r="r" b="b"/>
              <a:pathLst>
                <a:path w="226" h="123">
                  <a:moveTo>
                    <a:pt x="227" y="123"/>
                  </a:moveTo>
                  <a:lnTo>
                    <a:pt x="0" y="123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04"/>
                  </a:lnTo>
                  <a:lnTo>
                    <a:pt x="208" y="104"/>
                  </a:lnTo>
                  <a:lnTo>
                    <a:pt x="208" y="0"/>
                  </a:lnTo>
                  <a:lnTo>
                    <a:pt x="227" y="0"/>
                  </a:lnTo>
                  <a:lnTo>
                    <a:pt x="227" y="12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6811680" y="3422847"/>
              <a:ext cx="395764" cy="228981"/>
            </a:xfrm>
            <a:custGeom>
              <a:rect l="l" t="t" r="r" b="b"/>
              <a:pathLst>
                <a:path w="299" h="173">
                  <a:moveTo>
                    <a:pt x="284" y="173"/>
                  </a:moveTo>
                  <a:lnTo>
                    <a:pt x="149" y="29"/>
                  </a:lnTo>
                  <a:lnTo>
                    <a:pt x="14" y="173"/>
                  </a:lnTo>
                  <a:lnTo>
                    <a:pt x="0" y="159"/>
                  </a:lnTo>
                  <a:lnTo>
                    <a:pt x="149" y="0"/>
                  </a:lnTo>
                  <a:lnTo>
                    <a:pt x="299" y="159"/>
                  </a:lnTo>
                  <a:lnTo>
                    <a:pt x="284" y="17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958650" y="3655733"/>
              <a:ext cx="100584" cy="112490"/>
            </a:xfrm>
            <a:custGeom>
              <a:rect l="l" t="t" r="r" b="b"/>
              <a:pathLst>
                <a:path w="76" h="85">
                  <a:moveTo>
                    <a:pt x="76" y="85"/>
                  </a:moveTo>
                  <a:lnTo>
                    <a:pt x="57" y="85"/>
                  </a:lnTo>
                  <a:lnTo>
                    <a:pt x="57" y="19"/>
                  </a:lnTo>
                  <a:lnTo>
                    <a:pt x="19" y="19"/>
                  </a:lnTo>
                  <a:lnTo>
                    <a:pt x="19" y="85"/>
                  </a:lnTo>
                  <a:lnTo>
                    <a:pt x="0" y="85"/>
                  </a:lnTo>
                  <a:lnTo>
                    <a:pt x="0" y="0"/>
                  </a:lnTo>
                  <a:lnTo>
                    <a:pt x="76" y="0"/>
                  </a:lnTo>
                  <a:lnTo>
                    <a:pt x="76" y="8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6958650" y="3530003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6692712" y="4617091"/>
            <a:ext cx="652748" cy="652748"/>
            <a:chOff x="6692712" y="4617091"/>
            <a:chExt cx="652748" cy="652748"/>
          </a:xfrm>
        </p:grpSpPr>
        <p:sp>
          <p:nvSpPr>
            <p:cNvPr id="19" name="AutoShape 19"/>
            <p:cNvSpPr/>
            <p:nvPr/>
          </p:nvSpPr>
          <p:spPr>
            <a:xfrm>
              <a:off x="6692712" y="4617091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797440" y="4721819"/>
            <a:ext cx="443293" cy="443294"/>
            <a:chOff x="6797440" y="4721819"/>
            <a:chExt cx="443293" cy="443294"/>
          </a:xfrm>
        </p:grpSpPr>
        <p:sp>
          <p:nvSpPr>
            <p:cNvPr id="21" name="Freeform 21"/>
            <p:cNvSpPr/>
            <p:nvPr/>
          </p:nvSpPr>
          <p:spPr>
            <a:xfrm>
              <a:off x="6797440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28" y="48"/>
                  </a:moveTo>
                  <a:cubicBezTo>
                    <a:pt x="24" y="48"/>
                    <a:pt x="24" y="48"/>
                    <a:pt x="24" y="48"/>
                  </a:cubicBezTo>
                  <a:cubicBezTo>
                    <a:pt x="10" y="48"/>
                    <a:pt x="0" y="38"/>
                    <a:pt x="0" y="24"/>
                  </a:cubicBezTo>
                  <a:cubicBezTo>
                    <a:pt x="0" y="10"/>
                    <a:pt x="10" y="0"/>
                    <a:pt x="24" y="0"/>
                  </a:cubicBezTo>
                  <a:cubicBezTo>
                    <a:pt x="28" y="0"/>
                    <a:pt x="28" y="0"/>
                    <a:pt x="28" y="0"/>
                  </a:cubicBezTo>
                  <a:lnTo>
                    <a:pt x="28" y="48"/>
                  </a:lnTo>
                  <a:close/>
                  <a:moveTo>
                    <a:pt x="20" y="8"/>
                  </a:moveTo>
                  <a:cubicBezTo>
                    <a:pt x="13" y="10"/>
                    <a:pt x="8" y="16"/>
                    <a:pt x="8" y="24"/>
                  </a:cubicBezTo>
                  <a:cubicBezTo>
                    <a:pt x="8" y="32"/>
                    <a:pt x="13" y="38"/>
                    <a:pt x="20" y="40"/>
                  </a:cubicBezTo>
                  <a:lnTo>
                    <a:pt x="20" y="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7143483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4" y="48"/>
                  </a:moveTo>
                  <a:cubicBezTo>
                    <a:pt x="0" y="48"/>
                    <a:pt x="0" y="48"/>
                    <a:pt x="0" y="48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18" y="0"/>
                    <a:pt x="28" y="10"/>
                    <a:pt x="28" y="24"/>
                  </a:cubicBezTo>
                  <a:cubicBezTo>
                    <a:pt x="28" y="38"/>
                    <a:pt x="18" y="48"/>
                    <a:pt x="4" y="48"/>
                  </a:cubicBezTo>
                  <a:moveTo>
                    <a:pt x="8" y="8"/>
                  </a:moveTo>
                  <a:cubicBezTo>
                    <a:pt x="8" y="40"/>
                    <a:pt x="8" y="40"/>
                    <a:pt x="8" y="40"/>
                  </a:cubicBezTo>
                  <a:cubicBezTo>
                    <a:pt x="15" y="38"/>
                    <a:pt x="20" y="32"/>
                    <a:pt x="20" y="24"/>
                  </a:cubicBezTo>
                  <a:cubicBezTo>
                    <a:pt x="20" y="16"/>
                    <a:pt x="15" y="10"/>
                    <a:pt x="8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7172058" y="5095104"/>
              <a:ext cx="41434" cy="41434"/>
            </a:xfrm>
            <a:custGeom>
              <a:rect l="l" t="t" r="r" b="b"/>
              <a:pathLst>
                <a:path w="12" h="12">
                  <a:moveTo>
                    <a:pt x="0" y="12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2" y="4"/>
                    <a:pt x="4" y="3"/>
                    <a:pt x="4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12" y="7"/>
                    <a:pt x="7" y="12"/>
                    <a:pt x="0" y="1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116337" y="5109391"/>
              <a:ext cx="55817" cy="2714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7040518" y="5082150"/>
              <a:ext cx="82963" cy="82963"/>
            </a:xfrm>
            <a:custGeom>
              <a:rect l="l" t="t" r="r" b="b"/>
              <a:pathLst>
                <a:path w="24" h="24">
                  <a:moveTo>
                    <a:pt x="12" y="24"/>
                  </a:moveTo>
                  <a:cubicBezTo>
                    <a:pt x="5" y="24"/>
                    <a:pt x="0" y="19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9" y="0"/>
                    <a:pt x="24" y="5"/>
                    <a:pt x="24" y="12"/>
                  </a:cubicBezTo>
                  <a:cubicBezTo>
                    <a:pt x="24" y="19"/>
                    <a:pt x="19" y="24"/>
                    <a:pt x="12" y="24"/>
                  </a:cubicBezTo>
                  <a:moveTo>
                    <a:pt x="12" y="8"/>
                  </a:moveTo>
                  <a:cubicBezTo>
                    <a:pt x="10" y="8"/>
                    <a:pt x="8" y="10"/>
                    <a:pt x="8" y="12"/>
                  </a:cubicBezTo>
                  <a:cubicBezTo>
                    <a:pt x="8" y="14"/>
                    <a:pt x="10" y="16"/>
                    <a:pt x="12" y="16"/>
                  </a:cubicBezTo>
                  <a:cubicBezTo>
                    <a:pt x="14" y="16"/>
                    <a:pt x="16" y="14"/>
                    <a:pt x="16" y="12"/>
                  </a:cubicBezTo>
                  <a:cubicBezTo>
                    <a:pt x="16" y="10"/>
                    <a:pt x="14" y="8"/>
                    <a:pt x="12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6867448" y="4721819"/>
              <a:ext cx="304609" cy="151543"/>
            </a:xfrm>
            <a:custGeom>
              <a:rect l="l" t="t" r="r" b="b"/>
              <a:pathLst>
                <a:path w="88" h="44">
                  <a:moveTo>
                    <a:pt x="88" y="44"/>
                  </a:moveTo>
                  <a:cubicBezTo>
                    <a:pt x="80" y="44"/>
                    <a:pt x="80" y="44"/>
                    <a:pt x="80" y="44"/>
                  </a:cubicBezTo>
                  <a:cubicBezTo>
                    <a:pt x="80" y="24"/>
                    <a:pt x="64" y="8"/>
                    <a:pt x="44" y="8"/>
                  </a:cubicBezTo>
                  <a:cubicBezTo>
                    <a:pt x="24" y="8"/>
                    <a:pt x="8" y="24"/>
                    <a:pt x="8" y="44"/>
                  </a:cubicBezTo>
                  <a:cubicBezTo>
                    <a:pt x="0" y="44"/>
                    <a:pt x="0" y="44"/>
                    <a:pt x="0" y="44"/>
                  </a:cubicBezTo>
                  <a:cubicBezTo>
                    <a:pt x="0" y="20"/>
                    <a:pt x="20" y="0"/>
                    <a:pt x="44" y="0"/>
                  </a:cubicBezTo>
                  <a:cubicBezTo>
                    <a:pt x="68" y="0"/>
                    <a:pt x="88" y="20"/>
                    <a:pt x="88" y="4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t="12072" b="12072"/>
          <a:stretch>
            <a:fillRect/>
          </a:stretch>
        </p:blipFill>
        <p:spPr>
          <a:xfrm>
            <a:off x="573317" y="3848733"/>
            <a:ext cx="2634960" cy="2341801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2619" r="12619"/>
          <a:stretch>
            <a:fillRect/>
          </a:stretch>
        </p:blipFill>
        <p:spPr>
          <a:xfrm>
            <a:off x="3337865" y="1324021"/>
            <a:ext cx="2689304" cy="2397530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t="6461" b="6461"/>
          <a:stretch>
            <a:fillRect/>
          </a:stretch>
        </p:blipFill>
        <p:spPr>
          <a:xfrm>
            <a:off x="3337865" y="3848733"/>
            <a:ext cx="2689304" cy="2341801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10008" r="10008"/>
          <a:stretch>
            <a:fillRect/>
          </a:stretch>
        </p:blipFill>
        <p:spPr>
          <a:xfrm>
            <a:off x="573317" y="1297445"/>
            <a:ext cx="2634960" cy="2424106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7497384" y="3334317"/>
            <a:ext cx="3914076" cy="71360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分析人体平衡机制及其在运动康复中的重要性。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7497384" y="4556231"/>
            <a:ext cx="3914076" cy="71360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阐述运动康复生物力学对人体平衡评估和干预的方法及效果。</a:t>
            </a:r>
            <a:endParaRPr lang="en-US" sz="1100"/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人体平衡机制及影响因素。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运动康复生物力学在人体平衡干预中的应用。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运动康复生物力学在人体平衡评估中的应用。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运动康复生物力学在人体平衡领域的研究展望。</a:t>
            </a:r>
            <a:endParaRPr lang="en-US" sz="1100"/>
          </a:p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人体平衡生物力学基础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静态平衡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指人体在静止状态下保持姿势稳定的能力，如站立、坐姿等。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动态平衡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指人体在运动过程中维持平衡的能力，如行走、跑步、跳跃等。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反应性平衡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指人体在受到外部干扰后，通过调整姿势和重心位置以恢复平衡的能力。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人体平衡定义与分类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人体平衡的关键在于重心的位置与支撑面的关系。当重心位于支撑面内时，人体处于平衡状态；当重心超出支撑面时，人体将失去平衡。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重心与支撑面关系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肌肉力量对于维持人体平衡至关重要。强壮的肌肉可以提供更好的支撑和稳定性，有助于保持正确的姿势和平衡。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肌肉力量与平衡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关节稳定性是影响人体平衡的另一个重要因素。稳定的关节可以减少不必要的运动，提高姿势的稳定性和平衡能力。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关节稳定性与平衡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生物力学原理及应用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781" r="12781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前庭系统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位于内耳的前庭系统负责监测头部位置和运动状态，向大脑提供关于身体平衡和空间定位的信息。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本体感觉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本体感觉是指身体各部位肌肉、肌腱和关节等处的感受器对躯体空间位置、姿势和运动状态的感知。这些信息通过神经系统传递至大脑进行识别，从而调整身体姿势和维持平衡。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视觉系统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视觉系统通过眼睛接收外界光线信息，经过大脑处理后可以提供关于周围环境、物体距离和位置等视觉信息。这些信息对于维持人体平衡和空间定位具有重要作用。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平衡感觉器官与神经控制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运动康复中人体平衡评估方法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2262" b="122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30605" b="3060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1674" r="167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静态平衡评估方法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闭目原地踏步测试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受试者闭目，两脚交替踏步，记录持续时间。异常结果可能提示前庭系统功能障碍。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单腿站立测试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受试者单腿站立，记录持续时间。异常结果可能提示下肢肌肉力量不足或本体感觉障碍。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强化Romberg测试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受试者两足并拢站立，闭目，双手平举，记录身体摇晃程度。异常结果可能提示小脑功能障碍。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708" b="16708"/>
          <a:stretch>
            <a:fillRect/>
          </a:stretch>
        </p:blipFill>
        <p:spPr>
          <a:xfrm>
            <a:off x="705128" y="1258733"/>
            <a:ext cx="5140490" cy="5140491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受试者两足并拢站立，做最大幅度前伸，记录前伸距离。异常结果可能提示髋关节灵活性和下肢肌肉力量不足。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功能性前伸测试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受试者在平衡木上行走，记录行走速度和步态稳定性。异常结果可能提示下肢肌肉力量不足或本体感觉障碍。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平衡木行走测试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受试者单腿站立，非支撑腿向八个方向尽可能远地伸展，记录伸展距离。异常结果可能提示下肢肌肉力量不足或关节稳定性差。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星形偏移平衡测试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动态平衡评估方法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https://d.book118.com/766020041235010054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2024-09-22T06:42:56.233</cp:lastPrinted>
  <dcterms:created xsi:type="dcterms:W3CDTF">2024-09-21T22:42:56Z</dcterms:created>
  <dcterms:modified xsi:type="dcterms:W3CDTF">2024-09-21T22:42:58Z</dcterms:modified>
</cp:coreProperties>
</file>