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jpe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jpeg" /><Relationship Id="rId2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70010D-5D95-4D8C-88FC-01F9BAAFB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FFCB65-4AE0-4A80-A873-58E87D7566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392F84-D8E3-4E1A-9267-AEEFF83380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46BBFD-B6CE-45E7-89FB-D99A9D0D4C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519217-BF9E-4AA4-881B-4B14C129CD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3D6A5F-AC11-4CAA-885B-8F08BDD83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13A4F1-2F6A-42E9-ADFF-A6EE513F73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6FE0A3-D7DB-46D4-A8FE-ACA4C5045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65690F-01E7-47BE-8B89-DA0434763A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2F07F5-352E-4C81-AB5B-763338839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295E00-B211-4D15-A505-B16CBAAED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章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946231" y="0"/>
            <a:ext cx="157994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defTabSz="342900"/>
            <a:endParaRPr lang="zh-CN" altLang="en-US" sz="1350">
              <a:solidFill>
                <a:prstClr val="white"/>
              </a:solidFill>
              <a:latin typeface="FZHei-B01S" panose="02010601030101010101" pitchFamily="2" charset="-122"/>
              <a:ea typeface="FZHei-B01S" panose="02010601030101010101" pitchFamily="2" charset="-122"/>
              <a:sym typeface="FZHei-B01S" panose="02010601030101010101" pitchFamily="2" charset="-122"/>
            </a:endParaRPr>
          </a:p>
        </p:txBody>
      </p:sp>
      <p:sp>
        <p:nvSpPr>
          <p:cNvPr id="3" name="ïṡliďé"/>
          <p:cNvSpPr/>
          <p:nvPr userDrawn="1"/>
        </p:nvSpPr>
        <p:spPr>
          <a:xfrm>
            <a:off x="1400175" y="1392151"/>
            <a:ext cx="2336165" cy="4513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defTabSz="914400"/>
            <a:endParaRPr lang="zh-CN" altLang="en-US" sz="2000" b="1">
              <a:solidFill>
                <a:schemeClr val="bg1"/>
              </a:solidFill>
              <a:latin typeface="华文细黑" panose="02010600040101010101" charset="-122"/>
              <a:ea typeface="字魂70号-灵悦黑体" panose="00000500000000000000" charset="-122"/>
              <a:sym typeface="华文细黑" panose="02010600040101010101" charset="-122"/>
            </a:endParaRPr>
          </a:p>
        </p:txBody>
      </p:sp>
      <p:sp>
        <p:nvSpPr>
          <p:cNvPr id="4" name="îšḷïḋê"/>
          <p:cNvSpPr/>
          <p:nvPr userDrawn="1"/>
        </p:nvSpPr>
        <p:spPr>
          <a:xfrm>
            <a:off x="1889654" y="1785179"/>
            <a:ext cx="2469621" cy="3727524"/>
          </a:xfrm>
          <a:prstGeom prst="rect">
            <a:avLst/>
          </a:prstGeom>
          <a:blipFill rotWithShape="1">
            <a:blip r:embed="rId1"/>
            <a:stretch>
              <a:fillRect l="-313" r="-310"/>
            </a:stretch>
          </a:blip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华文细黑" panose="02010600040101010101" charset="-122"/>
              <a:ea typeface="字魂70号-灵悦黑体" panose="00000500000000000000" charset="-122"/>
              <a:sym typeface="华文细黑" panose="02010600040101010101" charset="-122"/>
            </a:endParaRPr>
          </a:p>
        </p:txBody>
      </p:sp>
    </p:spTree>
  </p:cSld>
  <p:clrMapOvr>
    <a:masterClrMapping/>
  </p:clrMapOvr>
  <p:transition spd="slow"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C:\Users\16106\Desktop\2022.3.3 说课PPT文案\说课PPT文案素材\2222.png2222"/>
          <p:cNvPicPr>
            <a:picLocks noChangeAspect="1"/>
          </p:cNvPicPr>
          <p:nvPr userDrawn="1"/>
        </p:nvPicPr>
        <p:blipFill>
          <a:blip r:embed="rId1"/>
          <a:srcRect l="5422" t="9866" r="5740" b="8912"/>
          <a:stretch>
            <a:fillRect/>
          </a:stretch>
        </p:blipFill>
        <p:spPr>
          <a:xfrm>
            <a:off x="-27257" y="0"/>
            <a:ext cx="12246468" cy="6858000"/>
          </a:xfrm>
          <a:prstGeom prst="rect">
            <a:avLst/>
          </a:prstGeom>
        </p:spPr>
      </p:pic>
      <p:pic>
        <p:nvPicPr>
          <p:cNvPr id="20" name="图片 19" descr="51miz-E1245849-B4F953A8"/>
          <p:cNvPicPr>
            <a:picLocks noChangeAspect="1"/>
          </p:cNvPicPr>
          <p:nvPr userDrawn="1"/>
        </p:nvPicPr>
        <p:blipFill>
          <a:blip r:embed="rId2"/>
          <a:srcRect l="13018" r="11036" b="15438"/>
          <a:stretch>
            <a:fillRect/>
          </a:stretch>
        </p:blipFill>
        <p:spPr>
          <a:xfrm>
            <a:off x="654015" y="1301115"/>
            <a:ext cx="4256405" cy="3554730"/>
          </a:xfrm>
          <a:prstGeom prst="rect">
            <a:avLst/>
          </a:prstGeom>
        </p:spPr>
      </p:pic>
      <p:pic>
        <p:nvPicPr>
          <p:cNvPr id="26" name="图片 25" descr="/Users/ohuohuo/Downloads/337f212ee8ddea9ee45be40605a43b4b.png337f212ee8ddea9ee45be40605a43b4b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53586" y="4214818"/>
            <a:ext cx="3023870" cy="3023870"/>
          </a:xfrm>
          <a:prstGeom prst="rect">
            <a:avLst/>
          </a:prstGeom>
        </p:spPr>
      </p:pic>
      <p:sp>
        <p:nvSpPr>
          <p:cNvPr id="27" name="文本框 11"/>
          <p:cNvSpPr txBox="1"/>
          <p:nvPr userDrawn="1"/>
        </p:nvSpPr>
        <p:spPr>
          <a:xfrm>
            <a:off x="1381092" y="2857496"/>
            <a:ext cx="28581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en-US" sz="6000" b="1">
                <a:solidFill>
                  <a:schemeClr val="tx1">
                    <a:lumMod val="75000"/>
                    <a:lumOff val="25000"/>
                  </a:schemeClr>
                </a:solidFill>
                <a:latin typeface="Microsoft YaHei Bold" panose="020b0502040204020203" charset="-122"/>
                <a:ea typeface="Microsoft YaHei Bold" panose="020b0502040204020203" charset="-122"/>
              </a:rPr>
              <a:t>目  录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单元构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sp>
        <p:nvSpPr>
          <p:cNvPr id="7" name="椭圆 6"/>
          <p:cNvSpPr/>
          <p:nvPr userDrawn="1"/>
        </p:nvSpPr>
        <p:spPr>
          <a:xfrm>
            <a:off x="666712" y="214290"/>
            <a:ext cx="361520" cy="35719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8" name="矩形 7"/>
          <p:cNvSpPr/>
          <p:nvPr userDrawn="1"/>
        </p:nvSpPr>
        <p:spPr>
          <a:xfrm>
            <a:off x="1095340" y="142852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rgbClr val="EB94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单元构建</a:t>
            </a:r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1_单元构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sp>
        <p:nvSpPr>
          <p:cNvPr id="7" name="椭圆 6"/>
          <p:cNvSpPr/>
          <p:nvPr userDrawn="1"/>
        </p:nvSpPr>
        <p:spPr>
          <a:xfrm>
            <a:off x="666712" y="214290"/>
            <a:ext cx="361520" cy="35719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916745" y="4194175"/>
            <a:ext cx="10358510" cy="857256"/>
          </a:xfrm>
          <a:prstGeom prst="rect">
            <a:avLst/>
          </a:prstGeom>
        </p:spPr>
        <p:txBody>
          <a:bodyPr/>
          <a:lstStyle>
            <a:lvl1pPr marL="0" indent="0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8" name="对点自测.eps" descr="id:2147497047;FounderCES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1415480" y="714356"/>
            <a:ext cx="1837353" cy="582796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2_单元构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sp>
        <p:nvSpPr>
          <p:cNvPr id="7" name="椭圆 6"/>
          <p:cNvSpPr/>
          <p:nvPr userDrawn="1"/>
        </p:nvSpPr>
        <p:spPr>
          <a:xfrm>
            <a:off x="666712" y="214290"/>
            <a:ext cx="361520" cy="35719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916745" y="4194175"/>
            <a:ext cx="1794879" cy="746994"/>
          </a:xfrm>
          <a:prstGeom prst="rect">
            <a:avLst/>
          </a:prstGeom>
        </p:spPr>
        <p:txBody>
          <a:bodyPr/>
          <a:lstStyle>
            <a:lvl1pPr marL="0" indent="0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3_单元构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sp>
        <p:nvSpPr>
          <p:cNvPr id="7" name="椭圆 6"/>
          <p:cNvSpPr/>
          <p:nvPr userDrawn="1"/>
        </p:nvSpPr>
        <p:spPr>
          <a:xfrm>
            <a:off x="666712" y="214290"/>
            <a:ext cx="361520" cy="35719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916745" y="4194175"/>
            <a:ext cx="10358510" cy="857256"/>
          </a:xfrm>
          <a:prstGeom prst="rect">
            <a:avLst/>
          </a:prstGeom>
        </p:spPr>
        <p:txBody>
          <a:bodyPr/>
          <a:lstStyle>
            <a:lvl1pPr marL="0" indent="0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8" name="课堂导入.eps" descr="id:2147489077;FounderCES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4917279" y="485389"/>
            <a:ext cx="1760066" cy="710166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素养目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sp>
        <p:nvSpPr>
          <p:cNvPr id="9" name="椭圆 8"/>
          <p:cNvSpPr/>
          <p:nvPr userDrawn="1"/>
        </p:nvSpPr>
        <p:spPr>
          <a:xfrm>
            <a:off x="666712" y="214290"/>
            <a:ext cx="361520" cy="35719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10" name="矩形 9"/>
          <p:cNvSpPr/>
          <p:nvPr userDrawn="1"/>
        </p:nvSpPr>
        <p:spPr>
          <a:xfrm>
            <a:off x="1095340" y="142852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rgbClr val="EB94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学习目标</a:t>
            </a:r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复习目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sp>
        <p:nvSpPr>
          <p:cNvPr id="9" name="椭圆 8"/>
          <p:cNvSpPr/>
          <p:nvPr userDrawn="1"/>
        </p:nvSpPr>
        <p:spPr>
          <a:xfrm>
            <a:off x="666712" y="214290"/>
            <a:ext cx="361520" cy="35719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10" name="矩形 9"/>
          <p:cNvSpPr/>
          <p:nvPr userDrawn="1"/>
        </p:nvSpPr>
        <p:spPr>
          <a:xfrm>
            <a:off x="1095340" y="142852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rgbClr val="EB94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复习目标</a:t>
            </a:r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预习导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sp>
        <p:nvSpPr>
          <p:cNvPr id="7" name="矩形 6"/>
          <p:cNvSpPr/>
          <p:nvPr userDrawn="1"/>
        </p:nvSpPr>
        <p:spPr>
          <a:xfrm>
            <a:off x="5024430" y="14285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rgbClr val="EB94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预习导学</a:t>
            </a:r>
          </a:p>
        </p:txBody>
      </p:sp>
      <p:cxnSp>
        <p:nvCxnSpPr>
          <p:cNvPr id="15" name="直接连接符 14"/>
          <p:cNvCxnSpPr/>
          <p:nvPr userDrawn="1"/>
        </p:nvCxnSpPr>
        <p:spPr>
          <a:xfrm>
            <a:off x="2595538" y="285728"/>
            <a:ext cx="2286016" cy="15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>
            <a:off x="1381092" y="428604"/>
            <a:ext cx="3500462" cy="15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>
            <a:off x="2666976" y="571480"/>
            <a:ext cx="2214578" cy="15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 userDrawn="1"/>
        </p:nvCxnSpPr>
        <p:spPr>
          <a:xfrm flipH="1">
            <a:off x="6667503" y="284140"/>
            <a:ext cx="2559717" cy="15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 flipH="1">
            <a:off x="6667503" y="427016"/>
            <a:ext cx="3919567" cy="15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/>
        </p:nvCxnSpPr>
        <p:spPr>
          <a:xfrm flipH="1">
            <a:off x="6667503" y="569892"/>
            <a:ext cx="2479726" cy="15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合作探究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1381092" y="142852"/>
            <a:ext cx="9205978" cy="523220"/>
            <a:chOff x="1381092" y="142852"/>
            <a:chExt cx="9205978" cy="523220"/>
          </a:xfrm>
        </p:grpSpPr>
        <p:sp>
          <p:nvSpPr>
            <p:cNvPr id="10" name="矩形 9"/>
            <p:cNvSpPr/>
            <p:nvPr userDrawn="1"/>
          </p:nvSpPr>
          <p:spPr>
            <a:xfrm>
              <a:off x="5024430" y="142852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/>
              <a:r>
                <a:rPr lang="zh-CN" altLang="en-US" sz="2800">
                  <a:solidFill>
                    <a:srgbClr val="EB941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合作探究</a:t>
              </a:r>
            </a:p>
          </p:txBody>
        </p:sp>
        <p:grpSp>
          <p:nvGrpSpPr>
            <p:cNvPr id="11" name="组合 19"/>
            <p:cNvGrpSpPr/>
            <p:nvPr userDrawn="1"/>
          </p:nvGrpSpPr>
          <p:grpSpPr>
            <a:xfrm>
              <a:off x="1381092" y="285728"/>
              <a:ext cx="3500462" cy="287340"/>
              <a:chOff x="1381092" y="285728"/>
              <a:chExt cx="3500462" cy="287340"/>
            </a:xfrm>
          </p:grpSpPr>
          <p:cxnSp>
            <p:nvCxnSpPr>
              <p:cNvPr id="16" name="直接连接符 15"/>
              <p:cNvCxnSpPr/>
              <p:nvPr userDrawn="1"/>
            </p:nvCxnSpPr>
            <p:spPr>
              <a:xfrm>
                <a:off x="2595538" y="285728"/>
                <a:ext cx="2286016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 userDrawn="1"/>
            </p:nvCxnSpPr>
            <p:spPr>
              <a:xfrm>
                <a:off x="1381092" y="428604"/>
                <a:ext cx="3500462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 userDrawn="1"/>
            </p:nvCxnSpPr>
            <p:spPr>
              <a:xfrm>
                <a:off x="2666976" y="571480"/>
                <a:ext cx="2214578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20"/>
            <p:cNvGrpSpPr/>
            <p:nvPr userDrawn="1"/>
          </p:nvGrpSpPr>
          <p:grpSpPr>
            <a:xfrm flipH="1">
              <a:off x="6667503" y="284140"/>
              <a:ext cx="3919567" cy="287340"/>
              <a:chOff x="1381092" y="285728"/>
              <a:chExt cx="3500462" cy="287340"/>
            </a:xfrm>
          </p:grpSpPr>
          <p:cxnSp>
            <p:nvCxnSpPr>
              <p:cNvPr id="13" name="直接连接符 12"/>
              <p:cNvCxnSpPr/>
              <p:nvPr userDrawn="1"/>
            </p:nvCxnSpPr>
            <p:spPr>
              <a:xfrm>
                <a:off x="2595538" y="285728"/>
                <a:ext cx="2286016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 userDrawn="1"/>
            </p:nvCxnSpPr>
            <p:spPr>
              <a:xfrm>
                <a:off x="1381092" y="428604"/>
                <a:ext cx="3500462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 userDrawn="1"/>
            </p:nvCxnSpPr>
            <p:spPr>
              <a:xfrm>
                <a:off x="2666976" y="571480"/>
                <a:ext cx="2214578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1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916745" y="4194175"/>
            <a:ext cx="10358510" cy="857256"/>
          </a:xfrm>
          <a:prstGeom prst="rect">
            <a:avLst/>
          </a:prstGeom>
        </p:spPr>
        <p:txBody>
          <a:bodyPr/>
          <a:lstStyle>
            <a:lvl1pPr marL="0" indent="0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分层作业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矩形 9"/>
          <p:cNvSpPr/>
          <p:nvPr userDrawn="1"/>
        </p:nvSpPr>
        <p:spPr>
          <a:xfrm>
            <a:off x="0" y="0"/>
            <a:ext cx="12192000" cy="71435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b="0"/>
          </a:p>
        </p:txBody>
      </p:sp>
      <p:grpSp>
        <p:nvGrpSpPr>
          <p:cNvPr id="2" name="组合 8"/>
          <p:cNvGrpSpPr/>
          <p:nvPr userDrawn="1"/>
        </p:nvGrpSpPr>
        <p:grpSpPr>
          <a:xfrm>
            <a:off x="1381092" y="142852"/>
            <a:ext cx="9205978" cy="523220"/>
            <a:chOff x="1381092" y="142852"/>
            <a:chExt cx="9205978" cy="523220"/>
          </a:xfrm>
        </p:grpSpPr>
        <p:sp>
          <p:nvSpPr>
            <p:cNvPr id="10" name="矩形 9"/>
            <p:cNvSpPr/>
            <p:nvPr userDrawn="1"/>
          </p:nvSpPr>
          <p:spPr>
            <a:xfrm>
              <a:off x="5024430" y="142852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/>
              <a:r>
                <a:rPr lang="zh-CN" altLang="en-US" sz="2800">
                  <a:solidFill>
                    <a:srgbClr val="EB941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分层作业</a:t>
              </a:r>
            </a:p>
          </p:txBody>
        </p:sp>
        <p:grpSp>
          <p:nvGrpSpPr>
            <p:cNvPr id="3" name="组合 19"/>
            <p:cNvGrpSpPr/>
            <p:nvPr userDrawn="1"/>
          </p:nvGrpSpPr>
          <p:grpSpPr>
            <a:xfrm>
              <a:off x="1381092" y="285728"/>
              <a:ext cx="3500462" cy="287340"/>
              <a:chOff x="1381092" y="285728"/>
              <a:chExt cx="3500462" cy="287340"/>
            </a:xfrm>
          </p:grpSpPr>
          <p:cxnSp>
            <p:nvCxnSpPr>
              <p:cNvPr id="16" name="直接连接符 15"/>
              <p:cNvCxnSpPr/>
              <p:nvPr userDrawn="1"/>
            </p:nvCxnSpPr>
            <p:spPr>
              <a:xfrm>
                <a:off x="2595538" y="285728"/>
                <a:ext cx="2286016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 userDrawn="1"/>
            </p:nvCxnSpPr>
            <p:spPr>
              <a:xfrm>
                <a:off x="1381092" y="428604"/>
                <a:ext cx="3500462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 userDrawn="1"/>
            </p:nvCxnSpPr>
            <p:spPr>
              <a:xfrm>
                <a:off x="2666976" y="571480"/>
                <a:ext cx="2214578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组合 20"/>
            <p:cNvGrpSpPr/>
            <p:nvPr userDrawn="1"/>
          </p:nvGrpSpPr>
          <p:grpSpPr>
            <a:xfrm flipH="1">
              <a:off x="6667503" y="284140"/>
              <a:ext cx="3919567" cy="287340"/>
              <a:chOff x="1381092" y="285728"/>
              <a:chExt cx="3500462" cy="287340"/>
            </a:xfrm>
          </p:grpSpPr>
          <p:cxnSp>
            <p:nvCxnSpPr>
              <p:cNvPr id="13" name="直接连接符 12"/>
              <p:cNvCxnSpPr/>
              <p:nvPr userDrawn="1"/>
            </p:nvCxnSpPr>
            <p:spPr>
              <a:xfrm>
                <a:off x="2595538" y="285728"/>
                <a:ext cx="2286016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 userDrawn="1"/>
            </p:nvCxnSpPr>
            <p:spPr>
              <a:xfrm>
                <a:off x="1381092" y="428604"/>
                <a:ext cx="3500462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 userDrawn="1"/>
            </p:nvCxnSpPr>
            <p:spPr>
              <a:xfrm>
                <a:off x="2666976" y="571480"/>
                <a:ext cx="2214578" cy="1588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79376" y="1287052"/>
            <a:ext cx="11233248" cy="5100186"/>
          </a:xfrm>
          <a:prstGeom prst="rect">
            <a:avLst/>
          </a:prstGeom>
        </p:spPr>
        <p:txBody>
          <a:bodyPr/>
          <a:lstStyle>
            <a:lvl1pPr marL="0" indent="720090" algn="just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1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916745" y="4194175"/>
            <a:ext cx="10358510" cy="857256"/>
          </a:xfrm>
          <a:prstGeom prst="rect">
            <a:avLst/>
          </a:prstGeom>
        </p:spPr>
        <p:txBody>
          <a:bodyPr/>
          <a:lstStyle>
            <a:lvl1pPr marL="0" indent="0" hangingPunct="0">
              <a:lnSpc>
                <a:spcPct val="150000"/>
              </a:lnSpc>
              <a:spcBef>
                <a:spcPct val="0"/>
              </a:spcBef>
              <a:buFontTx/>
              <a:buNone/>
              <a:defRPr sz="3200" b="1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22" name="基础作业.eps" descr="id:2147489252;FounderCES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4804060" y="704836"/>
            <a:ext cx="2061696" cy="672584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1_无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380960" y="571480"/>
            <a:ext cx="11287204" cy="5786478"/>
          </a:xfrm>
          <a:prstGeom prst="rect">
            <a:avLst/>
          </a:prstGeom>
        </p:spPr>
        <p:txBody>
          <a:bodyPr/>
          <a:lstStyle>
            <a:lvl1pPr indent="0">
              <a:lnSpc>
                <a:spcPct val="150000"/>
              </a:lnSpc>
              <a:defRPr sz="3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fld id="{670BF1A2-C6C1-4E9A-B708-1295383B7737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5086649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fld id="{3717AF0D-84D5-47AC-96A6-6DDA9362AF3B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92882976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1_空白大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TextBox 1"/>
          <p:cNvSpPr txBox="1">
            <a:spLocks noChangeArrowheads="1"/>
          </p:cNvSpPr>
          <p:nvPr/>
        </p:nvSpPr>
        <p:spPr bwMode="auto">
          <a:xfrm>
            <a:off x="764118" y="107951"/>
            <a:ext cx="2671233" cy="573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defPPr>
              <a:defRPr lang="zh-CN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Arial"/>
                <a:ea typeface="宋体" pitchFamily="2" charset="-122"/>
                <a:cs typeface="+mn-cs"/>
              </a:defRPr>
            </a:lvl1pPr>
            <a:lvl2pPr marL="742950" indent="-28575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Arial"/>
                <a:ea typeface="宋体" pitchFamily="2" charset="-122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Arial"/>
                <a:ea typeface="宋体" pitchFamily="2" charset="-122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Arial"/>
                <a:ea typeface="宋体" pitchFamily="2" charset="-122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Arial"/>
                <a:ea typeface="宋体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lang="zh-CN" altLang="en-US" sz="2200" b="1" kern="1200">
                <a:solidFill>
                  <a:schemeClr val="tx1"/>
                </a:solidFill>
                <a:latin typeface="Arial"/>
                <a:ea typeface="宋体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lang="zh-CN" altLang="en-US" sz="2200" b="1" kern="1200">
                <a:solidFill>
                  <a:schemeClr val="tx1"/>
                </a:solidFill>
                <a:latin typeface="Arial"/>
                <a:ea typeface="宋体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lang="zh-CN" altLang="en-US" sz="2200" b="1" kern="1200">
                <a:solidFill>
                  <a:schemeClr val="tx1"/>
                </a:solidFill>
                <a:latin typeface="Arial"/>
                <a:ea typeface="宋体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lang="zh-CN" altLang="en-US" sz="2200" b="1" kern="1200">
                <a:solidFill>
                  <a:schemeClr val="tx1"/>
                </a:solidFill>
                <a:latin typeface="Arial"/>
                <a:ea typeface="宋体" pitchFamily="2" charset="-122"/>
                <a:cs typeface="+mn-cs"/>
              </a:defRPr>
            </a:lvl9pPr>
          </a:lstStyle>
          <a:p>
            <a:pPr marL="0" lvl="0" indent="0" eaLnBrk="1" hangingPunct="1"/>
            <a:r>
              <a:rPr lang="zh-CN" altLang="en-US" sz="2900" b="1">
                <a:solidFill>
                  <a:srgbClr val="FF6699"/>
                </a:solidFill>
                <a:latin typeface="宋体" panose="02010600030101010101" pitchFamily="2" charset="-122"/>
              </a:rPr>
              <a:t>基础巩固练</a:t>
            </a:r>
          </a:p>
        </p:txBody>
      </p:sp>
    </p:spTree>
    <p:extLst>
      <p:ext uri="{BB962C8B-B14F-4D97-AF65-F5344CB8AC3E}">
        <p14:creationId xmlns:p14="http://schemas.microsoft.com/office/powerpoint/2010/main" val="243847107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image" Target="file:///D:\qq&#25991;&#20214;\712321467\Image\C2C\Image2\%7b75232B38-A165-1FB7-499C-2E1C792CACB5%7d.png" TargetMode="External" /><Relationship Id="rId17" Type="http://schemas.openxmlformats.org/officeDocument/2006/relationships/image" Target="../media/image8.png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文本占位符 2"/>
          <p:cNvSpPr txBox="1"/>
          <p:nvPr userDrawn="1"/>
        </p:nvSpPr>
        <p:spPr>
          <a:xfrm>
            <a:off x="666712" y="500042"/>
            <a:ext cx="10930014" cy="6000792"/>
          </a:xfrm>
          <a:prstGeom prst="round2SameRect">
            <a:avLst>
              <a:gd name="adj1" fmla="val 5210"/>
              <a:gd name="adj2" fmla="val 569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/>
          <a:lstStyle>
            <a:defPPr>
              <a:defRPr lang="zh-CN"/>
            </a:defPPr>
            <a:lvl1pPr marL="0" indent="720090" algn="l" rtl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800" b="1" kern="1200" baseline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0" marR="0" lvl="0" indent="720090" algn="l" defTabSz="914400" rtl="0" eaLnBrk="1" fontAlgn="auto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单击此处编辑母版文本样式</a:t>
            </a:r>
          </a:p>
        </p:txBody>
      </p:sp>
      <p:pic>
        <p:nvPicPr>
          <p:cNvPr id="13" name="图片 1073743875" descr="学科网 zxxk.com"/>
          <p:cNvPicPr>
            <a:picLocks noChangeAspect="1"/>
          </p:cNvPicPr>
          <p:nvPr/>
        </p:nvPicPr>
        <p:blipFill>
          <a:blip r:embed="rId17" r:link="rId16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4" name="图片 1073743875" descr="学科网 zxxk.com" title=""/>
          <p:cNvPicPr>
            <a:picLocks noChangeAspect="1"/>
          </p:cNvPicPr>
          <p:nvPr/>
        </p:nvPicPr>
        <p:blipFill>
          <a:blip r:embed="rId17" r:link="rId16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19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2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2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22.png" /><Relationship Id="rId3" Type="http://schemas.openxmlformats.org/officeDocument/2006/relationships/image" Target="../media/image23.gif" /><Relationship Id="rId4" Type="http://schemas.openxmlformats.org/officeDocument/2006/relationships/image" Target="../media/image2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2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6022040243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2" title=""/>
          <p:cNvSpPr txBox="1"/>
          <p:nvPr/>
        </p:nvSpPr>
        <p:spPr>
          <a:xfrm>
            <a:off x="5663952" y="3952275"/>
            <a:ext cx="5904656" cy="2000264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3200">
                <a:latin typeface="微软雅黑" panose="020b0503020204020204" pitchFamily="34" charset="-122"/>
              </a:rPr>
              <a:t>Section A (3a~3c)</a:t>
            </a:r>
            <a:endParaRPr lang="zh-CN" altLang="zh-CN" sz="3200">
              <a:latin typeface="微软雅黑" panose="020b0503020204020204" pitchFamily="34" charset="-122"/>
            </a:endParaRPr>
          </a:p>
        </p:txBody>
      </p:sp>
      <p:pic>
        <p:nvPicPr>
          <p:cNvPr id="7" name="Unit 5.eps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3863752" y="1916832"/>
            <a:ext cx="8328248" cy="1368152"/>
          </a:xfrm>
          <a:prstGeom prst="rect">
            <a:avLst/>
          </a:prstGeom>
        </p:spPr>
      </p:pic>
    </p:spTree>
  </p:cSld>
  <p:clrMapOvr>
    <a:masterClrMapping/>
  </p:clrMapOvr>
  <p:transition spd="slow"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占位符 6" title="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1.</a:t>
            </a:r>
            <a:r>
              <a:rPr lang="zh-CN" altLang="zh-CN"/>
              <a:t>能用过去进行时谈论过去发生的事情。</a:t>
            </a:r>
          </a:p>
          <a:p>
            <a:r>
              <a:rPr lang="en-US" altLang="zh-CN"/>
              <a:t>2.</a:t>
            </a:r>
            <a:r>
              <a:rPr lang="zh-CN" altLang="zh-CN"/>
              <a:t>能够根据时间的先后顺序来理解和掌握文章。</a:t>
            </a:r>
          </a:p>
          <a:p>
            <a:r>
              <a:rPr lang="en-US" altLang="zh-CN"/>
              <a:t>3.</a:t>
            </a:r>
            <a:r>
              <a:rPr lang="zh-CN" altLang="zh-CN"/>
              <a:t>能够谈论</a:t>
            </a:r>
            <a:r>
              <a:rPr lang="en-US" altLang="zh-CN"/>
              <a:t>3a</a:t>
            </a:r>
            <a:r>
              <a:rPr lang="zh-CN" altLang="zh-CN"/>
              <a:t>文章内容并懂得在灾害面前要互相帮助。</a:t>
            </a:r>
          </a:p>
          <a:p>
            <a:endParaRPr lang="zh-CN" altLang="en-US">
              <a:solidFill>
                <a:srgbClr val="3366FF"/>
              </a:solidFill>
            </a:endParaRPr>
          </a:p>
        </p:txBody>
      </p:sp>
      <p:pic>
        <p:nvPicPr>
          <p:cNvPr id="3" name="学习目标.eps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087888" y="745588"/>
            <a:ext cx="1800000" cy="540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Text Box 3" title=""/>
          <p:cNvSpPr/>
          <p:nvPr/>
        </p:nvSpPr>
        <p:spPr>
          <a:xfrm>
            <a:off x="1678518" y="4365626"/>
            <a:ext cx="2400300" cy="1477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CC"/>
                </a:solidFill>
                <a:sym typeface="Wingdings"/>
              </a:rPr>
              <a:t>flood</a:t>
            </a:r>
          </a:p>
          <a:p>
            <a:pPr marL="0" indent="0"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sym typeface="Wingdings"/>
              </a:rPr>
              <a:t>洪水</a:t>
            </a:r>
            <a:r>
              <a:rPr lang="en-US" altLang="zh-CN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sym typeface="Wingdings"/>
              </a:rPr>
              <a:t>  </a:t>
            </a:r>
            <a:endParaRPr lang="en-US" altLang="zh-CN">
              <a:solidFill>
                <a:srgbClr val="0000FF"/>
              </a:solidFill>
            </a:endParaRPr>
          </a:p>
        </p:txBody>
      </p:sp>
      <p:pic>
        <p:nvPicPr>
          <p:cNvPr id="19459" name="Picture 7" title="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82"/>
          <a:stretch>
            <a:fillRect/>
          </a:stretch>
        </p:blipFill>
        <p:spPr bwMode="auto">
          <a:xfrm>
            <a:off x="719667" y="404814"/>
            <a:ext cx="4476751" cy="364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10" title="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35034" y="476250"/>
            <a:ext cx="6176433" cy="308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 Box 5" title=""/>
          <p:cNvSpPr/>
          <p:nvPr/>
        </p:nvSpPr>
        <p:spPr>
          <a:xfrm>
            <a:off x="7247467" y="3860800"/>
            <a:ext cx="1282723" cy="76944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>
                <a:solidFill>
                  <a:srgbClr val="0000CC"/>
                </a:solidFill>
              </a:rPr>
              <a:t>mudslide</a:t>
            </a:r>
          </a:p>
          <a:p>
            <a:r>
              <a:rPr lang="en-US" altLang="zh-CN">
                <a:solidFill>
                  <a:srgbClr val="0000CC"/>
                </a:solidFill>
              </a:rPr>
              <a:t> </a:t>
            </a:r>
            <a:r>
              <a:rPr lang="zh-CN" altLang="en-US">
                <a:solidFill>
                  <a:srgbClr val="0000CC"/>
                </a:solidFill>
              </a:rPr>
              <a:t>泥石流</a:t>
            </a:r>
            <a:endParaRPr lang="en-US" altLang="zh-CN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4800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Text Box 5" title=""/>
          <p:cNvSpPr/>
          <p:nvPr/>
        </p:nvSpPr>
        <p:spPr>
          <a:xfrm>
            <a:off x="2256367" y="4797425"/>
            <a:ext cx="3744384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CC"/>
                </a:solidFill>
                <a:sym typeface="Wingdings"/>
              </a:rPr>
              <a:t>earthquake</a:t>
            </a:r>
            <a:endParaRPr lang="en-US" altLang="zh-CN">
              <a:solidFill>
                <a:srgbClr val="0000CC"/>
              </a:solidFill>
            </a:endParaRPr>
          </a:p>
        </p:txBody>
      </p:sp>
      <p:pic>
        <p:nvPicPr>
          <p:cNvPr id="20483" name="Picture 7" title="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2785" y="549276"/>
            <a:ext cx="5666316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 title="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44534" y="1196976"/>
            <a:ext cx="6682317" cy="268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Text Box 5" title=""/>
          <p:cNvSpPr/>
          <p:nvPr/>
        </p:nvSpPr>
        <p:spPr>
          <a:xfrm>
            <a:off x="8208433" y="4005263"/>
            <a:ext cx="2590800" cy="938719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solidFill>
                  <a:srgbClr val="0000CC"/>
                </a:solidFill>
              </a:rPr>
              <a:t>tsunami</a:t>
            </a:r>
          </a:p>
          <a:p>
            <a:pPr>
              <a:spcBef>
                <a:spcPct val="50000"/>
              </a:spcBef>
            </a:pPr>
            <a:r>
              <a:rPr lang="zh-CN" altLang="en-US">
                <a:solidFill>
                  <a:srgbClr val="0000CC"/>
                </a:solidFill>
              </a:rPr>
              <a:t>海啸</a:t>
            </a:r>
            <a:endParaRPr lang="en-US" altLang="zh-CN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6036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506" name="Picture 2" title="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44"/>
          <a:stretch>
            <a:fillRect/>
          </a:stretch>
        </p:blipFill>
        <p:spPr bwMode="auto">
          <a:xfrm>
            <a:off x="1143001" y="857250"/>
            <a:ext cx="5905500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 title="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4500" y="2428876"/>
            <a:ext cx="5619751" cy="279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 title=""/>
          <p:cNvSpPr/>
          <p:nvPr/>
        </p:nvSpPr>
        <p:spPr>
          <a:xfrm>
            <a:off x="2381251" y="4143375"/>
            <a:ext cx="1636987" cy="5847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342900" indent="-3429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sym typeface="Wingdings"/>
              </a:rPr>
              <a:t>volcano</a:t>
            </a:r>
            <a:endParaRPr lang="en-US" altLang="zh-CN" sz="3200"/>
          </a:p>
        </p:txBody>
      </p:sp>
      <p:sp>
        <p:nvSpPr>
          <p:cNvPr id="23557" name="Text Box 5" title=""/>
          <p:cNvSpPr/>
          <p:nvPr/>
        </p:nvSpPr>
        <p:spPr>
          <a:xfrm>
            <a:off x="7239000" y="5500689"/>
            <a:ext cx="1848583" cy="5847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342900" indent="-3429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sym typeface="Wingdings"/>
              </a:rPr>
              <a:t>landslide</a:t>
            </a:r>
            <a:endParaRPr lang="en-US" altLang="zh-CN" sz="3200"/>
          </a:p>
        </p:txBody>
      </p:sp>
    </p:spTree>
    <p:extLst>
      <p:ext uri="{BB962C8B-B14F-4D97-AF65-F5344CB8AC3E}">
        <p14:creationId xmlns:p14="http://schemas.microsoft.com/office/powerpoint/2010/main" val="38554923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235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530" name="Picture 2" title="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051" y="765175"/>
            <a:ext cx="5861049" cy="284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4" title=""/>
          <p:cNvSpPr/>
          <p:nvPr/>
        </p:nvSpPr>
        <p:spPr>
          <a:xfrm>
            <a:off x="1968500" y="4005263"/>
            <a:ext cx="2148345" cy="5847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342900" indent="-3429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36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lang="zh-CN" altLang="en-US"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sym typeface="Wingdings"/>
              </a:rPr>
              <a:t>sandstorm</a:t>
            </a:r>
            <a:endParaRPr lang="en-US" altLang="zh-CN" sz="3200"/>
          </a:p>
        </p:txBody>
      </p:sp>
      <p:pic>
        <p:nvPicPr>
          <p:cNvPr id="22532" name="图片 21" title="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1"/>
          <a:stretch>
            <a:fillRect/>
          </a:stretch>
        </p:blipFill>
        <p:spPr bwMode="auto">
          <a:xfrm>
            <a:off x="5039784" y="1412875"/>
            <a:ext cx="6333067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同侧圆角矩形 4" title=""/>
          <p:cNvSpPr/>
          <p:nvPr/>
        </p:nvSpPr>
        <p:spPr>
          <a:xfrm>
            <a:off x="6479118" y="4868863"/>
            <a:ext cx="4085167" cy="4508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170688" tIns="15240" rIns="15240" bIns="1524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228600" lvl="1" indent="-228600" defTabSz="1066800">
              <a:lnSpc>
                <a:spcPct val="90000"/>
              </a:lnSpc>
              <a:spcAft>
                <a:spcPct val="15000"/>
              </a:spcAft>
            </a:pPr>
            <a:r>
              <a:rPr lang="en-US" altLang="zh-CN" sz="3200"/>
              <a:t>snowstorm</a:t>
            </a:r>
            <a:endParaRPr lang="zh-CN" altLang="en-US" sz="3200"/>
          </a:p>
        </p:txBody>
      </p:sp>
    </p:spTree>
    <p:extLst>
      <p:ext uri="{BB962C8B-B14F-4D97-AF65-F5344CB8AC3E}">
        <p14:creationId xmlns:p14="http://schemas.microsoft.com/office/powerpoint/2010/main" val="3401871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8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Rectangle 2" title=""/>
          <p:cNvSpPr>
            <a:spLocks noChangeArrowheads="1"/>
          </p:cNvSpPr>
          <p:nvPr/>
        </p:nvSpPr>
        <p:spPr bwMode="auto">
          <a:xfrm>
            <a:off x="406400" y="609600"/>
            <a:ext cx="10058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3600" b="1">
                <a:solidFill>
                  <a:srgbClr val="000099"/>
                </a:solidFill>
              </a:rPr>
              <a:t>3a Read the passage and answer the questions.</a:t>
            </a:r>
          </a:p>
          <a:p>
            <a:endParaRPr lang="en-US" altLang="zh-CN" sz="3600" b="1">
              <a:solidFill>
                <a:srgbClr val="000099"/>
              </a:solidFill>
            </a:endParaRPr>
          </a:p>
        </p:txBody>
      </p:sp>
      <p:sp>
        <p:nvSpPr>
          <p:cNvPr id="8195" name="AutoShape 3" title=""/>
          <p:cNvSpPr>
            <a:spLocks noChangeArrowheads="1"/>
          </p:cNvSpPr>
          <p:nvPr/>
        </p:nvSpPr>
        <p:spPr bwMode="auto">
          <a:xfrm>
            <a:off x="431801" y="2060575"/>
            <a:ext cx="11233151" cy="38862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FFCC"/>
              </a:gs>
              <a:gs pos="50000">
                <a:srgbClr val="FFFF66"/>
              </a:gs>
              <a:gs pos="100000">
                <a:srgbClr val="CCFFCC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defTabSz="906463"/>
            <a:endParaRPr lang="zh-CN" altLang="en-US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6" name="Rectangle 4" title=""/>
          <p:cNvSpPr>
            <a:spLocks noChangeArrowheads="1"/>
          </p:cNvSpPr>
          <p:nvPr/>
        </p:nvSpPr>
        <p:spPr bwMode="auto">
          <a:xfrm>
            <a:off x="1200151" y="2852739"/>
            <a:ext cx="9984316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buFontTx/>
              <a:buAutoNum type="arabicPeriod"/>
            </a:pPr>
            <a:r>
              <a:rPr lang="en-US" altLang="zh-CN" sz="3600" b="1">
                <a:solidFill>
                  <a:srgbClr val="FF00FF"/>
                </a:solidFill>
                <a:latin typeface="Times New Roman" panose="02020603050405020304" pitchFamily="18" charset="0"/>
                <a:cs typeface="Times New Roman" pitchFamily="18" charset="0"/>
              </a:rPr>
              <a:t>What was the weather like before </a:t>
            </a:r>
          </a:p>
          <a:p>
            <a:pPr marL="342900" indent="-342900">
              <a:lnSpc>
                <a:spcPct val="110000"/>
              </a:lnSpc>
            </a:pPr>
            <a:r>
              <a:rPr lang="en-US" altLang="zh-CN" sz="3600" b="1">
                <a:solidFill>
                  <a:srgbClr val="FF00FF"/>
                </a:solidFill>
                <a:latin typeface="Times New Roman" panose="02020603050405020304" pitchFamily="18" charset="0"/>
                <a:cs typeface="Times New Roman" pitchFamily="18" charset="0"/>
              </a:rPr>
              <a:t>    the heavy rain started? </a:t>
            </a:r>
          </a:p>
          <a:p>
            <a:pPr marL="342900" indent="-342900">
              <a:lnSpc>
                <a:spcPct val="110000"/>
              </a:lnSpc>
            </a:pPr>
            <a:r>
              <a:rPr lang="en-US" altLang="zh-CN" sz="3600" b="1">
                <a:solidFill>
                  <a:srgbClr val="FF00FF"/>
                </a:solidFill>
                <a:latin typeface="Times New Roman" panose="02020603050405020304" pitchFamily="18" charset="0"/>
                <a:cs typeface="Times New Roman" pitchFamily="18" charset="0"/>
              </a:rPr>
              <a:t>2. What was the neighborhood like </a:t>
            </a:r>
          </a:p>
          <a:p>
            <a:pPr marL="342900" indent="-342900">
              <a:lnSpc>
                <a:spcPct val="110000"/>
              </a:lnSpc>
            </a:pPr>
            <a:r>
              <a:rPr lang="en-US" altLang="zh-CN" sz="3600" b="1">
                <a:solidFill>
                  <a:srgbClr val="FF00FF"/>
                </a:solidFill>
                <a:latin typeface="Times New Roman" panose="02020603050405020304" pitchFamily="18" charset="0"/>
                <a:cs typeface="Times New Roman" pitchFamily="18" charset="0"/>
              </a:rPr>
              <a:t>    after the storm?</a:t>
            </a:r>
          </a:p>
        </p:txBody>
      </p:sp>
      <p:pic>
        <p:nvPicPr>
          <p:cNvPr id="8197" name="New picture" title="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08400" y="10464800"/>
            <a:ext cx="4572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cap="flat" w="9525">
                <a:solidFill>
                  <a:srgbClr val="000000"/>
                </a:solidFill>
                <a:prstDash val="solid"/>
                <a:round/>
                <a:headEnd len="med" type="none" w="med"/>
                <a:tailEnd len="med" type="none" w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68899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Rectangle 2" title=""/>
          <p:cNvSpPr>
            <a:spLocks noChangeArrowheads="1"/>
          </p:cNvSpPr>
          <p:nvPr/>
        </p:nvSpPr>
        <p:spPr bwMode="auto">
          <a:xfrm>
            <a:off x="508000" y="1676400"/>
            <a:ext cx="110744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itchFamily="18" charset="0"/>
              </a:rPr>
              <a:t>Ben could hear strong winds outside his home in Alabama. Black clouds were making the sky very dark.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With no light outside, it felt like midnight.</a:t>
            </a:r>
            <a:r>
              <a:rPr lang="en-US" altLang="zh-CN" sz="3200" b="1">
                <a:latin typeface="Times New Roman" panose="02020603050405020304" pitchFamily="18" charset="0"/>
                <a:cs typeface="Times New Roman" pitchFamily="18" charset="0"/>
              </a:rPr>
              <a:t> The news on TV reported that a heavy rainstorm was in the area.</a:t>
            </a:r>
          </a:p>
          <a:p>
            <a:endParaRPr lang="en-US" altLang="zh-CN" sz="3200" b="1">
              <a:latin typeface="Times New Roman" panose="02020603050405020304" pitchFamily="18" charset="0"/>
              <a:cs typeface="Times New Roman" pitchFamily="18" charset="0"/>
            </a:endParaRPr>
          </a:p>
          <a:p>
            <a:r>
              <a:rPr lang="en-US" altLang="zh-CN" sz="3200" b="1">
                <a:latin typeface="Times New Roman" panose="02020603050405020304" pitchFamily="18" charset="0"/>
                <a:cs typeface="Times New Roman" pitchFamily="18" charset="0"/>
              </a:rPr>
              <a:t>Everyone in the neighborhood was busy.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Bens dad was putting</a:t>
            </a:r>
            <a:r>
              <a:rPr lang="en-US" altLang="zh-CN" sz="3200" b="1">
                <a:latin typeface="Times New Roman" panose="02020603050405020304" pitchFamily="18" charset="0"/>
                <a:cs typeface="Times New Roman" pitchFamily="18" charset="0"/>
              </a:rPr>
              <a:t> pieces of wood over the windows </a:t>
            </a:r>
            <a:r>
              <a:rPr lang="en-US" altLang="zh-CN" sz="3200" b="1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while his mom was making</a:t>
            </a:r>
            <a:r>
              <a:rPr lang="en-US" altLang="zh-CN" sz="3200" b="1">
                <a:latin typeface="Times New Roman" panose="02020603050405020304" pitchFamily="18" charset="0"/>
                <a:cs typeface="Times New Roman" pitchFamily="18" charset="0"/>
              </a:rPr>
              <a:t> sure the</a:t>
            </a:r>
          </a:p>
        </p:txBody>
      </p:sp>
      <p:sp>
        <p:nvSpPr>
          <p:cNvPr id="9219" name="Rectangle 3" title=""/>
          <p:cNvSpPr>
            <a:spLocks noChangeArrowheads="1"/>
          </p:cNvSpPr>
          <p:nvPr/>
        </p:nvSpPr>
        <p:spPr bwMode="auto">
          <a:xfrm>
            <a:off x="1295400" y="476250"/>
            <a:ext cx="96520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3600" b="1">
                <a:solidFill>
                  <a:srgbClr val="000099"/>
                </a:solidFill>
                <a:latin typeface="Times New Roman" panose="02020603050405020304" pitchFamily="18" charset="0"/>
              </a:rPr>
              <a:t>The Storm Brought People</a:t>
            </a:r>
          </a:p>
          <a:p>
            <a:r>
              <a:rPr lang="en-US" altLang="zh-CN" sz="3600" b="1">
                <a:solidFill>
                  <a:srgbClr val="000099"/>
                </a:solidFill>
                <a:latin typeface="Times New Roman" panose="02020603050405020304" pitchFamily="18" charset="0"/>
              </a:rPr>
              <a:t>Closer Together</a:t>
            </a:r>
          </a:p>
        </p:txBody>
      </p:sp>
    </p:spTree>
    <p:extLst>
      <p:ext uri="{BB962C8B-B14F-4D97-AF65-F5344CB8AC3E}">
        <p14:creationId xmlns:p14="http://schemas.microsoft.com/office/powerpoint/2010/main" val="47987968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Rectangle 2" title=""/>
          <p:cNvSpPr>
            <a:spLocks noChangeArrowheads="1"/>
          </p:cNvSpPr>
          <p:nvPr/>
        </p:nvSpPr>
        <p:spPr bwMode="auto">
          <a:xfrm>
            <a:off x="609600" y="533401"/>
            <a:ext cx="10464800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itchFamily="18" charset="0"/>
              </a:rPr>
              <a:t>flashlights and radio were working. She also put some candles and matches on the table.</a:t>
            </a:r>
          </a:p>
          <a:p>
            <a:r>
              <a:rPr lang="en-US" altLang="zh-CN" sz="3200" b="1">
                <a:latin typeface="Times New Roman" panose="02020603050405020304" pitchFamily="18" charset="0"/>
                <a:cs typeface="Times New Roman" pitchFamily="18" charset="0"/>
              </a:rPr>
              <a:t>Ben was helping his mom make dinner when the rain began to beat heavily against the windows. After dinner, they tried to play a card game, but it was hard to have fun with a serious storm happening outside.</a:t>
            </a:r>
          </a:p>
          <a:p>
            <a:endParaRPr lang="en-US" altLang="zh-CN" sz="3200" b="1">
              <a:latin typeface="Times New Roman" panose="02020603050405020304" pitchFamily="18" charset="0"/>
              <a:cs typeface="Times New Roman" pitchFamily="18" charset="0"/>
            </a:endParaRPr>
          </a:p>
          <a:p>
            <a:r>
              <a:rPr lang="en-US" altLang="zh-CN" sz="3200" b="1">
                <a:latin typeface="Times New Roman" panose="02020603050405020304" pitchFamily="18" charset="0"/>
                <a:cs typeface="Times New Roman" pitchFamily="18" charset="0"/>
              </a:rPr>
              <a:t>Ben could not sleep at first. He finally fell asleep when the wind was </a:t>
            </a:r>
            <a:r>
              <a:rPr lang="en-US" altLang="zh-CN" sz="3200" b="1">
                <a:solidFill>
                  <a:srgbClr val="FF00FF"/>
                </a:solidFill>
                <a:latin typeface="Times New Roman" panose="02020603050405020304" pitchFamily="18" charset="0"/>
                <a:cs typeface="Times New Roman" pitchFamily="18" charset="0"/>
              </a:rPr>
              <a:t>dying down</a:t>
            </a:r>
            <a:r>
              <a:rPr lang="en-US" altLang="zh-CN" sz="3200" b="1">
                <a:latin typeface="Times New Roman" panose="02020603050405020304" pitchFamily="18" charset="0"/>
                <a:cs typeface="Times New Roman" pitchFamily="18" charset="0"/>
              </a:rPr>
              <a:t> at</a:t>
            </a:r>
          </a:p>
          <a:p>
            <a:r>
              <a:rPr lang="en-US" altLang="zh-CN" sz="3200" b="1">
                <a:latin typeface="Times New Roman" panose="02020603050405020304" pitchFamily="18" charset="0"/>
                <a:cs typeface="Times New Roman" pitchFamily="18" charset="0"/>
              </a:rPr>
              <a:t>around 3:00 a.m. When he </a:t>
            </a:r>
            <a:r>
              <a:rPr lang="en-US" altLang="zh-CN" sz="3200" b="1">
                <a:solidFill>
                  <a:srgbClr val="FF00FF"/>
                </a:solidFill>
                <a:latin typeface="Times New Roman" panose="02020603050405020304" pitchFamily="18" charset="0"/>
                <a:cs typeface="Times New Roman" pitchFamily="18" charset="0"/>
              </a:rPr>
              <a:t>woke up</a:t>
            </a:r>
            <a:r>
              <a:rPr lang="en-US" altLang="zh-CN" sz="3200" b="1">
                <a:latin typeface="Times New Roman" panose="02020603050405020304" pitchFamily="18" charset="0"/>
                <a:cs typeface="Times New Roman" pitchFamily="18" charset="0"/>
              </a:rPr>
              <a:t>, the sun was rising. He went outside with his family</a:t>
            </a:r>
          </a:p>
        </p:txBody>
      </p:sp>
    </p:spTree>
    <p:extLst>
      <p:ext uri="{BB962C8B-B14F-4D97-AF65-F5344CB8AC3E}">
        <p14:creationId xmlns:p14="http://schemas.microsoft.com/office/powerpoint/2010/main" val="1279958517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Rectangle 2" title=""/>
          <p:cNvSpPr>
            <a:spLocks noChangeArrowheads="1"/>
          </p:cNvSpPr>
          <p:nvPr/>
        </p:nvSpPr>
        <p:spPr bwMode="auto">
          <a:xfrm>
            <a:off x="609600" y="762000"/>
            <a:ext cx="10972800" cy="405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15000"/>
              </a:lnSpc>
            </a:pPr>
            <a:r>
              <a:rPr lang="en-US" altLang="zh-CN" sz="3200" b="1">
                <a:latin typeface="Times New Roman" panose="02020603050405020304" pitchFamily="18" charset="0"/>
                <a:cs typeface="Times New Roman" pitchFamily="18" charset="0"/>
              </a:rPr>
              <a:t>and found the neighborhood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in a mess</a:t>
            </a:r>
            <a:r>
              <a:rPr lang="en-US" altLang="zh-CN" sz="3200" b="1">
                <a:latin typeface="Times New Roman" panose="02020603050405020304" pitchFamily="18" charset="0"/>
                <a:cs typeface="Times New Roman" pitchFamily="18" charset="0"/>
              </a:rPr>
              <a:t>. Fallen trees, broken windows and rubbish were everywhere. They joined the neighbors </a:t>
            </a:r>
          </a:p>
          <a:p>
            <a:pPr>
              <a:lnSpc>
                <a:spcPct val="115000"/>
              </a:lnSpc>
            </a:pPr>
            <a:r>
              <a:rPr lang="en-US" altLang="zh-CN" sz="3200" b="1">
                <a:latin typeface="Times New Roman" panose="02020603050405020304" pitchFamily="18" charset="0"/>
                <a:cs typeface="Times New Roman" pitchFamily="18" charset="0"/>
              </a:rPr>
              <a:t>to help clean up the neighborhood together. Although the storm broke many things apart, it brought families and neighbors closer together.</a:t>
            </a:r>
          </a:p>
          <a:p>
            <a:pPr>
              <a:lnSpc>
                <a:spcPct val="115000"/>
              </a:lnSpc>
            </a:pPr>
            <a:endParaRPr lang="en-US" altLang="zh-CN" sz="3200" b="1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11267" name="Picture 3" title="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47468" y="4508501"/>
            <a:ext cx="3839633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3287080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TextBox 5" title=""/>
          <p:cNvSpPr/>
          <p:nvPr/>
        </p:nvSpPr>
        <p:spPr>
          <a:xfrm>
            <a:off x="393700" y="3086101"/>
            <a:ext cx="8744830" cy="260379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400">
                <a:cs typeface="Times New Roman" pitchFamily="18" charset="0"/>
              </a:rPr>
              <a:t>The title can be helpful for you to understand </a:t>
            </a:r>
          </a:p>
          <a:p>
            <a:pPr>
              <a:lnSpc>
                <a:spcPct val="120000"/>
              </a:lnSpc>
            </a:pPr>
            <a:r>
              <a:rPr lang="en-US" altLang="zh-CN" sz="3400">
                <a:cs typeface="Times New Roman" pitchFamily="18" charset="0"/>
              </a:rPr>
              <a:t>a text. It is also a good idea to read the first </a:t>
            </a:r>
          </a:p>
          <a:p>
            <a:pPr>
              <a:lnSpc>
                <a:spcPct val="120000"/>
              </a:lnSpc>
            </a:pPr>
            <a:r>
              <a:rPr lang="en-US" altLang="zh-CN" sz="3400">
                <a:cs typeface="Times New Roman" pitchFamily="18" charset="0"/>
              </a:rPr>
              <a:t>sentence of each paragraph before you read </a:t>
            </a:r>
          </a:p>
          <a:p>
            <a:pPr>
              <a:lnSpc>
                <a:spcPct val="120000"/>
              </a:lnSpc>
            </a:pPr>
            <a:r>
              <a:rPr lang="en-US" altLang="zh-CN" sz="3400">
                <a:cs typeface="Times New Roman" pitchFamily="18" charset="0"/>
              </a:rPr>
              <a:t>the whole text.</a:t>
            </a:r>
            <a:endParaRPr lang="zh-CN" altLang="en-US" sz="3400">
              <a:cs typeface="Times New Roman" pitchFamily="18" charset="0"/>
            </a:endParaRPr>
          </a:p>
        </p:txBody>
      </p:sp>
      <p:pic>
        <p:nvPicPr>
          <p:cNvPr id="8195" name="WordArt 5" title="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84"/>
          <a:stretch>
            <a:fillRect/>
          </a:stretch>
        </p:blipFill>
        <p:spPr bwMode="auto">
          <a:xfrm rot="21180000">
            <a:off x="3312584" y="620714"/>
            <a:ext cx="5088467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5" title=""/>
          <p:cNvSpPr/>
          <p:nvPr/>
        </p:nvSpPr>
        <p:spPr>
          <a:xfrm>
            <a:off x="393700" y="2276475"/>
            <a:ext cx="7189789" cy="615553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sz="3400">
                <a:solidFill>
                  <a:srgbClr val="CC00FF"/>
                </a:solidFill>
                <a:latin typeface="Arial"/>
              </a:rPr>
              <a:t>Read the title and first Sentences.</a:t>
            </a:r>
            <a:endParaRPr lang="zh-CN" altLang="en-US" sz="3400">
              <a:solidFill>
                <a:srgbClr val="CC00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524672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18" name="Picture 7" title="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5661026"/>
            <a:ext cx="1219200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8" title=""/>
          <p:cNvSpPr/>
          <p:nvPr/>
        </p:nvSpPr>
        <p:spPr>
          <a:xfrm>
            <a:off x="0" y="4191001"/>
            <a:ext cx="12192000" cy="17389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lphaUcPeriod"/>
            </a:pPr>
            <a:r>
              <a:rPr lang="en-US" altLang="zh-CN" sz="26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omic Sans MS" pitchFamily="66" charset="0"/>
                <a:sym typeface="Wingdings"/>
              </a:rPr>
              <a:t>  This passage will talk about the </a:t>
            </a:r>
            <a:r>
              <a:rPr lang="en-US" altLang="zh-CN" sz="2600" u="sng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omic Sans MS" pitchFamily="66" charset="0"/>
                <a:sym typeface="Wingdings"/>
              </a:rPr>
              <a:t>future</a:t>
            </a:r>
            <a:r>
              <a:rPr lang="en-US" altLang="zh-CN" sz="26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omic Sans MS" pitchFamily="66" charset="0"/>
                <a:sym typeface="Wingdings"/>
              </a:rPr>
              <a:t> events . </a:t>
            </a:r>
          </a:p>
          <a:p>
            <a:pPr eaLnBrk="1" hangingPunct="1">
              <a:spcBef>
                <a:spcPct val="50000"/>
              </a:spcBef>
              <a:buFontTx/>
              <a:buAutoNum type="alphaUcPeriod"/>
            </a:pPr>
            <a:r>
              <a:rPr lang="en-US" altLang="zh-CN" sz="26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omic Sans MS" pitchFamily="66" charset="0"/>
                <a:sym typeface="Wingdings"/>
              </a:rPr>
              <a:t>  This passage will talk about the </a:t>
            </a:r>
            <a:r>
              <a:rPr lang="en-US" altLang="zh-CN" sz="2600" u="sng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omic Sans MS" pitchFamily="66" charset="0"/>
                <a:sym typeface="Wingdings"/>
              </a:rPr>
              <a:t>past</a:t>
            </a:r>
            <a:r>
              <a:rPr lang="en-US" altLang="zh-CN" sz="26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omic Sans MS" pitchFamily="66" charset="0"/>
                <a:sym typeface="Wingdings"/>
              </a:rPr>
              <a:t> </a:t>
            </a:r>
            <a:r>
              <a:rPr sz="26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omic Sans MS" pitchFamily="66" charset="0"/>
                <a:sym typeface="Wingdings"/>
              </a:rPr>
              <a:t>（过去的）</a:t>
            </a:r>
            <a:r>
              <a:rPr lang="en-US" altLang="zh-CN" sz="26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omic Sans MS" pitchFamily="66" charset="0"/>
                <a:sym typeface="Wingdings"/>
              </a:rPr>
              <a:t>events.</a:t>
            </a:r>
          </a:p>
          <a:p>
            <a:pPr eaLnBrk="1" hangingPunct="1">
              <a:spcBef>
                <a:spcPct val="50000"/>
              </a:spcBef>
              <a:buFontTx/>
              <a:buAutoNum type="alphaUcPeriod"/>
            </a:pPr>
            <a:r>
              <a:rPr lang="en-US" altLang="zh-CN" sz="26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omic Sans MS" pitchFamily="66" charset="0"/>
                <a:sym typeface="Wingdings"/>
              </a:rPr>
              <a:t>  This passage will talk about the </a:t>
            </a:r>
            <a:r>
              <a:rPr lang="en-US" altLang="zh-CN" sz="2600" u="sng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omic Sans MS" pitchFamily="66" charset="0"/>
                <a:sym typeface="Wingdings"/>
              </a:rPr>
              <a:t>present</a:t>
            </a:r>
            <a:r>
              <a:rPr lang="en-US" altLang="zh-CN" sz="26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omic Sans MS" pitchFamily="66" charset="0"/>
                <a:sym typeface="Wingdings"/>
              </a:rPr>
              <a:t> </a:t>
            </a:r>
            <a:r>
              <a:rPr sz="26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omic Sans MS" pitchFamily="66" charset="0"/>
                <a:sym typeface="Wingdings"/>
              </a:rPr>
              <a:t>（现在的）       </a:t>
            </a:r>
            <a:r>
              <a:rPr lang="en-US" altLang="zh-CN" sz="26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omic Sans MS" pitchFamily="66" charset="0"/>
                <a:sym typeface="Wingdings"/>
              </a:rPr>
              <a:t>events.</a:t>
            </a:r>
            <a:r>
              <a:rPr lang="en-US" altLang="zh-CN" sz="28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omic Sans MS" pitchFamily="66" charset="0"/>
                <a:sym typeface="Wingdings"/>
              </a:rPr>
              <a:t> </a:t>
            </a:r>
            <a:endParaRPr lang="en-US" altLang="zh-CN" sz="2800">
              <a:latin typeface="Comic Sans MS" pitchFamily="66" charset="0"/>
            </a:endParaRPr>
          </a:p>
        </p:txBody>
      </p:sp>
      <p:pic>
        <p:nvPicPr>
          <p:cNvPr id="9220" name="Picture 12" title="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4800600"/>
            <a:ext cx="810684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13" title=""/>
          <p:cNvSpPr/>
          <p:nvPr/>
        </p:nvSpPr>
        <p:spPr>
          <a:xfrm>
            <a:off x="0" y="228600"/>
            <a:ext cx="11887200" cy="938719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b="0">
                <a:solidFill>
                  <a:srgbClr val="000066"/>
                </a:solidFill>
                <a:ea typeface="华文行楷" pitchFamily="2" charset="-122"/>
              </a:rPr>
              <a:t>Guess the main idea of the passage according to the title.</a:t>
            </a:r>
            <a:r>
              <a:rPr lang="en-US" altLang="zh-CN" b="0">
                <a:solidFill>
                  <a:srgbClr val="CC3399"/>
                </a:solidFill>
                <a:ea typeface="华文行楷" pitchFamily="2" charset="-122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zh-CN" altLang="en-US" b="0">
                <a:solidFill>
                  <a:srgbClr val="CC3399"/>
                </a:solidFill>
                <a:ea typeface="华文行楷" pitchFamily="2" charset="-122"/>
              </a:rPr>
              <a:t>（根据题目判断大意）</a:t>
            </a:r>
          </a:p>
        </p:txBody>
      </p:sp>
      <p:grpSp>
        <p:nvGrpSpPr>
          <p:cNvPr id="9222" name="Group 6" title=""/>
          <p:cNvGrpSpPr/>
          <p:nvPr/>
        </p:nvGrpSpPr>
        <p:grpSpPr>
          <a:xfrm>
            <a:off x="1219200" y="1447801"/>
            <a:ext cx="9696451" cy="2462213"/>
            <a:chExt cx="4581" cy="1551"/>
          </a:xfrm>
        </p:grpSpPr>
        <p:pic>
          <p:nvPicPr>
            <p:cNvPr id="2" name="Picture 22" descr="(24)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783" b="39771"/>
            <a:stretch>
              <a:fillRect/>
            </a:stretch>
          </p:blipFill>
          <p:spPr bwMode="auto">
            <a:xfrm>
              <a:off x="0" y="589"/>
              <a:ext cx="4581" cy="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algn="ctr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4" name="Picture 23" descr="(24)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9" r="9282" b="88647"/>
            <a:stretch>
              <a:fillRect/>
            </a:stretch>
          </p:blipFill>
          <p:spPr bwMode="auto">
            <a:xfrm>
              <a:off x="46" y="0"/>
              <a:ext cx="4127" cy="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algn="ctr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5" name="Oval 24"/>
            <p:cNvSpPr>
              <a:spLocks noChangeArrowheads="1"/>
            </p:cNvSpPr>
            <p:nvPr/>
          </p:nvSpPr>
          <p:spPr bwMode="auto">
            <a:xfrm>
              <a:off x="46" y="725"/>
              <a:ext cx="2267" cy="680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endParaRPr lang="zh-CN" altLang="en-US" sz="1800" b="0">
                <a:latin typeface="Arial"/>
              </a:endParaRPr>
            </a:p>
          </p:txBody>
        </p:sp>
      </p:grpSp>
      <p:sp>
        <p:nvSpPr>
          <p:cNvPr id="9223" name="AutoShape 25" title=""/>
          <p:cNvSpPr/>
          <p:nvPr/>
        </p:nvSpPr>
        <p:spPr>
          <a:xfrm>
            <a:off x="6959600" y="940623"/>
            <a:ext cx="5486400" cy="2195453"/>
          </a:xfrm>
          <a:prstGeom prst="flowChartMultidocument">
            <a:avLst/>
          </a:prstGeom>
          <a:solidFill>
            <a:srgbClr val="66FF33"/>
          </a:solidFill>
          <a:ln>
            <a:solidFill>
              <a:schemeClr val="tx1"/>
            </a:solidFill>
            <a:miter lim="800000"/>
          </a:ln>
        </p:spPr>
        <p:txBody>
          <a:bodyPr anchor="ctr">
            <a:spAutoFit/>
          </a:bodyPr>
          <a:lstStyle>
            <a:defPPr>
              <a:defRPr lang="zh-CN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omic Sans MS" pitchFamily="66" charset="0"/>
                <a:sym typeface="Wingdings"/>
              </a:rPr>
              <a:t>The title can be helpful to understand the text.</a:t>
            </a:r>
            <a:endParaRPr lang="en-US" altLang="zh-CN" sz="360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9233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 fill="hold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 fill="hold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 decel="100000" fill="hold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decel="100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decel="100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decel="100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1" grpId="0"/>
      <p:bldP spid="92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TextBox 5" title=""/>
          <p:cNvSpPr/>
          <p:nvPr/>
        </p:nvSpPr>
        <p:spPr>
          <a:xfrm>
            <a:off x="814918" y="1916113"/>
            <a:ext cx="11135783" cy="3100849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15000"/>
              </a:lnSpc>
            </a:pPr>
            <a:r>
              <a:rPr lang="en-US" altLang="zh-CN" sz="3400">
                <a:cs typeface="Times New Roman" pitchFamily="18" charset="0"/>
              </a:rPr>
              <a:t>1. What are the two events in the passage?</a:t>
            </a:r>
          </a:p>
          <a:p>
            <a:pPr>
              <a:lnSpc>
                <a:spcPct val="115000"/>
              </a:lnSpc>
            </a:pPr>
            <a:endParaRPr lang="en-US" altLang="zh-CN" sz="3400">
              <a:cs typeface="Times New Roman" pitchFamily="18" charset="0"/>
            </a:endParaRPr>
          </a:p>
          <a:p>
            <a:pPr>
              <a:lnSpc>
                <a:spcPct val="115000"/>
              </a:lnSpc>
            </a:pPr>
            <a:endParaRPr lang="en-US" altLang="zh-CN" sz="3400">
              <a:cs typeface="Times New Roman" pitchFamily="18" charset="0"/>
            </a:endParaRPr>
          </a:p>
          <a:p>
            <a:pPr>
              <a:lnSpc>
                <a:spcPct val="115000"/>
              </a:lnSpc>
            </a:pPr>
            <a:endParaRPr lang="en-US" altLang="zh-CN" sz="3400">
              <a:cs typeface="Times New Roman" pitchFamily="18" charset="0"/>
            </a:endParaRPr>
          </a:p>
          <a:p>
            <a:pPr>
              <a:lnSpc>
                <a:spcPct val="115000"/>
              </a:lnSpc>
            </a:pPr>
            <a:r>
              <a:rPr lang="en-US" altLang="zh-CN" sz="3400">
                <a:cs typeface="Times New Roman" pitchFamily="18" charset="0"/>
              </a:rPr>
              <a:t>2. When did they happen?</a:t>
            </a:r>
            <a:endParaRPr lang="zh-CN" altLang="en-US" sz="3400">
              <a:cs typeface="Times New Roman" pitchFamily="18" charset="0"/>
            </a:endParaRPr>
          </a:p>
        </p:txBody>
      </p:sp>
      <p:sp>
        <p:nvSpPr>
          <p:cNvPr id="10243" name="TextBox 5" title=""/>
          <p:cNvSpPr/>
          <p:nvPr/>
        </p:nvSpPr>
        <p:spPr>
          <a:xfrm>
            <a:off x="624417" y="3068960"/>
            <a:ext cx="11567583" cy="25301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15000"/>
              </a:lnSpc>
            </a:pPr>
            <a:r>
              <a:rPr lang="en-US" altLang="zh-CN" sz="2800">
                <a:solidFill>
                  <a:srgbClr val="FF0000"/>
                </a:solidFill>
                <a:cs typeface="Times New Roman" pitchFamily="18" charset="0"/>
              </a:rPr>
              <a:t>    Dr. Martin Luther King was killed.</a:t>
            </a:r>
          </a:p>
          <a:p>
            <a:pPr>
              <a:lnSpc>
                <a:spcPct val="115000"/>
              </a:lnSpc>
            </a:pPr>
            <a:r>
              <a:rPr lang="en-US" altLang="zh-CN" sz="2800">
                <a:solidFill>
                  <a:srgbClr val="FF0000"/>
                </a:solidFill>
                <a:cs typeface="Times New Roman" pitchFamily="18" charset="0"/>
              </a:rPr>
              <a:t>The World Trade Center in New York  was taken   down by terrorists.</a:t>
            </a:r>
          </a:p>
          <a:p>
            <a:pPr>
              <a:lnSpc>
                <a:spcPct val="115000"/>
              </a:lnSpc>
            </a:pPr>
            <a:endParaRPr lang="en-US" altLang="zh-CN" sz="2800">
              <a:solidFill>
                <a:srgbClr val="FF0000"/>
              </a:solidFill>
              <a:cs typeface="Times New Roman" pitchFamily="18" charset="0"/>
            </a:endParaRPr>
          </a:p>
          <a:p>
            <a:pPr>
              <a:lnSpc>
                <a:spcPct val="115000"/>
              </a:lnSpc>
            </a:pPr>
            <a:r>
              <a:rPr lang="en-US" altLang="zh-CN" sz="2800">
                <a:solidFill>
                  <a:srgbClr val="FF0000"/>
                </a:solidFill>
                <a:cs typeface="Times New Roman" pitchFamily="18" charset="0"/>
              </a:rPr>
              <a:t>     </a:t>
            </a:r>
          </a:p>
          <a:p>
            <a:pPr>
              <a:lnSpc>
                <a:spcPct val="115000"/>
              </a:lnSpc>
            </a:pPr>
            <a:r>
              <a:rPr lang="en-US" altLang="zh-CN" sz="2800">
                <a:solidFill>
                  <a:srgbClr val="FF0000"/>
                </a:solidFill>
              </a:rPr>
              <a:t>They were on April 4, 1968 and on September 11,2001</a:t>
            </a:r>
            <a:r>
              <a:rPr lang="en-US" altLang="zh-CN" sz="2800">
                <a:solidFill>
                  <a:srgbClr val="FF0000"/>
                </a:solidFill>
                <a:cs typeface="Times New Roman" pitchFamily="18" charset="0"/>
              </a:rPr>
              <a:t>.</a:t>
            </a:r>
            <a:endParaRPr lang="zh-CN" altLang="en-US" sz="280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244" name="WordArt 12" title=""/>
          <p:cNvSpPr>
            <a:spLocks noChangeArrowheads="1" noChangeShapeType="1" noTextEdit="1"/>
          </p:cNvSpPr>
          <p:nvPr/>
        </p:nvSpPr>
        <p:spPr bwMode="auto">
          <a:xfrm>
            <a:off x="0" y="260351"/>
            <a:ext cx="6191251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0" hangingPunct="0">
              <a:buSzTx/>
            </a:pPr>
            <a:r>
              <a:rPr sz="2400" i="1" kern="10">
                <a:ln w="12700" cap="flat" cmpd="sng" algn="ctr">
                  <a:solidFill>
                    <a:srgbClr val="EAEAEA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flip="none"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  <a:tileRect l="-100000" t="-100000"/>
                </a:gradFill>
                <a:effectLst>
                  <a:outerShdw dist="35921" dir="2700000" sy="50000" kx="2115830" algn="bl">
                    <a:srgbClr val="C0C0C0"/>
                  </a:outerShdw>
                </a:effectLst>
                <a:latin typeface="Arial Black"/>
                <a:ea typeface="宋体" pitchFamily="2" charset="-122"/>
                <a:sym typeface="Wingdings"/>
              </a:rPr>
              <a:t>Fast reading</a:t>
            </a:r>
          </a:p>
        </p:txBody>
      </p:sp>
      <p:sp>
        <p:nvSpPr>
          <p:cNvPr id="10245" name="AutoShape 26" title=""/>
          <p:cNvSpPr/>
          <p:nvPr/>
        </p:nvSpPr>
        <p:spPr>
          <a:xfrm>
            <a:off x="6191251" y="146993"/>
            <a:ext cx="7213600" cy="1733252"/>
          </a:xfrm>
          <a:prstGeom prst="flowChartMultidocument">
            <a:avLst/>
          </a:prstGeom>
          <a:solidFill>
            <a:srgbClr val="66FF33"/>
          </a:solidFill>
          <a:ln>
            <a:solidFill>
              <a:schemeClr val="tx1"/>
            </a:solidFill>
            <a:miter lim="800000"/>
          </a:ln>
        </p:spPr>
        <p:txBody>
          <a:bodyPr anchor="ctr">
            <a:spAutoFit/>
          </a:bodyPr>
          <a:lstStyle>
            <a:defPPr>
              <a:defRPr lang="zh-CN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omic Sans MS" pitchFamily="66" charset="0"/>
                <a:sym typeface="Wingdings"/>
              </a:rPr>
              <a:t>The first sentences can be helpful to understand the meaning of each paragraph</a:t>
            </a:r>
            <a:r>
              <a:rPr lang="en-US" altLang="zh-CN" sz="36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omic Sans MS" pitchFamily="66" charset="0"/>
                <a:sym typeface="Wingdings"/>
              </a:rPr>
              <a:t>.</a:t>
            </a:r>
            <a:endParaRPr lang="en-US" altLang="zh-CN" sz="360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0246" name="New picture" title="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48932" y="12166600"/>
            <a:ext cx="4572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cap="flat" w="9525">
                <a:solidFill>
                  <a:srgbClr val="000000"/>
                </a:solidFill>
                <a:prstDash val="solid"/>
                <a:round/>
                <a:headEnd len="med" type="none" w="med"/>
                <a:tailEnd len="med" type="none" w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4788218"/>
      </p:ext>
    </p:extLst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Text Box 2" title=""/>
          <p:cNvSpPr>
            <a:spLocks noChangeArrowheads="1"/>
          </p:cNvSpPr>
          <p:nvPr/>
        </p:nvSpPr>
        <p:spPr bwMode="auto">
          <a:xfrm>
            <a:off x="304800" y="914400"/>
            <a:ext cx="118872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algn="ctr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b="0">
                <a:solidFill>
                  <a:srgbClr val="0000FF"/>
                </a:solidFill>
                <a:latin typeface="Arial"/>
              </a:rPr>
              <a:t>Are the following statements true (T) or false (F), or not given (NG) </a:t>
            </a:r>
            <a:endParaRPr lang="zh-CN" altLang="en-US" b="0">
              <a:solidFill>
                <a:srgbClr val="0000FF"/>
              </a:solidFill>
              <a:latin typeface="Arial"/>
            </a:endParaRPr>
          </a:p>
        </p:txBody>
      </p:sp>
      <p:sp>
        <p:nvSpPr>
          <p:cNvPr id="11267" name="Text Box 3" title=""/>
          <p:cNvSpPr/>
          <p:nvPr/>
        </p:nvSpPr>
        <p:spPr>
          <a:xfrm>
            <a:off x="812801" y="2057401"/>
            <a:ext cx="11140017" cy="353943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99"/>
                </a:solidFill>
                <a:sym typeface="Wingdings"/>
              </a:rPr>
              <a:t>1. Everyone in America remembers who killed      Dr.King.</a:t>
            </a:r>
          </a:p>
          <a:p>
            <a:pPr marL="0" indent="0"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99"/>
                </a:solidFill>
                <a:sym typeface="Wingdings"/>
              </a:rPr>
              <a:t>2. Robert Allen was eating lunch when Dr.King was killed.</a:t>
            </a:r>
          </a:p>
          <a:p>
            <a:pPr marL="0" indent="0"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99"/>
                </a:solidFill>
                <a:sym typeface="Wingdings"/>
              </a:rPr>
              <a:t>3.Robert’s parents were shocked to hear the news.</a:t>
            </a:r>
          </a:p>
          <a:p>
            <a:pPr marL="0" indent="0"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99"/>
                </a:solidFill>
                <a:sym typeface="Wingdings"/>
              </a:rPr>
              <a:t>4. Kate Smith was watching a movie when a plane hit the World Trade Center.</a:t>
            </a:r>
          </a:p>
          <a:p>
            <a:pPr marL="0" indent="0"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99"/>
                </a:solidFill>
                <a:sym typeface="Wingdings"/>
              </a:rPr>
              <a:t>5. Kate didn’t think her friend was telling the truth about the event.</a:t>
            </a:r>
            <a:endParaRPr lang="en-US" altLang="zh-CN" sz="2800">
              <a:solidFill>
                <a:srgbClr val="000099"/>
              </a:solidFill>
            </a:endParaRPr>
          </a:p>
        </p:txBody>
      </p:sp>
      <p:sp>
        <p:nvSpPr>
          <p:cNvPr id="11268" name="Text Box 4" title=""/>
          <p:cNvSpPr/>
          <p:nvPr/>
        </p:nvSpPr>
        <p:spPr>
          <a:xfrm>
            <a:off x="10871200" y="2286000"/>
            <a:ext cx="404278" cy="64633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8000"/>
                </a:solidFill>
                <a:sym typeface="Wingdings"/>
              </a:rPr>
              <a:t>F</a:t>
            </a:r>
            <a:endParaRPr lang="en-US" altLang="zh-CN" sz="3600">
              <a:solidFill>
                <a:srgbClr val="008000"/>
              </a:solidFill>
            </a:endParaRPr>
          </a:p>
        </p:txBody>
      </p:sp>
      <p:sp>
        <p:nvSpPr>
          <p:cNvPr id="11269" name="Text Box 5" title=""/>
          <p:cNvSpPr/>
          <p:nvPr/>
        </p:nvSpPr>
        <p:spPr>
          <a:xfrm>
            <a:off x="10871200" y="3200400"/>
            <a:ext cx="404278" cy="64633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8000"/>
                </a:solidFill>
                <a:sym typeface="Wingdings"/>
              </a:rPr>
              <a:t>F</a:t>
            </a:r>
            <a:endParaRPr lang="en-US" altLang="zh-CN" sz="3600">
              <a:solidFill>
                <a:srgbClr val="008000"/>
              </a:solidFill>
            </a:endParaRPr>
          </a:p>
        </p:txBody>
      </p:sp>
      <p:sp>
        <p:nvSpPr>
          <p:cNvPr id="11270" name="Text Box 6" title=""/>
          <p:cNvSpPr/>
          <p:nvPr/>
        </p:nvSpPr>
        <p:spPr>
          <a:xfrm>
            <a:off x="11279717" y="5300663"/>
            <a:ext cx="404278" cy="64633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8000"/>
                </a:solidFill>
                <a:sym typeface="Wingdings"/>
              </a:rPr>
              <a:t>F</a:t>
            </a:r>
            <a:endParaRPr lang="en-US" altLang="zh-CN" sz="3600">
              <a:solidFill>
                <a:srgbClr val="008000"/>
              </a:solidFill>
            </a:endParaRPr>
          </a:p>
        </p:txBody>
      </p:sp>
      <p:sp>
        <p:nvSpPr>
          <p:cNvPr id="11271" name="Text Box 7" title=""/>
          <p:cNvSpPr/>
          <p:nvPr/>
        </p:nvSpPr>
        <p:spPr>
          <a:xfrm>
            <a:off x="10991851" y="4508500"/>
            <a:ext cx="618067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8000"/>
                </a:solidFill>
                <a:sym typeface="Wingdings"/>
              </a:rPr>
              <a:t>T</a:t>
            </a:r>
            <a:endParaRPr lang="en-US" altLang="zh-CN" sz="3600">
              <a:solidFill>
                <a:srgbClr val="008000"/>
              </a:solidFill>
            </a:endParaRPr>
          </a:p>
        </p:txBody>
      </p:sp>
      <p:grpSp>
        <p:nvGrpSpPr>
          <p:cNvPr id="11272" name="Group 9" title=""/>
          <p:cNvGrpSpPr/>
          <p:nvPr/>
        </p:nvGrpSpPr>
        <p:grpSpPr>
          <a:xfrm>
            <a:off x="609600" y="2057400"/>
            <a:ext cx="10972800" cy="914400"/>
            <a:chExt cx="5184" cy="576"/>
          </a:xfrm>
        </p:grpSpPr>
        <p:sp>
          <p:nvSpPr>
            <p:cNvPr id="2" name="Rectangle 14"/>
            <p:cNvSpPr>
              <a:spLocks noChangeArrowheads="1"/>
            </p:cNvSpPr>
            <p:nvPr/>
          </p:nvSpPr>
          <p:spPr bwMode="auto">
            <a:xfrm>
              <a:off x="0" y="0"/>
              <a:ext cx="5184" cy="576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endParaRPr lang="zh-CN" altLang="en-US" sz="1800" b="0">
                <a:latin typeface="Arial"/>
              </a:endParaRPr>
            </a:p>
          </p:txBody>
        </p:sp>
        <p:sp>
          <p:nvSpPr>
            <p:cNvPr id="11274" name="Text Box 15"/>
            <p:cNvSpPr>
              <a:spLocks noChangeArrowheads="1"/>
            </p:cNvSpPr>
            <p:nvPr/>
          </p:nvSpPr>
          <p:spPr bwMode="auto">
            <a:xfrm>
              <a:off x="48" y="48"/>
              <a:ext cx="3614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algn="ctr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r>
                <a:rPr lang="en-US" altLang="zh-CN" sz="2400" b="0">
                  <a:latin typeface="Comic Sans MS"/>
                </a:rPr>
                <a:t>Although some people may not remember who killed </a:t>
              </a:r>
            </a:p>
            <a:p>
              <a:r>
                <a:rPr lang="en-US" altLang="zh-CN" sz="2400" b="0">
                  <a:latin typeface="Comic Sans MS"/>
                </a:rPr>
                <a:t>Dr.King, they remember what they were doing .</a:t>
              </a:r>
            </a:p>
          </p:txBody>
        </p:sp>
      </p:grpSp>
      <p:sp>
        <p:nvSpPr>
          <p:cNvPr id="11273" name="Rectangle 19" title=""/>
          <p:cNvSpPr/>
          <p:nvPr/>
        </p:nvSpPr>
        <p:spPr>
          <a:xfrm>
            <a:off x="624417" y="4868863"/>
            <a:ext cx="10972800" cy="838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  <a:miter lim="800000"/>
          </a:ln>
        </p:spPr>
        <p:txBody>
          <a:bodyPr wrap="none" anchor="ctr"/>
          <a:lstStyle>
            <a:defPPr>
              <a:defRPr lang="zh-CN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omic Sans MS" pitchFamily="66" charset="0"/>
                <a:sym typeface="Wingdings"/>
              </a:rPr>
              <a:t>Kate Smith was working in her office when a plane hit the </a:t>
            </a:r>
          </a:p>
          <a:p>
            <a:pPr marL="0" indent="0"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omic Sans MS" pitchFamily="66" charset="0"/>
                <a:sym typeface="Wingdings"/>
              </a:rPr>
              <a:t> World Trade Center.</a:t>
            </a:r>
            <a:endParaRPr lang="en-US" altLang="zh-CN" sz="2400">
              <a:latin typeface="Comic Sans MS" pitchFamily="66" charset="0"/>
            </a:endParaRPr>
          </a:p>
        </p:txBody>
      </p:sp>
      <p:grpSp>
        <p:nvGrpSpPr>
          <p:cNvPr id="11276" name="Group 14" title=""/>
          <p:cNvGrpSpPr/>
          <p:nvPr/>
        </p:nvGrpSpPr>
        <p:grpSpPr>
          <a:xfrm>
            <a:off x="609600" y="3276600"/>
            <a:ext cx="10972800" cy="838200"/>
            <a:chExt cx="5184" cy="528"/>
          </a:xfrm>
        </p:grpSpPr>
        <p:sp>
          <p:nvSpPr>
            <p:cNvPr id="11277" name="Rectangle 18"/>
            <p:cNvSpPr>
              <a:spLocks noChangeArrowheads="1"/>
            </p:cNvSpPr>
            <p:nvPr/>
          </p:nvSpPr>
          <p:spPr bwMode="auto">
            <a:xfrm>
              <a:off x="0" y="0"/>
              <a:ext cx="5184" cy="528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/>
              <a:endParaRPr lang="zh-CN" altLang="en-US" sz="1800" b="0">
                <a:latin typeface="Arial"/>
              </a:endParaRPr>
            </a:p>
          </p:txBody>
        </p:sp>
        <p:sp>
          <p:nvSpPr>
            <p:cNvPr id="11278" name="Text Box 22"/>
            <p:cNvSpPr>
              <a:spLocks noChangeArrowheads="1"/>
            </p:cNvSpPr>
            <p:nvPr/>
          </p:nvSpPr>
          <p:spPr bwMode="auto">
            <a:xfrm>
              <a:off x="48" y="96"/>
              <a:ext cx="381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algn="ctr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r>
                <a:rPr lang="en-US" altLang="zh-CN" sz="2400" b="0">
                  <a:latin typeface="Comic Sans MS"/>
                </a:rPr>
                <a:t>Robert Allen was eating dinner when Dr.King was killed.</a:t>
              </a:r>
            </a:p>
          </p:txBody>
        </p:sp>
      </p:grpSp>
      <p:sp>
        <p:nvSpPr>
          <p:cNvPr id="11275" name="Text Box 18" title=""/>
          <p:cNvSpPr/>
          <p:nvPr/>
        </p:nvSpPr>
        <p:spPr>
          <a:xfrm>
            <a:off x="4847167" y="6216650"/>
            <a:ext cx="492443" cy="646331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>
            <a:defPPr>
              <a:defRPr lang="zh-CN"/>
            </a:defPPr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har char="»"/>
              <a:defRPr lang="zh-CN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3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9900"/>
                </a:solidFill>
                <a:latin typeface="Times New Roman" panose="02020603050405020304" pitchFamily="18" charset="0"/>
                <a:sym typeface="Wingdings"/>
              </a:rPr>
              <a:t>T</a:t>
            </a:r>
            <a:endParaRPr lang="en-US" altLang="zh-CN" sz="3600" b="1">
              <a:solidFill>
                <a:srgbClr val="00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WordArt 12" title=""/>
          <p:cNvSpPr>
            <a:spLocks noChangeArrowheads="1" noChangeShapeType="1" noTextEdit="1"/>
          </p:cNvSpPr>
          <p:nvPr/>
        </p:nvSpPr>
        <p:spPr bwMode="auto">
          <a:xfrm>
            <a:off x="2639484" y="0"/>
            <a:ext cx="6815667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 eaLnBrk="0" hangingPunct="0">
              <a:buSzTx/>
            </a:pPr>
            <a:r>
              <a:rPr sz="2400" i="1" kern="10">
                <a:ln w="12700" cap="flat" cmpd="sng" algn="ctr">
                  <a:solidFill>
                    <a:srgbClr val="EAEAEA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flip="none"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  <a:tileRect l="-100000" t="-100000"/>
                </a:gradFill>
                <a:effectLst>
                  <a:outerShdw dist="35921" dir="2700000" sy="50000" kx="2115830" algn="bl">
                    <a:srgbClr val="C0C0C0"/>
                  </a:outerShdw>
                </a:effectLst>
                <a:latin typeface="Arial Black"/>
                <a:ea typeface="宋体" pitchFamily="2" charset="-122"/>
                <a:sym typeface="Wingdings"/>
              </a:rPr>
              <a:t>careful reading</a:t>
            </a:r>
          </a:p>
        </p:txBody>
      </p:sp>
    </p:spTree>
    <p:extLst>
      <p:ext uri="{BB962C8B-B14F-4D97-AF65-F5344CB8AC3E}">
        <p14:creationId xmlns:p14="http://schemas.microsoft.com/office/powerpoint/2010/main" val="25779568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https://d.book118.com/766022040243010102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章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>
        <a:spAutoFit/>
      </a:bodyPr>
      <a:lstStyle>
        <a:defPPr indent="457200">
          <a:lnSpc>
            <a:spcPct val="150000"/>
          </a:lnSpc>
          <a:defRPr sz="2800" b="0" dirty="0" smtClean="0">
            <a:solidFill>
              <a:srgbClr val="FF0000"/>
            </a:solidFill>
            <a:latin typeface="黑体" panose="02010609060101010101" pitchFamily="49" charset="-122"/>
            <a:ea typeface="黑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indent="457200">
          <a:lnSpc>
            <a:spcPct val="150000"/>
          </a:lnSpc>
          <a:defRPr sz="2800" b="0" dirty="0" smtClean="0">
            <a:solidFill>
              <a:srgbClr val="FF0000"/>
            </a:solidFill>
            <a:latin typeface="黑体" panose="02010609060101010101" pitchFamily="49" charset="-122"/>
            <a:ea typeface="黑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32">
      <vt:lpstr>Arial</vt:lpstr>
      <vt:lpstr>Calibri</vt:lpstr>
      <vt:lpstr>等线 Light</vt:lpstr>
      <vt:lpstr>等线</vt:lpstr>
      <vt:lpstr>黑体</vt:lpstr>
      <vt:lpstr>FZHei-B01S</vt:lpstr>
      <vt:lpstr>华文细黑</vt:lpstr>
      <vt:lpstr>字魂70号-灵悦黑体</vt:lpstr>
      <vt:lpstr>Microsoft YaHei Bold</vt:lpstr>
      <vt:lpstr>Times New Roman</vt:lpstr>
      <vt:lpstr>宋体</vt:lpstr>
      <vt:lpstr>微软雅黑</vt:lpstr>
      <vt:lpstr>Wingdings</vt:lpstr>
      <vt:lpstr>Comic Sans MS</vt:lpstr>
      <vt:lpstr>华文行楷</vt:lpstr>
      <vt:lpstr>Arial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2024-09-28T00:31:02.777</cp:lastPrinted>
  <dcterms:created xsi:type="dcterms:W3CDTF">2024-09-27T16:31:02Z</dcterms:created>
  <dcterms:modified xsi:type="dcterms:W3CDTF">2024-09-27T16:31:04Z</dcterms:modified>
</cp:coreProperties>
</file>