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BA8B8D-7D6C-461D-AD44-3ADFF95500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4772A6-E545-4204-A7D6-77AC5C107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5D5269A-FA4C-4AE1-A4EC-C516C7BDD9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5BA54B-8152-4A18-9BFA-C50C182CD7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19320F-BFF8-4A6F-8F01-32E4837B69F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765078-C803-4B02-8F90-8ACB72F5D36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87C86D-F4D7-472D-8903-9A201ABE4F9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54282A-4CE6-48F3-9AF7-1620B2DBF9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1B2EB3-0AA5-45CD-B179-783B6CCAC8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4E8145-CE9A-44A0-9CD6-D3E064C4ADE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B17A61C-9B6D-46A9-9823-B28987E05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031141034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851005" y="1505033"/>
            <a:ext cx="6403477" cy="1549400"/>
          </a:xfrm>
          <a:prstGeom prst="rect">
            <a:avLst/>
          </a:prstGeom>
          <a:solidFill>
            <a:srgbClr val="FFFFFF">
              <a:alpha val="6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6139" y="831933"/>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06139" y="752867"/>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5400000">
            <a:off x="7538039" y="2035567"/>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6306139" y="3054433"/>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flipV="1">
            <a:off x="6306139" y="3316149"/>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077800" y="6066367"/>
            <a:ext cx="995680" cy="33718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8900000">
            <a:off x="9348575" y="853255"/>
            <a:ext cx="484717" cy="484716"/>
          </a:xfrm>
          <a:custGeom>
            <a:rect l="l" t="t" r="r" b="b"/>
            <a:pathLst>
              <a:path w="2504" h="2504">
                <a:moveTo>
                  <a:pt x="2199" y="0"/>
                </a:moveTo>
                <a:lnTo>
                  <a:pt x="2504" y="0"/>
                </a:lnTo>
                <a:lnTo>
                  <a:pt x="2504" y="2504"/>
                </a:lnTo>
                <a:lnTo>
                  <a:pt x="0" y="2504"/>
                </a:lnTo>
                <a:lnTo>
                  <a:pt x="0" y="2199"/>
                </a:lnTo>
                <a:lnTo>
                  <a:pt x="1970" y="2199"/>
                </a:lnTo>
                <a:lnTo>
                  <a:pt x="87" y="315"/>
                </a:lnTo>
                <a:lnTo>
                  <a:pt x="303" y="99"/>
                </a:lnTo>
                <a:lnTo>
                  <a:pt x="2199" y="1996"/>
                </a:lnTo>
                <a:lnTo>
                  <a:pt x="2199" y="0"/>
                </a:lnTo>
                <a:close/>
              </a:path>
            </a:pathLst>
          </a:custGeom>
          <a:solidFill>
            <a:srgbClr val="77777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2195475" y="1574610"/>
            <a:ext cx="5714538" cy="1410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3600" b="1">
                <a:solidFill>
                  <a:srgbClr val="262626">
                    <a:alpha val="100000"/>
                  </a:srgbClr>
                </a:solidFill>
                <a:latin typeface="Microsoft Yahei"/>
                <a:ea typeface="Microsoft Yahei"/>
                <a:cs typeface="Microsoft Yahei"/>
              </a:rPr>
              <a:t>证券基础课程</a:t>
            </a:r>
          </a:p>
        </p:txBody>
      </p:sp>
      <p:sp>
        <p:nvSpPr>
          <p:cNvPr id="13" name="AutoShape 13"/>
          <p:cNvSpPr/>
          <p:nvPr/>
        </p:nvSpPr>
        <p:spPr>
          <a:xfrm>
            <a:off x="8011592" y="5578629"/>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011592" y="6066367"/>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85781" y="0"/>
            <a:ext cx="12192000" cy="6855462"/>
          </a:xfrm>
          <a:prstGeom prst="rect">
            <a:avLst/>
          </a:prstGeom>
        </p:spPr>
      </p:pic>
      <p:sp>
        <p:nvSpPr>
          <p:cNvPr id="3" name="Freeform 3"/>
          <p:cNvSpPr/>
          <p:nvPr/>
        </p:nvSpPr>
        <p:spPr>
          <a:xfrm>
            <a:off x="4813900" y="0"/>
            <a:ext cx="7378100" cy="6858000"/>
          </a:xfrm>
          <a:custGeom>
            <a:rect l="l" t="t" r="r" b="b"/>
            <a:pathLst>
              <a:path w="4663122" h="5152502">
                <a:moveTo>
                  <a:pt x="0" y="10050"/>
                </a:moveTo>
                <a:lnTo>
                  <a:pt x="4663122" y="0"/>
                </a:lnTo>
                <a:lnTo>
                  <a:pt x="4663122" y="5142453"/>
                </a:lnTo>
                <a:lnTo>
                  <a:pt x="1002507" y="5152502"/>
                </a:lnTo>
                <a:lnTo>
                  <a:pt x="0" y="10050"/>
                </a:lnTo>
                <a:close/>
              </a:path>
            </a:pathLst>
          </a:cu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808145" y="810373"/>
            <a:ext cx="4824872" cy="496448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证券市场概述</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股票基础知识</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债券基础知识</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证券投资基金</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衍生品市场</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证券投资分析</a:t>
            </a:r>
          </a:p>
        </p:txBody>
      </p:sp>
      <p:sp>
        <p:nvSpPr>
          <p:cNvPr id="5" name="TextBox 5"/>
          <p:cNvSpPr txBox="1"/>
          <p:nvPr/>
        </p:nvSpPr>
        <p:spPr>
          <a:xfrm>
            <a:off x="-334293" y="2409137"/>
            <a:ext cx="4128953" cy="16630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9600" b="1">
                <a:solidFill>
                  <a:srgbClr val="FFFFFF">
                    <a:alpha val="100000"/>
                  </a:srgbClr>
                </a:solidFill>
                <a:latin typeface="微软雅黑"/>
                <a:ea typeface="微软雅黑"/>
                <a:cs typeface="微软雅黑"/>
              </a:rPr>
              <a:t>目 录</a:t>
            </a:r>
          </a:p>
        </p:txBody>
      </p:sp>
      <p:sp>
        <p:nvSpPr>
          <p:cNvPr id="6" name="AutoShape 6"/>
          <p:cNvSpPr/>
          <p:nvPr/>
        </p:nvSpPr>
        <p:spPr>
          <a:xfrm>
            <a:off x="1558734" y="1924940"/>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558734" y="1845874"/>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2790634" y="3128574"/>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flipV="1">
            <a:off x="1558734" y="4147440"/>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flipV="1">
            <a:off x="1558734" y="4409156"/>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证券市场概述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459" r="3245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证券市场是股票、债券、投资基金等有价证券发行和交易的场所，是市场经济发展到一定阶段的产物。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证券市场定义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包括融资功能、资本定价功能、资本配置功能和风险分散功能等。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证券市场功能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萌芽阶段</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早期的证券交易主要采取自发和分散的形式，缺乏统一的管理和监管。</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初步发展阶段</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随着经济的发展和交易规模的扩大，证券市场开始逐渐形成并得到初步发展。</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成熟阶段</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证券市场的法律法规不断完善，市场监管逐渐加强，市场参与者更加多元化。</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证券市场发展历程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73737"/>
                  </a:solidFill>
                  <a:latin typeface="Calibri"/>
                  <a:ea typeface="+mn-ea"/>
                  <a:cs typeface="+mn-cs"/>
                </a:defRPr>
              </a:lvl1pPr>
              <a:lvl2pPr marL="457200" algn="l" defTabSz="914400" rtl="0" eaLnBrk="1" latinLnBrk="0" hangingPunct="1">
                <a:defRPr sz="1800" kern="1200">
                  <a:solidFill>
                    <a:srgbClr val="373737"/>
                  </a:solidFill>
                  <a:latin typeface="Calibri"/>
                  <a:ea typeface="+mn-ea"/>
                  <a:cs typeface="+mn-cs"/>
                </a:defRPr>
              </a:lvl2pPr>
              <a:lvl3pPr marL="914400" algn="l" defTabSz="914400" rtl="0" eaLnBrk="1" latinLnBrk="0" hangingPunct="1">
                <a:defRPr sz="1800" kern="1200">
                  <a:solidFill>
                    <a:srgbClr val="373737"/>
                  </a:solidFill>
                  <a:latin typeface="Calibri"/>
                  <a:ea typeface="+mn-ea"/>
                  <a:cs typeface="+mn-cs"/>
                </a:defRPr>
              </a:lvl3pPr>
              <a:lvl4pPr marL="1371600" algn="l" defTabSz="914400" rtl="0" eaLnBrk="1" latinLnBrk="0" hangingPunct="1">
                <a:defRPr sz="1800" kern="1200">
                  <a:solidFill>
                    <a:srgbClr val="373737"/>
                  </a:solidFill>
                  <a:latin typeface="Calibri"/>
                  <a:ea typeface="+mn-ea"/>
                  <a:cs typeface="+mn-cs"/>
                </a:defRPr>
              </a:lvl4pPr>
              <a:lvl5pPr marL="1828800" algn="l" defTabSz="914400" rtl="0" eaLnBrk="1" latinLnBrk="0" hangingPunct="1">
                <a:defRPr sz="1800" kern="1200">
                  <a:solidFill>
                    <a:srgbClr val="373737"/>
                  </a:solidFill>
                  <a:latin typeface="Calibri"/>
                  <a:ea typeface="+mn-ea"/>
                  <a:cs typeface="+mn-cs"/>
                </a:defRPr>
              </a:lvl5pPr>
              <a:lvl6pPr marL="2286000" algn="l" defTabSz="914400" rtl="0" eaLnBrk="1" latinLnBrk="0" hangingPunct="1">
                <a:defRPr sz="1800" kern="1200">
                  <a:solidFill>
                    <a:srgbClr val="373737"/>
                  </a:solidFill>
                  <a:latin typeface="Calibri"/>
                  <a:ea typeface="+mn-ea"/>
                  <a:cs typeface="+mn-cs"/>
                </a:defRPr>
              </a:lvl6pPr>
              <a:lvl7pPr marL="2743200" algn="l" defTabSz="914400" rtl="0" eaLnBrk="1" latinLnBrk="0" hangingPunct="1">
                <a:defRPr sz="1800" kern="1200">
                  <a:solidFill>
                    <a:srgbClr val="373737"/>
                  </a:solidFill>
                  <a:latin typeface="Calibri"/>
                  <a:ea typeface="+mn-ea"/>
                  <a:cs typeface="+mn-cs"/>
                </a:defRPr>
              </a:lvl7pPr>
              <a:lvl8pPr marL="3200400" algn="l" defTabSz="914400" rtl="0" eaLnBrk="1" latinLnBrk="0" hangingPunct="1">
                <a:defRPr sz="1800" kern="1200">
                  <a:solidFill>
                    <a:srgbClr val="373737"/>
                  </a:solidFill>
                  <a:latin typeface="Calibri"/>
                  <a:ea typeface="+mn-ea"/>
                  <a:cs typeface="+mn-cs"/>
                </a:defRPr>
              </a:lvl8pPr>
              <a:lvl9pPr marL="3657600" algn="l" defTabSz="914400" rtl="0" eaLnBrk="1" latinLnBrk="0" hangingPunct="1">
                <a:defRPr sz="1800" kern="1200">
                  <a:solidFill>
                    <a:srgbClr val="373737"/>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发行人</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投资者</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中介机构</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监管机构</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证券市场参与者</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指发行证券的公司或政府机构等，是证券市场的筹资者。</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包括证券公司、律师事务所、会计师事务所等，为证券市场的发行和交易提供服务。</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包括个人投资者和机构投资者，是证券市场的资金提供者。</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负责对证券市场进行监管和管理，维护市场秩序和投资者权益。</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50" r="16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自律监管体系</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包括证券交易所、证券业协会等自律组织，通过制定行业规范和自律公约等方式对证券市场进行自律管理。</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法律法规体系</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包括证券法、公司法、刑法等法律法规，为证券市场的规范发展提供法律保障。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监管机构体系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包括中国证券监督管理委员会及其派出机构等，负责证券市场的日常监管和管理工作。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证券市场监管体系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股票基础知识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股票是股份公司发行的所有权凭证，是股份公司为筹集资金而发行给各个股东作为持股凭证并借以取得股息和红利的一种有价证券。</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收益性、风险性、流动性、永久性、参与性。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股票概念与特点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股票特点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股票概念</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普通股</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普通股是发行量最大、最为重要的股票，但其索取权在债权和优先股东之后。普通股股票持有者按其所持有股份比例享有公司决策参与权、利润分配权、优先认股权、剩余资产分配权等基本权利。</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500" r="1250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优先股</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优先股是相对于普通股而言的，在利润分红及剩余财产分配的权利方面优先于普通股。优先股股东没有选举及被选举权，一般来说对公司的经营没有参与权，优先股股东不能退股。</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后配股</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后配股是在利益或利息分红及剩余财产分配时比普通股处于劣势的股票，一般是在普通股分配之后，对剩余利益进行再分配。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股票种类与权益</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股票发行</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股票发行是指符合条件的发行人以筹资或实施股利分配为目的，按照法定的程序，向投资者或原股东发行股份或无偿提供股份的行为。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股票交易流程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开户-委托-竞价-成交-清算-交割-过户。</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股票发行与交易流程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3535" r="13535"/>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公司的经营状况是影响股票价格的重要因素之一，包括公司的盈利能力、管理水平、市场前景等。</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公司经营状况</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宏观经济因素如通货膨胀、利率变动、经济周期等都会对股票价格产生影响。</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宏观经济因素</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政策因素包括财政政策、货币政策、产业政策等，这些政策的变化都会对股票价格产生影响。</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政策因素</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市场供求关系是决定股票价格的重要因素之一，当供大于求时，股票价格下跌；当求大于供时，股票价格上涨。</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市场供求关系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股票价格影响因素</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债券基础知识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969" r="25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债券定义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债券是一种金融契约，是政府、金融机构、工商企业等直接向社会借债筹借资金时，向投资者发行，同时承诺按一定利率支付利息并按约定条件偿还本金的债权债务凭证。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债券特点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偿还性、流动性、安全性、收益性。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债券概念与特点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债券种类与风险</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债券种类</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政府债券、金融债券、公司债券、国际债券、可转换债券等。</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债券风险</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信用风险、利率风险、通货膨胀风险、流动性风险等。</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确定发行条件、准备发行文件、确定承销机构、申请发行注册或核准、组织承销团进行承销等。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债券发行</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开户、委托、成交、清算与交割、过户等。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债券交易</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债券发行与交易流程</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https://d.book118.com/766031141034010055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373737"/>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2024-09-22T15:41:59.771</cp:lastPrinted>
  <dcterms:created xsi:type="dcterms:W3CDTF">2024-09-22T07:41:59Z</dcterms:created>
  <dcterms:modified xsi:type="dcterms:W3CDTF">2024-09-22T07:42:02Z</dcterms:modified>
</cp:coreProperties>
</file>