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67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3" r:id="rId18"/>
  </p:sldIdLst>
  <p:sldSz cx="12192000" cy="6858000"/>
  <p:notesSz cx="6858000" cy="9144000"/>
  <p:custDataLst>
    <p:tags r:id="rId19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tags" Target="tags/tag1.xml" /><Relationship Id="rId2" Type="http://schemas.openxmlformats.org/officeDocument/2006/relationships/slideMaster" Target="slideMasters/slideMaster2.xml" /><Relationship Id="rId20" Type="http://schemas.openxmlformats.org/officeDocument/2006/relationships/presProps" Target="presProps.xml" /><Relationship Id="rId21" Type="http://schemas.openxmlformats.org/officeDocument/2006/relationships/viewProps" Target="viewProps.xml" /><Relationship Id="rId22" Type="http://schemas.openxmlformats.org/officeDocument/2006/relationships/theme" Target="theme/theme1.xml" /><Relationship Id="rId23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5A8A273-4752-4E7F-B687-BFE855770B0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4433A5C-3294-4456-8227-F2F5307ECBB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C09EF98-FEDE-47FA-AECC-30971483EDE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FBECD5E-6FC5-4028-907E-5ADA480B0CB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6C0A88EA-1A37-43F2-88D5-23AF36E6109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BA5D3238-55AB-40C8-9CDA-81445F92EF6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8CD8E13A-D34A-4F2A-9655-BEF3837C593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4A57F29-5A8A-4D87-82C0-7309CEBE7AE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C4D327D-014B-406E-A575-D3B2BEE474F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0B2EA36-CA3F-4FBD-9AC7-65BD8CF722B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5D3790F-8D38-4AA5-9962-B6A9AE24824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封面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图片 22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0" y="-1"/>
            <a:ext cx="12192000" cy="6858000"/>
          </a:xfrm>
          <a:prstGeom prst="rect">
            <a:avLst/>
          </a:prstGeom>
        </p:spPr>
      </p:pic>
      <p:sp>
        <p:nvSpPr>
          <p:cNvPr id="3" name="矩形 5"/>
          <p:cNvSpPr/>
          <p:nvPr userDrawn="1"/>
        </p:nvSpPr>
        <p:spPr>
          <a:xfrm>
            <a:off x="0" y="1"/>
            <a:ext cx="12192000" cy="6857999"/>
          </a:xfrm>
          <a:prstGeom prst="rect">
            <a:avLst/>
          </a:prstGeom>
          <a:gradFill>
            <a:gsLst>
              <a:gs pos="10000">
                <a:schemeClr val="accent6"/>
              </a:gs>
              <a:gs pos="30000">
                <a:schemeClr val="accent4">
                  <a:alpha val="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  <p:sp>
        <p:nvSpPr>
          <p:cNvPr id="4" name="文本占位符 17"/>
          <p:cNvSpPr>
            <a:spLocks noGrp="1"/>
          </p:cNvSpPr>
          <p:nvPr>
            <p:ph type="body" sz="quarter" idx="11" hasCustomPrompt="1"/>
          </p:nvPr>
        </p:nvSpPr>
        <p:spPr>
          <a:xfrm>
            <a:off x="392698" y="4448586"/>
            <a:ext cx="2941831" cy="646331"/>
          </a:xfrm>
        </p:spPr>
        <p:txBody>
          <a:bodyPr wrap="none" anchor="b">
            <a:spAutoFit/>
          </a:bodyPr>
          <a:lstStyle>
            <a:lvl1pPr marL="0" indent="0" algn="l">
              <a:buNone/>
              <a:defRPr sz="4000" b="0" i="0" spc="300">
                <a:solidFill>
                  <a:schemeClr val="bg1"/>
                </a:solidFill>
                <a:latin typeface="Microsoft YaHei Light" panose="020b0503020204020204" pitchFamily="34" charset="-122"/>
                <a:ea typeface="Microsoft YaHei Light" panose="020b0503020204020204" pitchFamily="34" charset="-122"/>
              </a:defRPr>
            </a:lvl1pPr>
          </a:lstStyle>
          <a:p>
            <a:pPr lvl="0"/>
            <a:r>
              <a:rPr kumimoji="1" lang="zh-CN" altLang="en-US"/>
              <a:t>主标题样式</a:t>
            </a:r>
            <a:endParaRPr/>
          </a:p>
        </p:txBody>
      </p:sp>
      <p:sp>
        <p:nvSpPr>
          <p:cNvPr id="5" name="标题 1"/>
          <p:cNvSpPr>
            <a:spLocks noGrp="1"/>
          </p:cNvSpPr>
          <p:nvPr>
            <p:ph type="ctrTitle" idx="2147483647" hasCustomPrompt="1"/>
          </p:nvPr>
        </p:nvSpPr>
        <p:spPr>
          <a:xfrm>
            <a:off x="392698" y="5131305"/>
            <a:ext cx="6019597" cy="1311128"/>
          </a:xfrm>
        </p:spPr>
        <p:txBody>
          <a:bodyPr wrap="none" anchor="b">
            <a:spAutoFit/>
          </a:bodyPr>
          <a:lstStyle>
            <a:lvl1pPr algn="l">
              <a:defRPr sz="8800" b="0" i="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r>
              <a:rPr kumimoji="1" lang="zh-CN" altLang="en-US"/>
              <a:t>主标题样式</a:t>
            </a:r>
            <a:endParaRPr/>
          </a:p>
        </p:txBody>
      </p:sp>
    </p:spTree>
  </p:cSld>
  <p:clrMapOvr>
    <a:masterClrMapping/>
  </p:clrMapOvr>
  <p:transition/>
  <p:timing/>
  <p:extLst>
    <p:ext uri="{DCECCB84-F9BA-43D5-87BE-67443E8EF086}">
      <p15:sldGuideLst xmlns:p15="http://schemas.microsoft.com/office/powerpoint/2012/main">
        <p15:guide id="1" orient="horz" pos="2160" userDrawn="true">
          <p15:clr>
            <a:srgbClr val="FBAE40"/>
          </p15:clr>
        </p15:guide>
        <p15:guide id="2" pos="3840" userDrawn="true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>
  <p:cSld name="标题和内容">
    <p:spTree>
      <p:nvGrpSpPr>
        <p:cNvPr id="6" name=""/>
        <p:cNvGrpSpPr/>
        <p:nvPr/>
      </p:nvGrpSpPr>
      <p:grpSpPr>
        <a:xfrm>
          <a:off x="0" y="0"/>
          <a:ext cx="0" cy="0"/>
        </a:xfrm>
      </p:grpSpPr>
      <p:sp>
        <p:nvSpPr>
          <p:cNvPr id="7" name="标题 1"/>
          <p:cNvSpPr>
            <a:spLocks noGrp="1"/>
          </p:cNvSpPr>
          <p:nvPr>
            <p:ph type="title" idx="2147483647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r>
              <a:rPr kumimoji="1" lang="zh-CN" altLang="en-US"/>
              <a:t>单击此处编辑母版标题样式</a:t>
            </a:r>
            <a:endParaRPr/>
          </a:p>
        </p:txBody>
      </p:sp>
      <p:sp>
        <p:nvSpPr>
          <p:cNvPr id="8" name="内容占位符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  <a:lvl2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2pPr>
            <a:lvl3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3pPr>
            <a:lvl4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4pPr>
            <a:lvl5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5pPr>
          </a:lstStyle>
          <a:p>
            <a:pPr lvl="0"/>
            <a:r>
              <a:rPr kumimoji="1" lang="zh-CN" altLang="en-US"/>
              <a:t>单击此处编辑母版文本样式</a:t>
            </a:r>
            <a:endParaRPr/>
          </a:p>
          <a:p>
            <a:pPr lvl="1"/>
            <a:r>
              <a:rPr kumimoji="1" lang="zh-CN" altLang="en-US"/>
              <a:t>二级</a:t>
            </a:r>
            <a:endParaRPr/>
          </a:p>
          <a:p>
            <a:pPr lvl="2"/>
            <a:r>
              <a:rPr kumimoji="1" lang="zh-CN" altLang="en-US"/>
              <a:t>三级</a:t>
            </a:r>
            <a:endParaRPr/>
          </a:p>
          <a:p>
            <a:pPr lvl="3"/>
            <a:r>
              <a:rPr kumimoji="1" lang="zh-CN" altLang="en-US"/>
              <a:t>四级</a:t>
            </a:r>
            <a:endParaRPr/>
          </a:p>
          <a:p>
            <a:pPr lvl="4"/>
            <a:r>
              <a:rPr kumimoji="1" lang="zh-CN" altLang="en-US"/>
              <a:t>五级</a:t>
            </a:r>
            <a:endParaRPr/>
          </a:p>
        </p:txBody>
      </p:sp>
      <p:sp>
        <p:nvSpPr>
          <p:cNvPr id="9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2023/11/21</a:t>
            </a:fld>
            <a:endParaRPr kumimoji="1" lang="zh-CN" altLang="en-US"/>
          </a:p>
        </p:txBody>
      </p:sp>
      <p:sp>
        <p:nvSpPr>
          <p:cNvPr id="10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11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节标题">
    <p:spTree>
      <p:nvGrpSpPr>
        <p:cNvPr id="12" name=""/>
        <p:cNvGrpSpPr/>
        <p:nvPr/>
      </p:nvGrpSpPr>
      <p:grpSpPr>
        <a:xfrm>
          <a:off x="0" y="0"/>
          <a:ext cx="0" cy="0"/>
        </a:xfrm>
      </p:grpSpPr>
      <p:pic>
        <p:nvPicPr>
          <p:cNvPr id="13" name="图片 12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0" y="-1"/>
            <a:ext cx="12192000" cy="6858000"/>
          </a:xfrm>
          <a:prstGeom prst="rect">
            <a:avLst/>
          </a:prstGeom>
        </p:spPr>
      </p:pic>
      <p:sp>
        <p:nvSpPr>
          <p:cNvPr id="1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2023/11/21</a:t>
            </a:fld>
            <a:endParaRPr kumimoji="1" lang="zh-CN" altLang="en-US"/>
          </a:p>
        </p:txBody>
      </p:sp>
      <p:sp>
        <p:nvSpPr>
          <p:cNvPr id="1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1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  <p:sp>
        <p:nvSpPr>
          <p:cNvPr id="17" name="矩形 1"/>
          <p:cNvSpPr/>
          <p:nvPr userDrawn="1"/>
        </p:nvSpPr>
        <p:spPr>
          <a:xfrm>
            <a:off x="0" y="1"/>
            <a:ext cx="12192000" cy="6857999"/>
          </a:xfrm>
          <a:prstGeom prst="rect">
            <a:avLst/>
          </a:prstGeom>
          <a:gradFill>
            <a:gsLst>
              <a:gs pos="10000">
                <a:schemeClr val="accent6"/>
              </a:gs>
              <a:gs pos="30000">
                <a:schemeClr val="accent4">
                  <a:alpha val="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仅标题">
    <p:bg>
      <p:bgPr>
        <a:gradFill>
          <a:gsLst>
            <a:gs pos="80000">
              <a:schemeClr val="bg1"/>
            </a:gs>
            <a:gs pos="100000">
              <a:schemeClr val="accent1">
                <a:lumMod val="20000"/>
                <a:lumOff val="80000"/>
              </a:schemeClr>
            </a:gs>
          </a:gsLst>
          <a:lin ang="16200000" scaled="1"/>
        </a:gradFill>
        <a:effectLst/>
      </p:bgPr>
    </p:bg>
    <p:spTree>
      <p:nvGrpSpPr>
        <p:cNvPr id="18" name=""/>
        <p:cNvGrpSpPr/>
        <p:nvPr/>
      </p:nvGrpSpPr>
      <p:grpSpPr>
        <a:xfrm>
          <a:off x="0" y="0"/>
          <a:ext cx="0" cy="0"/>
        </a:xfrm>
      </p:grpSpPr>
      <p:pic>
        <p:nvPicPr>
          <p:cNvPr id="19" name="图片 7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 flipH="1">
            <a:off x="0" y="-1"/>
            <a:ext cx="12192000" cy="6858000"/>
          </a:xfrm>
          <a:prstGeom prst="rect">
            <a:avLst/>
          </a:prstGeom>
        </p:spPr>
      </p:pic>
      <p:sp>
        <p:nvSpPr>
          <p:cNvPr id="20" name="矩形 6"/>
          <p:cNvSpPr/>
          <p:nvPr userDrawn="1"/>
        </p:nvSpPr>
        <p:spPr>
          <a:xfrm>
            <a:off x="0" y="1"/>
            <a:ext cx="12192000" cy="6857999"/>
          </a:xfrm>
          <a:prstGeom prst="rect">
            <a:avLst/>
          </a:prstGeom>
          <a:gradFill>
            <a:gsLst>
              <a:gs pos="85000">
                <a:schemeClr val="bg1"/>
              </a:gs>
              <a:gs pos="100000">
                <a:schemeClr val="bg1">
                  <a:alpha val="7500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  <p:sp>
        <p:nvSpPr>
          <p:cNvPr id="21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2023/11/21</a:t>
            </a:fld>
            <a:endParaRPr kumimoji="1" lang="zh-CN" altLang="en-US"/>
          </a:p>
        </p:txBody>
      </p:sp>
      <p:sp>
        <p:nvSpPr>
          <p:cNvPr id="22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23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</a:xfrm>
      </p:grpSpPr>
      <p:sp>
        <p:nvSpPr>
          <p:cNvPr id="25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2023/11/21</a:t>
            </a:fld>
            <a:endParaRPr kumimoji="1" lang="zh-CN" altLang="en-US"/>
          </a:p>
        </p:txBody>
      </p:sp>
      <p:sp>
        <p:nvSpPr>
          <p:cNvPr id="26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27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封底">
    <p:spTree>
      <p:nvGrpSpPr>
        <p:cNvPr id="28" name=""/>
        <p:cNvGrpSpPr/>
        <p:nvPr/>
      </p:nvGrpSpPr>
      <p:grpSpPr>
        <a:xfrm>
          <a:off x="0" y="0"/>
          <a:ext cx="0" cy="0"/>
        </a:xfrm>
      </p:grpSpPr>
      <p:pic>
        <p:nvPicPr>
          <p:cNvPr id="29" name="图片 5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0" y="-1"/>
            <a:ext cx="12192000" cy="6858000"/>
          </a:xfrm>
          <a:prstGeom prst="rect">
            <a:avLst/>
          </a:prstGeom>
        </p:spPr>
      </p:pic>
      <p:sp>
        <p:nvSpPr>
          <p:cNvPr id="30" name="矩形 1"/>
          <p:cNvSpPr/>
          <p:nvPr userDrawn="1"/>
        </p:nvSpPr>
        <p:spPr>
          <a:xfrm>
            <a:off x="0" y="1"/>
            <a:ext cx="12192000" cy="6857999"/>
          </a:xfrm>
          <a:prstGeom prst="rect">
            <a:avLst/>
          </a:prstGeom>
          <a:gradFill>
            <a:gsLst>
              <a:gs pos="10000">
                <a:schemeClr val="accent6"/>
              </a:gs>
              <a:gs pos="30000">
                <a:schemeClr val="accent4">
                  <a:alpha val="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</p:spTree>
  </p:cSld>
  <p:clrMapOvr>
    <a:masterClrMapping/>
  </p:clrMapOvr>
  <p:transition/>
  <p:timing/>
  <p:extLst>
    <p:ext uri="{DCECCB84-F9BA-43D5-87BE-67443E8EF086}">
      <p15:sldGuideLst xmlns:p15="http://schemas.microsoft.com/office/powerpoint/2012/main">
        <p15:guide id="3" orient="horz" pos="2160" userDrawn="true">
          <p15:clr>
            <a:srgbClr val="FBAE40"/>
          </p15:clr>
        </p15:guide>
        <p15:guide id="4" pos="3840" userDrawn="true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Contents Layout">
    <p:spTree>
      <p:nvGrpSpPr>
        <p:cNvPr id="31" name=""/>
        <p:cNvGrpSpPr/>
        <p:nvPr/>
      </p:nvGrpSpPr>
      <p:grpSpPr>
        <a:xfrm>
          <a:off x="0" y="0"/>
          <a:ext cx="0" cy="0"/>
        </a:xfrm>
      </p:grpSpPr>
      <p:sp>
        <p:nvSpPr>
          <p:cNvPr id="32" name="文本占位符 8"/>
          <p:cNvSpPr>
            <a:spLocks noGrp="1"/>
          </p:cNvSpPr>
          <p:nvPr>
            <p:ph type="body" sz="quarter" idx="14" hasCustomPrompt="1"/>
          </p:nvPr>
        </p:nvSpPr>
        <p:spPr>
          <a:xfrm>
            <a:off x="673100" y="1500188"/>
            <a:ext cx="2836562" cy="696024"/>
          </a:xfrm>
        </p:spPr>
        <p:txBody>
          <a:bodyPr>
            <a:spAutoFit/>
          </a:bodyPr>
          <a:lstStyle>
            <a:lvl1pPr marL="0" indent="0" algn="l">
              <a:buFont typeface="+mj-lt"/>
              <a:buNone/>
              <a:defRPr sz="3600" b="1"/>
            </a:lvl1pPr>
            <a:lvl2pPr marL="457200" indent="0">
              <a:buFont typeface="+mj-ea"/>
              <a:buNone/>
              <a:defRPr/>
            </a:lvl2pPr>
            <a:lvl3pPr marL="1257300" indent="-342900">
              <a:buFont typeface="+mj-lt"/>
              <a:buAutoNum type="alphaLcParenR"/>
              <a:defRPr/>
            </a:lvl3pPr>
          </a:lstStyle>
          <a:p>
            <a:pPr lvl="0"/>
            <a:r>
              <a:rPr lang="en-US" altLang="zh-CN"/>
              <a:t>CONTENTS</a:t>
            </a:r>
            <a:endParaRPr lang="zh-CN" altLang="en-US"/>
          </a:p>
        </p:txBody>
      </p:sp>
      <p:sp>
        <p:nvSpPr>
          <p:cNvPr id="33" name="文本占位符 6"/>
          <p:cNvSpPr>
            <a:spLocks noGrp="1"/>
          </p:cNvSpPr>
          <p:nvPr>
            <p:ph type="body" sz="quarter" idx="13"/>
          </p:nvPr>
        </p:nvSpPr>
        <p:spPr>
          <a:xfrm>
            <a:off x="3660536" y="1500187"/>
            <a:ext cx="7871045" cy="4633913"/>
          </a:xfrm>
        </p:spPr>
        <p:txBody>
          <a:bodyPr/>
          <a:lstStyle>
            <a:lvl1pPr marL="342900" indent="-342900">
              <a:buFont typeface="+mj-lt"/>
              <a:buAutoNum type="arabicPeriod"/>
              <a:defRPr/>
            </a:lvl1pPr>
            <a:lvl2pPr marL="800100" indent="-342900">
              <a:buFont typeface="+mj-ea"/>
              <a:buAutoNum type="circleNumDbPlain"/>
              <a:defRPr/>
            </a:lvl2pPr>
            <a:lvl3pPr marL="1257300" indent="-342900">
              <a:buFont typeface="+mj-lt"/>
              <a:buAutoNum type="alphaLcParenR"/>
              <a:defRPr/>
            </a:lvl3pPr>
          </a:lstStyle>
          <a:p>
            <a:pPr lvl="0"/>
            <a:r>
              <a:rPr lang="en-US" altLang="zh-CN"/>
              <a:t>Click to edit Master text styles</a:t>
            </a:r>
            <a:endParaRPr/>
          </a:p>
          <a:p>
            <a:pPr lvl="1"/>
            <a:r>
              <a:rPr lang="en-US" altLang="zh-CN"/>
              <a:t>Second level</a:t>
            </a:r>
            <a:endParaRPr/>
          </a:p>
          <a:p>
            <a:pPr lvl="2"/>
            <a:r>
              <a:rPr lang="en-US" altLang="zh-CN"/>
              <a:t>Third level</a:t>
            </a:r>
            <a:endParaRPr/>
          </a:p>
          <a:p>
            <a:pPr lvl="3"/>
            <a:r>
              <a:rPr lang="en-US" altLang="zh-CN"/>
              <a:t>Fourth level</a:t>
            </a:r>
            <a:endParaRPr/>
          </a:p>
          <a:p>
            <a:pPr lvl="4"/>
            <a:r>
              <a:rPr lang="en-US" altLang="zh-CN"/>
              <a:t>Fifth level</a:t>
            </a:r>
            <a:endParaRPr lang="zh-CN" altLang="en-US"/>
          </a:p>
        </p:txBody>
      </p:sp>
      <p:sp>
        <p:nvSpPr>
          <p:cNvPr id="34" name="页脚占位符 2"/>
          <p:cNvSpPr>
            <a:spLocks noGrp="1"/>
          </p:cNvSpPr>
          <p:nvPr>
            <p:ph type="ftr" sz="quarter" idx="10"/>
          </p:nvPr>
        </p:nvSpPr>
        <p:spPr>
          <a:xfrm>
            <a:off x="673101" y="6423740"/>
            <a:ext cx="3992171" cy="246221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35" name="日期占位符 3"/>
          <p:cNvSpPr>
            <a:spLocks noGrp="1"/>
          </p:cNvSpPr>
          <p:nvPr>
            <p:ph type="dt" sz="half" idx="11"/>
          </p:nvPr>
        </p:nvSpPr>
        <p:spPr>
          <a:xfrm>
            <a:off x="5517356" y="6423740"/>
            <a:ext cx="1802924" cy="246221"/>
          </a:xfrm>
        </p:spPr>
        <p:txBody>
          <a:bodyPr/>
          <a:lstStyle/>
          <a:p>
            <a:fld id="{AC4CC43B-9EB6-4465-8B1A-3F7180DAD0DF}" type="datetime1">
              <a:rPr/>
              <a:t>2023/11/21</a:t>
            </a:fld>
            <a:endParaRPr lang="en-US" altLang="zh-CN"/>
          </a:p>
        </p:txBody>
      </p:sp>
      <p:sp>
        <p:nvSpPr>
          <p:cNvPr id="36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65B630-C7FF-41C0-9923-C5E5E29EED81}" type="slidenum">
              <a:rPr/>
              <a:t>‹#›</a:t>
            </a:fld>
            <a:endParaRPr lang="en-US" altLang="zh-CN"/>
          </a:p>
        </p:txBody>
      </p:sp>
      <p:cxnSp>
        <p:nvCxnSpPr>
          <p:cNvPr id="37" name="î$ļíďé"/>
          <p:cNvCxnSpPr/>
          <p:nvPr userDrawn="1"/>
        </p:nvCxnSpPr>
        <p:spPr>
          <a:xfrm flipH="1">
            <a:off x="3621019" y="1500188"/>
            <a:ext cx="0" cy="4633913"/>
          </a:xfrm>
          <a:prstGeom prst="line">
            <a:avLst/>
          </a:prstGeom>
          <a:solidFill>
            <a:srgbClr val="FFCC00"/>
          </a:solidFill>
          <a:ln w="3175" cap="flat" cmpd="sng" algn="ctr">
            <a:solidFill>
              <a:schemeClr val="bg1">
                <a:lumMod val="75000"/>
                <a:alpha val="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38" name="iṣļiďê"/>
          <p:cNvSpPr>
            <a:spLocks noChangeAspect="1"/>
          </p:cNvSpPr>
          <p:nvPr userDrawn="1"/>
        </p:nvSpPr>
        <p:spPr bwMode="auto">
          <a:xfrm>
            <a:off x="2626456" y="5219207"/>
            <a:ext cx="870506" cy="915667"/>
          </a:xfrm>
          <a:custGeom>
            <a:gdLst>
              <a:gd name="T0" fmla="*/ 3353 w 5127"/>
              <a:gd name="T1" fmla="*/ 1728 h 5401"/>
              <a:gd name="T2" fmla="*/ 2183 w 5127"/>
              <a:gd name="T3" fmla="*/ 1608 h 5401"/>
              <a:gd name="T4" fmla="*/ 3353 w 5127"/>
              <a:gd name="T5" fmla="*/ 1488 h 5401"/>
              <a:gd name="T6" fmla="*/ 3103 w 5127"/>
              <a:gd name="T7" fmla="*/ 2231 h 5401"/>
              <a:gd name="T8" fmla="*/ 3103 w 5127"/>
              <a:gd name="T9" fmla="*/ 1991 h 5401"/>
              <a:gd name="T10" fmla="*/ 2432 w 5127"/>
              <a:gd name="T11" fmla="*/ 2111 h 5401"/>
              <a:gd name="T12" fmla="*/ 3103 w 5127"/>
              <a:gd name="T13" fmla="*/ 2231 h 5401"/>
              <a:gd name="T14" fmla="*/ 3353 w 5127"/>
              <a:gd name="T15" fmla="*/ 2648 h 5401"/>
              <a:gd name="T16" fmla="*/ 2183 w 5127"/>
              <a:gd name="T17" fmla="*/ 2768 h 5401"/>
              <a:gd name="T18" fmla="*/ 3353 w 5127"/>
              <a:gd name="T19" fmla="*/ 2888 h 5401"/>
              <a:gd name="T20" fmla="*/ 2552 w 5127"/>
              <a:gd name="T21" fmla="*/ 3151 h 5401"/>
              <a:gd name="T22" fmla="*/ 2552 w 5127"/>
              <a:gd name="T23" fmla="*/ 3391 h 5401"/>
              <a:gd name="T24" fmla="*/ 3223 w 5127"/>
              <a:gd name="T25" fmla="*/ 3271 h 5401"/>
              <a:gd name="T26" fmla="*/ 2552 w 5127"/>
              <a:gd name="T27" fmla="*/ 3151 h 5401"/>
              <a:gd name="T28" fmla="*/ 4448 w 5127"/>
              <a:gd name="T29" fmla="*/ 1442 h 5401"/>
              <a:gd name="T30" fmla="*/ 4688 w 5127"/>
              <a:gd name="T31" fmla="*/ 1442 h 5401"/>
              <a:gd name="T32" fmla="*/ 3988 w 5127"/>
              <a:gd name="T33" fmla="*/ 0 h 5401"/>
              <a:gd name="T34" fmla="*/ 0 w 5127"/>
              <a:gd name="T35" fmla="*/ 604 h 5401"/>
              <a:gd name="T36" fmla="*/ 120 w 5127"/>
              <a:gd name="T37" fmla="*/ 1792 h 5401"/>
              <a:gd name="T38" fmla="*/ 686 w 5127"/>
              <a:gd name="T39" fmla="*/ 1672 h 5401"/>
              <a:gd name="T40" fmla="*/ 240 w 5127"/>
              <a:gd name="T41" fmla="*/ 1552 h 5401"/>
              <a:gd name="T42" fmla="*/ 604 w 5127"/>
              <a:gd name="T43" fmla="*/ 240 h 5401"/>
              <a:gd name="T44" fmla="*/ 968 w 5127"/>
              <a:gd name="T45" fmla="*/ 4179 h 5401"/>
              <a:gd name="T46" fmla="*/ 3904 w 5127"/>
              <a:gd name="T47" fmla="*/ 4879 h 5401"/>
              <a:gd name="T48" fmla="*/ 3904 w 5127"/>
              <a:gd name="T49" fmla="*/ 4639 h 5401"/>
              <a:gd name="T50" fmla="*/ 1208 w 5127"/>
              <a:gd name="T51" fmla="*/ 4179 h 5401"/>
              <a:gd name="T52" fmla="*/ 1086 w 5127"/>
              <a:gd name="T53" fmla="*/ 240 h 5401"/>
              <a:gd name="T54" fmla="*/ 4448 w 5127"/>
              <a:gd name="T55" fmla="*/ 700 h 5401"/>
              <a:gd name="T56" fmla="*/ 4568 w 5127"/>
              <a:gd name="T57" fmla="*/ 2000 h 5401"/>
              <a:gd name="T58" fmla="*/ 4568 w 5127"/>
              <a:gd name="T59" fmla="*/ 2240 h 5401"/>
              <a:gd name="T60" fmla="*/ 4887 w 5127"/>
              <a:gd name="T61" fmla="*/ 2340 h 5401"/>
              <a:gd name="T62" fmla="*/ 5007 w 5127"/>
              <a:gd name="T63" fmla="*/ 3838 h 5401"/>
              <a:gd name="T64" fmla="*/ 5127 w 5127"/>
              <a:gd name="T65" fmla="*/ 2340 h 5401"/>
              <a:gd name="T66" fmla="*/ 4568 w 5127"/>
              <a:gd name="T67" fmla="*/ 5139 h 5401"/>
              <a:gd name="T68" fmla="*/ 4448 w 5127"/>
              <a:gd name="T69" fmla="*/ 5281 h 5401"/>
              <a:gd name="T70" fmla="*/ 4688 w 5127"/>
              <a:gd name="T71" fmla="*/ 5281 h 5401"/>
              <a:gd name="T72" fmla="*/ 4568 w 5127"/>
              <a:gd name="T73" fmla="*/ 5139 h 5401"/>
              <a:gd name="T74" fmla="*/ 4448 w 5127"/>
              <a:gd name="T75" fmla="*/ 2559 h 5401"/>
              <a:gd name="T76" fmla="*/ 4568 w 5127"/>
              <a:gd name="T77" fmla="*/ 4974 h 5401"/>
              <a:gd name="T78" fmla="*/ 4688 w 5127"/>
              <a:gd name="T79" fmla="*/ 2559 h 5401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5127" h="5401">
                <a:moveTo>
                  <a:pt x="3473" y="1608"/>
                </a:moveTo>
                <a:cubicBezTo>
                  <a:pt x="3473" y="1674"/>
                  <a:pt x="3419" y="1728"/>
                  <a:pt x="3353" y="1728"/>
                </a:cubicBezTo>
                <a:lnTo>
                  <a:pt x="2303" y="1728"/>
                </a:lnTo>
                <a:cubicBezTo>
                  <a:pt x="2236" y="1728"/>
                  <a:pt x="2183" y="1674"/>
                  <a:pt x="2183" y="1608"/>
                </a:cubicBezTo>
                <a:cubicBezTo>
                  <a:pt x="2183" y="1542"/>
                  <a:pt x="2236" y="1488"/>
                  <a:pt x="2303" y="1488"/>
                </a:cubicBezTo>
                <a:lnTo>
                  <a:pt x="3353" y="1488"/>
                </a:lnTo>
                <a:cubicBezTo>
                  <a:pt x="3419" y="1488"/>
                  <a:pt x="3473" y="1542"/>
                  <a:pt x="3473" y="1608"/>
                </a:cubicBezTo>
                <a:close/>
                <a:moveTo>
                  <a:pt x="3103" y="2231"/>
                </a:moveTo>
                <a:cubicBezTo>
                  <a:pt x="3170" y="2231"/>
                  <a:pt x="3223" y="2178"/>
                  <a:pt x="3223" y="2111"/>
                </a:cubicBezTo>
                <a:cubicBezTo>
                  <a:pt x="3223" y="2045"/>
                  <a:pt x="3170" y="1991"/>
                  <a:pt x="3103" y="1991"/>
                </a:cubicBezTo>
                <a:lnTo>
                  <a:pt x="2552" y="1991"/>
                </a:lnTo>
                <a:cubicBezTo>
                  <a:pt x="2486" y="1991"/>
                  <a:pt x="2432" y="2045"/>
                  <a:pt x="2432" y="2111"/>
                </a:cubicBezTo>
                <a:cubicBezTo>
                  <a:pt x="2432" y="2178"/>
                  <a:pt x="2486" y="2231"/>
                  <a:pt x="2552" y="2231"/>
                </a:cubicBezTo>
                <a:lnTo>
                  <a:pt x="3103" y="2231"/>
                </a:lnTo>
                <a:close/>
                <a:moveTo>
                  <a:pt x="3473" y="2768"/>
                </a:moveTo>
                <a:cubicBezTo>
                  <a:pt x="3473" y="2701"/>
                  <a:pt x="3419" y="2648"/>
                  <a:pt x="3353" y="2648"/>
                </a:cubicBezTo>
                <a:lnTo>
                  <a:pt x="2303" y="2648"/>
                </a:lnTo>
                <a:cubicBezTo>
                  <a:pt x="2236" y="2648"/>
                  <a:pt x="2183" y="2701"/>
                  <a:pt x="2183" y="2768"/>
                </a:cubicBezTo>
                <a:cubicBezTo>
                  <a:pt x="2183" y="2834"/>
                  <a:pt x="2236" y="2888"/>
                  <a:pt x="2303" y="2888"/>
                </a:cubicBezTo>
                <a:lnTo>
                  <a:pt x="3353" y="2888"/>
                </a:lnTo>
                <a:cubicBezTo>
                  <a:pt x="3419" y="2888"/>
                  <a:pt x="3473" y="2834"/>
                  <a:pt x="3473" y="2768"/>
                </a:cubicBezTo>
                <a:close/>
                <a:moveTo>
                  <a:pt x="2552" y="3151"/>
                </a:moveTo>
                <a:cubicBezTo>
                  <a:pt x="2486" y="3151"/>
                  <a:pt x="2432" y="3205"/>
                  <a:pt x="2432" y="3271"/>
                </a:cubicBezTo>
                <a:cubicBezTo>
                  <a:pt x="2432" y="3338"/>
                  <a:pt x="2486" y="3391"/>
                  <a:pt x="2552" y="3391"/>
                </a:cubicBezTo>
                <a:lnTo>
                  <a:pt x="3103" y="3391"/>
                </a:lnTo>
                <a:cubicBezTo>
                  <a:pt x="3170" y="3391"/>
                  <a:pt x="3223" y="3338"/>
                  <a:pt x="3223" y="3271"/>
                </a:cubicBezTo>
                <a:cubicBezTo>
                  <a:pt x="3223" y="3205"/>
                  <a:pt x="3170" y="3151"/>
                  <a:pt x="3103" y="3151"/>
                </a:cubicBezTo>
                <a:lnTo>
                  <a:pt x="2552" y="3151"/>
                </a:lnTo>
                <a:close/>
                <a:moveTo>
                  <a:pt x="4448" y="700"/>
                </a:moveTo>
                <a:lnTo>
                  <a:pt x="4448" y="1442"/>
                </a:lnTo>
                <a:cubicBezTo>
                  <a:pt x="4448" y="1509"/>
                  <a:pt x="4501" y="1562"/>
                  <a:pt x="4568" y="1562"/>
                </a:cubicBezTo>
                <a:cubicBezTo>
                  <a:pt x="4634" y="1562"/>
                  <a:pt x="4688" y="1509"/>
                  <a:pt x="4688" y="1442"/>
                </a:cubicBezTo>
                <a:lnTo>
                  <a:pt x="4688" y="700"/>
                </a:lnTo>
                <a:cubicBezTo>
                  <a:pt x="4688" y="314"/>
                  <a:pt x="4374" y="0"/>
                  <a:pt x="3988" y="0"/>
                </a:cubicBezTo>
                <a:lnTo>
                  <a:pt x="604" y="0"/>
                </a:lnTo>
                <a:cubicBezTo>
                  <a:pt x="271" y="0"/>
                  <a:pt x="0" y="271"/>
                  <a:pt x="0" y="604"/>
                </a:cubicBezTo>
                <a:lnTo>
                  <a:pt x="0" y="1672"/>
                </a:lnTo>
                <a:cubicBezTo>
                  <a:pt x="0" y="1738"/>
                  <a:pt x="53" y="1792"/>
                  <a:pt x="120" y="1792"/>
                </a:cubicBezTo>
                <a:lnTo>
                  <a:pt x="566" y="1792"/>
                </a:lnTo>
                <a:cubicBezTo>
                  <a:pt x="632" y="1792"/>
                  <a:pt x="686" y="1738"/>
                  <a:pt x="686" y="1672"/>
                </a:cubicBezTo>
                <a:cubicBezTo>
                  <a:pt x="686" y="1606"/>
                  <a:pt x="632" y="1552"/>
                  <a:pt x="566" y="1552"/>
                </a:cubicBezTo>
                <a:lnTo>
                  <a:pt x="240" y="1552"/>
                </a:lnTo>
                <a:lnTo>
                  <a:pt x="240" y="604"/>
                </a:lnTo>
                <a:cubicBezTo>
                  <a:pt x="240" y="403"/>
                  <a:pt x="403" y="240"/>
                  <a:pt x="604" y="240"/>
                </a:cubicBezTo>
                <a:cubicBezTo>
                  <a:pt x="805" y="240"/>
                  <a:pt x="968" y="403"/>
                  <a:pt x="968" y="604"/>
                </a:cubicBezTo>
                <a:lnTo>
                  <a:pt x="968" y="4179"/>
                </a:lnTo>
                <a:cubicBezTo>
                  <a:pt x="968" y="4565"/>
                  <a:pt x="1282" y="4879"/>
                  <a:pt x="1668" y="4879"/>
                </a:cubicBezTo>
                <a:lnTo>
                  <a:pt x="3904" y="4879"/>
                </a:lnTo>
                <a:cubicBezTo>
                  <a:pt x="3970" y="4879"/>
                  <a:pt x="4024" y="4825"/>
                  <a:pt x="4024" y="4759"/>
                </a:cubicBezTo>
                <a:cubicBezTo>
                  <a:pt x="4024" y="4693"/>
                  <a:pt x="3970" y="4639"/>
                  <a:pt x="3904" y="4639"/>
                </a:cubicBezTo>
                <a:lnTo>
                  <a:pt x="1668" y="4639"/>
                </a:lnTo>
                <a:cubicBezTo>
                  <a:pt x="1415" y="4639"/>
                  <a:pt x="1208" y="4433"/>
                  <a:pt x="1208" y="4179"/>
                </a:cubicBezTo>
                <a:lnTo>
                  <a:pt x="1208" y="604"/>
                </a:lnTo>
                <a:cubicBezTo>
                  <a:pt x="1208" y="468"/>
                  <a:pt x="1163" y="341"/>
                  <a:pt x="1086" y="240"/>
                </a:cubicBezTo>
                <a:lnTo>
                  <a:pt x="3988" y="240"/>
                </a:lnTo>
                <a:cubicBezTo>
                  <a:pt x="4241" y="240"/>
                  <a:pt x="4448" y="446"/>
                  <a:pt x="4448" y="700"/>
                </a:cubicBezTo>
                <a:close/>
                <a:moveTo>
                  <a:pt x="4787" y="2000"/>
                </a:moveTo>
                <a:lnTo>
                  <a:pt x="4568" y="2000"/>
                </a:lnTo>
                <a:cubicBezTo>
                  <a:pt x="4501" y="2000"/>
                  <a:pt x="4448" y="2054"/>
                  <a:pt x="4448" y="2120"/>
                </a:cubicBezTo>
                <a:cubicBezTo>
                  <a:pt x="4448" y="2187"/>
                  <a:pt x="4501" y="2240"/>
                  <a:pt x="4568" y="2240"/>
                </a:cubicBezTo>
                <a:lnTo>
                  <a:pt x="4787" y="2240"/>
                </a:lnTo>
                <a:cubicBezTo>
                  <a:pt x="4842" y="2240"/>
                  <a:pt x="4887" y="2285"/>
                  <a:pt x="4887" y="2340"/>
                </a:cubicBezTo>
                <a:lnTo>
                  <a:pt x="4887" y="3718"/>
                </a:lnTo>
                <a:cubicBezTo>
                  <a:pt x="4887" y="3785"/>
                  <a:pt x="4941" y="3838"/>
                  <a:pt x="5007" y="3838"/>
                </a:cubicBezTo>
                <a:cubicBezTo>
                  <a:pt x="5073" y="3838"/>
                  <a:pt x="5127" y="3785"/>
                  <a:pt x="5127" y="3718"/>
                </a:cubicBezTo>
                <a:lnTo>
                  <a:pt x="5127" y="2340"/>
                </a:lnTo>
                <a:cubicBezTo>
                  <a:pt x="5127" y="2153"/>
                  <a:pt x="4975" y="2000"/>
                  <a:pt x="4787" y="2000"/>
                </a:cubicBezTo>
                <a:close/>
                <a:moveTo>
                  <a:pt x="4568" y="5139"/>
                </a:moveTo>
                <a:cubicBezTo>
                  <a:pt x="4501" y="5139"/>
                  <a:pt x="4448" y="5193"/>
                  <a:pt x="4448" y="5259"/>
                </a:cubicBezTo>
                <a:lnTo>
                  <a:pt x="4448" y="5281"/>
                </a:lnTo>
                <a:cubicBezTo>
                  <a:pt x="4448" y="5347"/>
                  <a:pt x="4501" y="5401"/>
                  <a:pt x="4568" y="5401"/>
                </a:cubicBezTo>
                <a:cubicBezTo>
                  <a:pt x="4634" y="5401"/>
                  <a:pt x="4688" y="5347"/>
                  <a:pt x="4688" y="5281"/>
                </a:cubicBezTo>
                <a:lnTo>
                  <a:pt x="4688" y="5259"/>
                </a:lnTo>
                <a:cubicBezTo>
                  <a:pt x="4688" y="5193"/>
                  <a:pt x="4634" y="5139"/>
                  <a:pt x="4568" y="5139"/>
                </a:cubicBezTo>
                <a:close/>
                <a:moveTo>
                  <a:pt x="4568" y="2439"/>
                </a:moveTo>
                <a:cubicBezTo>
                  <a:pt x="4501" y="2439"/>
                  <a:pt x="4448" y="2492"/>
                  <a:pt x="4448" y="2559"/>
                </a:cubicBezTo>
                <a:lnTo>
                  <a:pt x="4448" y="4854"/>
                </a:lnTo>
                <a:cubicBezTo>
                  <a:pt x="4448" y="4920"/>
                  <a:pt x="4501" y="4974"/>
                  <a:pt x="4568" y="4974"/>
                </a:cubicBezTo>
                <a:cubicBezTo>
                  <a:pt x="4634" y="4974"/>
                  <a:pt x="4688" y="4920"/>
                  <a:pt x="4688" y="4854"/>
                </a:cubicBezTo>
                <a:lnTo>
                  <a:pt x="4688" y="2559"/>
                </a:lnTo>
                <a:cubicBezTo>
                  <a:pt x="4688" y="2492"/>
                  <a:pt x="4634" y="2439"/>
                  <a:pt x="4568" y="2439"/>
                </a:cubicBezTo>
                <a:close/>
              </a:path>
            </a:pathLst>
          </a:custGeom>
          <a:solidFill>
            <a:schemeClr val="bg1">
              <a:lumMod val="85000"/>
              <a:alpha val="0"/>
            </a:schemeClr>
          </a:solidFill>
          <a:ln>
            <a:noFill/>
          </a:ln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+mn-ea"/>
              <a:sym typeface="+mn-lt"/>
            </a:endParaRPr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theme" Target="../theme/theme2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占位符 1"/>
          <p:cNvSpPr>
            <a:spLocks noGrp="1"/>
          </p:cNvSpPr>
          <p:nvPr>
            <p:ph type="title" idx="2147483647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zh-CN" altLang="en-US"/>
              <a:t>单击此处编辑母版标题样式</a:t>
            </a:r>
            <a:endParaRPr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zh-CN" altLang="en-US"/>
              <a:t>单击此处编辑母版文本样式</a:t>
            </a:r>
            <a:endParaRPr/>
          </a:p>
          <a:p>
            <a:pPr lvl="1"/>
            <a:r>
              <a:rPr kumimoji="1" lang="zh-CN" altLang="en-US"/>
              <a:t>二级</a:t>
            </a:r>
            <a:endParaRPr/>
          </a:p>
          <a:p>
            <a:pPr lvl="2"/>
            <a:r>
              <a:rPr kumimoji="1" lang="zh-CN" altLang="en-US"/>
              <a:t>三级</a:t>
            </a:r>
            <a:endParaRPr/>
          </a:p>
          <a:p>
            <a:pPr lvl="3"/>
            <a:r>
              <a:rPr kumimoji="1" lang="zh-CN" altLang="en-US"/>
              <a:t>四级</a:t>
            </a:r>
            <a:endParaRPr/>
          </a:p>
          <a:p>
            <a:pPr lvl="4"/>
            <a:r>
              <a:rPr kumimoji="1" lang="zh-CN" altLang="en-US"/>
              <a:t>五级</a:t>
            </a:r>
            <a:endParaRPr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l" defTabSz="914400" rtl="0" eaLnBrk="1" latinLnBrk="0" hangingPunct="1"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0281522-3AB1-3541-90AB-7A631F5C75F8}" type="datetimeFigureOut">
              <a:rPr/>
              <a:t>2023/11/21</a:t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ctr" defTabSz="914400" rtl="0" eaLnBrk="1" latinLnBrk="0" hangingPunct="1"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kumimoji="1"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r" defTabSz="914400" rtl="0" eaLnBrk="1" latinLnBrk="0" hangingPunct="1"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</p:sldLayoutIdLst>
  <p:transition/>
  <p:timing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itchFamily="34" charset="0"/>
        <a:buChar char="•"/>
        <a:defRPr sz="2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4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0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true">
          <p15:clr>
            <a:srgbClr val="F26B43"/>
          </p15:clr>
        </p15:guide>
        <p15:guide id="2" pos="3840" userDrawn="true">
          <p15:clr>
            <a:srgbClr val="F26B43"/>
          </p15:clr>
        </p15:guide>
      </p15:sldGuideLst>
    </p:ext>
  </p:extLst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2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3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4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5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6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7.jpeg" /><Relationship Id="rId3" Type="http://schemas.openxmlformats.org/officeDocument/2006/relationships/image" Target="../media/image8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9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10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11.jpe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766031213223010051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0,&quot;continueWritingContext&quot;:{&quot;outline&quot;:&quot;# 护理教育：培养未来护理领袖\n## 1.护理教育的历史与演变\n### 1.1 护理教育的起源及早期发展\n### 1.2 护理教育在现代社会的变革\n### 1.3 未来护理教育的发展趋势与挑战\n## 2.护理教育的核心理念与价值\n### 2.1 护理教育的使命与目标\n### 2.2 护理教育的核心价值观\n### 2.3 护理教育在卫生保健体系中的重要性\n## 3.护理教育课程与实践\n### 3.1 护理教育课程的设计与实施\n### 3.2 护理教育的实践环节与临床实习\n### 3.3 护理教育的评估与质量控制\n## 4.护理教育的教学方法与创新\n### 4.1 传统护理教育方法的优缺点\n### 4.2 当代护理教育方法的创新与实践\n### 4.3 未来护理教育方法的展望与挑战\n## 5.护理教育师资队伍的建设\n### 5.1 护理教育师资队伍的现状与需求\n### 5.2 护理教育师资队伍的培养与发展\n### 5.3 护理教育师资队伍的未来展望\n## 6.护理教育的国际交流与合作\n### 6.1 国际护理教育的发展趋势与经验\n### 6.2 国内护理教育与国际护理教育的交流与合作\n### 6.3 未来护理教育国际交流与合作的前景与挑战\n## 7.护理教育的未来发展前景\n### 7.1 护理教育在卫生保健体系中的地位与作用\n### 7.2 护理教育的发展趋势与机遇\n### 7.3 护理教育面临的挑战与应对策略\n&quot;,&quot;templateId&quot;:&quot;hw9irrrbyjd9jxkh8k6gtgupye&quot;}}"/>
        <p:cNvGrpSpPr/>
        <p:nvPr/>
      </p:nvGrpSpPr>
      <p:grpSpPr>
        <a:xfrm>
          <a:off x="0" y="0"/>
          <a:ext cx="0" cy="0"/>
        </a:xfrm>
      </p:grpSpPr>
      <p:sp>
        <p:nvSpPr>
          <p:cNvPr id="2" name="文本占位符 3"/>
          <p:cNvSpPr>
            <a:spLocks noGrp="1"/>
          </p:cNvSpPr>
          <p:nvPr>
            <p:ph type="body" sz="quarter" idx="11"/>
          </p:nvPr>
        </p:nvSpPr>
        <p:spPr>
          <a:xfrm>
            <a:off x="392698" y="4448586"/>
            <a:ext cx="9226550" cy="647700"/>
          </a:xfrm>
        </p:spPr>
        <p:txBody>
          <a:bodyPr/>
          <a:lstStyle/>
          <a:p>
            <a:r>
              <a:rPr lang="en-US"/>
              <a:t>TENCENT DOCS SMART CREATE</a:t>
            </a:r>
            <a:endParaRPr lang="zh-CN" spc="0"/>
          </a:p>
        </p:txBody>
      </p:sp>
      <p:sp>
        <p:nvSpPr>
          <p:cNvPr id="3" name="文本占位符 20"/>
          <p:cNvSpPr txBox="1"/>
          <p:nvPr/>
        </p:nvSpPr>
        <p:spPr>
          <a:xfrm>
            <a:off x="392698" y="580667"/>
            <a:ext cx="1758815" cy="336695"/>
          </a:xfrm>
          <a:prstGeom prst="rect">
            <a:avLst/>
          </a:prstGeom>
        </p:spPr>
        <p:txBody>
          <a:bodyPr wrap="none" anchor="t">
            <a:spAutoFit/>
          </a:bodyPr>
          <a:lstStyle>
            <a:defPPr>
              <a:defRPr lang="zh-CN"/>
            </a:defPPr>
            <a:lvl1pPr marL="0" indent="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Font typeface="Arial" pitchFamily="34" charset="0"/>
              <a:buNone/>
              <a:defRPr sz="1200" b="0" i="0" kern="1200" spc="3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pc="80">
                <a:solidFill>
                  <a:schemeClr val="bg1"/>
                </a:solidFill>
                <a:effectLst/>
                <a:latin typeface="+mj-ea"/>
                <a:ea typeface="+mj-ea"/>
              </a:rPr>
              <a:t>CREATE TOGETHER</a:t>
            </a:r>
            <a:endParaRPr kumimoji="1" lang="en-US" altLang="zh-CN" spc="8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4" name="文本占位符 20"/>
          <p:cNvSpPr txBox="1"/>
          <p:nvPr/>
        </p:nvSpPr>
        <p:spPr>
          <a:xfrm>
            <a:off x="10314921" y="580667"/>
            <a:ext cx="1484381" cy="336695"/>
          </a:xfrm>
          <a:prstGeom prst="rect">
            <a:avLst/>
          </a:prstGeom>
        </p:spPr>
        <p:txBody>
          <a:bodyPr wrap="none" anchor="t">
            <a:spAutoFit/>
          </a:bodyPr>
          <a:lstStyle>
            <a:defPPr>
              <a:defRPr lang="zh-CN"/>
            </a:defPPr>
            <a:lvl1pPr marL="0" indent="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Font typeface="Arial" pitchFamily="34" charset="0"/>
              <a:buNone/>
              <a:defRPr sz="1200" b="0" i="0" kern="1200" spc="3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altLang="zh-CN" spc="80">
                <a:solidFill>
                  <a:schemeClr val="bg1"/>
                </a:solidFill>
                <a:effectLst/>
              </a:rPr>
              <a:t>TENCENT</a:t>
            </a:r>
            <a:r>
              <a:rPr lang="zh-CN" altLang="en-US" spc="80">
                <a:solidFill>
                  <a:schemeClr val="bg1"/>
                </a:solidFill>
                <a:effectLst/>
              </a:rPr>
              <a:t> </a:t>
            </a:r>
            <a:r>
              <a:rPr lang="en-US" altLang="zh-CN" spc="80">
                <a:solidFill>
                  <a:schemeClr val="bg1"/>
                </a:solidFill>
                <a:effectLst/>
              </a:rPr>
              <a:t>DOCS</a:t>
            </a:r>
            <a:endParaRPr kumimoji="1" lang="en-US" altLang="zh-CN" spc="80">
              <a:solidFill>
                <a:schemeClr val="bg1"/>
              </a:solidFill>
            </a:endParaRPr>
          </a:p>
        </p:txBody>
      </p:sp>
      <p:cxnSp>
        <p:nvCxnSpPr>
          <p:cNvPr id="5" name="Tencent"/>
          <p:cNvCxnSpPr/>
          <p:nvPr/>
        </p:nvCxnSpPr>
        <p:spPr>
          <a:xfrm>
            <a:off x="443999" y="402867"/>
            <a:ext cx="11304002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标题 1" descr="{&quot;isTemplate&quot;:true,&quot;type&quot;:&quot;title&quot;,&quot;canOmit&quot;:false,&quot;range&quot;:0}"/>
          <p:cNvSpPr>
            <a:spLocks noGrp="1"/>
          </p:cNvSpPr>
          <p:nvPr>
            <p:ph type="ctrTitle" idx="2147483647"/>
          </p:nvPr>
        </p:nvSpPr>
        <p:spPr>
          <a:xfrm>
            <a:off x="392698" y="5140683"/>
            <a:ext cx="11417300" cy="1301750"/>
          </a:xfrm>
        </p:spPr>
        <p:txBody>
          <a:bodyPr vert="horz" wrap="square" lIns="91440" tIns="45720" rIns="91440" bIns="45720" anchor="t">
            <a:spAutoFit/>
          </a:bodyPr>
          <a:lstStyle>
            <a:lvl1pPr algn="l">
              <a:defRPr sz="8800" b="0" i="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pPr>
              <a:buNone/>
            </a:pPr>
            <a:r>
              <a:rPr lang="zh-CN" sz="6000"/>
              <a:t>护理教育：培养未来护理领袖</a:t>
            </a:r>
            <a:endParaRPr/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24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125" name="标题 1" descr="{&quot;isTemplate&quot;:true,&quot;type&quot;:&quot;title&quot;,&quot;canOmit&quot;:false,&quot;range&quot;:0}"/>
          <p:cNvSpPr txBox="1"/>
          <p:nvPr/>
        </p:nvSpPr>
        <p:spPr>
          <a:xfrm>
            <a:off x="392698" y="4923294"/>
            <a:ext cx="11373278" cy="1079500"/>
          </a:xfrm>
          <a:prstGeom prst="rect">
            <a:avLst/>
          </a:prstGeom>
        </p:spPr>
        <p:txBody>
          <a:bodyPr vert="horz" wrap="squar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800" b="0" i="0" kern="120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zh-CN" altLang="en-US" sz="7200"/>
              <a:t>护理教育的历史与演变</a:t>
            </a:r>
            <a:endParaRPr/>
          </a:p>
        </p:txBody>
      </p:sp>
      <p:sp>
        <p:nvSpPr>
          <p:cNvPr id="126" name="标题 1"/>
          <p:cNvSpPr txBox="1"/>
          <p:nvPr/>
        </p:nvSpPr>
        <p:spPr>
          <a:xfrm>
            <a:off x="392698" y="3621770"/>
            <a:ext cx="1324402" cy="1311128"/>
          </a:xfrm>
          <a:prstGeom prst="rect">
            <a:avLst/>
          </a:prstGeom>
        </p:spPr>
        <p:txBody>
          <a:bodyPr vert="horz" wrap="non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800" b="0" i="0" kern="120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>
                <a:latin typeface="Microsoft YaHei Light" panose="020b0503020204020204" pitchFamily="34" charset="-122"/>
                <a:ea typeface="Microsoft YaHei Light" panose="020b0503020204020204" pitchFamily="34" charset="-122"/>
              </a:rPr>
              <a:t>01</a:t>
            </a:r>
            <a:endParaRPr kumimoji="1" lang="zh-CN" altLang="en-US">
              <a:latin typeface="Microsoft YaHei Light" panose="020b0503020204020204" pitchFamily="34" charset="-122"/>
              <a:ea typeface="Microsoft YaHei Light" panose="020b0503020204020204" pitchFamily="34" charset="-122"/>
            </a:endParaRP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72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273" name="Picture 10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1875" r="21875"/>
          <a:stretch>
            <a:fillRect/>
          </a:stretch>
        </p:blipFill>
        <p:spPr>
          <a:xfrm>
            <a:off x="869006" y="1293634"/>
            <a:ext cx="4563024" cy="4563025"/>
          </a:xfrm>
          <a:prstGeom prst="diamond">
            <a:avLst/>
          </a:prstGeom>
        </p:spPr>
      </p:pic>
      <p:grpSp>
        <p:nvGrpSpPr>
          <p:cNvPr id="274" name="Group 400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5982796" y="1468163"/>
            <a:ext cx="5783287" cy="4912094"/>
            <a:chOff x="5982796" y="1468163"/>
            <a:chExt cx="5783287" cy="4912094"/>
          </a:xfrm>
        </p:grpSpPr>
        <p:grpSp>
          <p:nvGrpSpPr>
            <p:cNvPr id="275" name="Group 2"/>
            <p:cNvGrpSpPr/>
            <p:nvPr/>
          </p:nvGrpSpPr>
          <p:grpSpPr>
            <a:xfrm>
              <a:off x="5982796" y="3116804"/>
              <a:ext cx="5783287" cy="1610798"/>
              <a:chOff x="5982796" y="3116804"/>
              <a:chExt cx="5783287" cy="1610798"/>
            </a:xfrm>
          </p:grpSpPr>
          <p:sp>
            <p:nvSpPr>
              <p:cNvPr id="276" name="TextBox 3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82796" y="3116804"/>
                <a:ext cx="5629563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护理教育的起源可以追溯到19世纪中期</a:t>
                </a:r>
                <a:endParaRPr/>
              </a:p>
            </p:txBody>
          </p:sp>
          <p:sp>
            <p:nvSpPr>
              <p:cNvPr id="277" name="TextBox 4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5982796" y="3575147"/>
                <a:ext cx="5783287" cy="1152455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当时护理工作主要由宗教团体和慈善机构负责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随着医疗技术的发展，护理教育逐渐受到重视</a:t>
                </a:r>
                <a:endParaRPr/>
              </a:p>
            </p:txBody>
          </p:sp>
        </p:grpSp>
        <p:grpSp>
          <p:nvGrpSpPr>
            <p:cNvPr id="278" name="Group 5"/>
            <p:cNvGrpSpPr/>
            <p:nvPr/>
          </p:nvGrpSpPr>
          <p:grpSpPr>
            <a:xfrm>
              <a:off x="5982796" y="4769459"/>
              <a:ext cx="5783287" cy="1610798"/>
              <a:chOff x="5982796" y="4769459"/>
              <a:chExt cx="5783287" cy="1610798"/>
            </a:xfrm>
          </p:grpSpPr>
          <p:sp>
            <p:nvSpPr>
              <p:cNvPr id="279" name="TextBox 6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82796" y="4769459"/>
                <a:ext cx="5629563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19世纪末至20世纪初，护理教育逐渐制度化</a:t>
                </a:r>
                <a:endParaRPr/>
              </a:p>
            </p:txBody>
          </p:sp>
          <p:sp>
            <p:nvSpPr>
              <p:cNvPr id="280" name="TextBox 7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5982796" y="5227802"/>
                <a:ext cx="5783287" cy="1152455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美国和英国率先设立了护理学校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护理教育开始注重实践技能和理论知识相结合</a:t>
                </a:r>
                <a:endParaRPr/>
              </a:p>
            </p:txBody>
          </p:sp>
        </p:grpSp>
        <p:grpSp>
          <p:nvGrpSpPr>
            <p:cNvPr id="281" name="Group 407"/>
            <p:cNvGrpSpPr/>
            <p:nvPr/>
          </p:nvGrpSpPr>
          <p:grpSpPr>
            <a:xfrm>
              <a:off x="5982796" y="1468163"/>
              <a:ext cx="5700871" cy="1610798"/>
              <a:chOff x="5982796" y="1468163"/>
              <a:chExt cx="5700871" cy="1610798"/>
            </a:xfrm>
          </p:grpSpPr>
          <p:sp>
            <p:nvSpPr>
              <p:cNvPr id="282" name="TextBox 8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82796" y="1468163"/>
                <a:ext cx="5629563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20世纪中期，护理教育得到了快速发展</a:t>
                </a:r>
                <a:endParaRPr/>
              </a:p>
            </p:txBody>
          </p:sp>
          <p:sp>
            <p:nvSpPr>
              <p:cNvPr id="283" name="TextBox 9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5982796" y="1926506"/>
                <a:ext cx="5700871" cy="1152455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护理教育从中等教育逐渐发展为高等教育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护理教育课程不断丰富，涵盖了临床护理、公共卫生、护理管理等多个领域</a:t>
                </a:r>
                <a:endParaRPr/>
              </a:p>
            </p:txBody>
          </p:sp>
        </p:grpSp>
      </p:grpSp>
      <p:sp>
        <p:nvSpPr>
          <p:cNvPr id="284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 护理教育的起源及早期发展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91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292" name="Picture 10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8906" r="28906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grpSp>
        <p:nvGrpSpPr>
          <p:cNvPr id="293" name="Group 590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9593" y="1414808"/>
            <a:ext cx="7078256" cy="4663306"/>
            <a:chOff x="689593" y="1414808"/>
            <a:chExt cx="7078256" cy="4663306"/>
          </a:xfrm>
        </p:grpSpPr>
        <p:grpSp>
          <p:nvGrpSpPr>
            <p:cNvPr id="294" name="Group 598"/>
            <p:cNvGrpSpPr/>
            <p:nvPr/>
          </p:nvGrpSpPr>
          <p:grpSpPr>
            <a:xfrm>
              <a:off x="763829" y="1414808"/>
              <a:ext cx="6972294" cy="2337649"/>
              <a:chOff x="763829" y="1414808"/>
              <a:chExt cx="6972294" cy="2337649"/>
            </a:xfrm>
          </p:grpSpPr>
          <p:sp>
            <p:nvSpPr>
              <p:cNvPr id="295" name="TextBox 2" descr="{&quot;isTemplate&quot;:true,&quot;type&quot;:&quot;title&quot;,&quot;canOmit&quot;:false,&quot;range&quot;:0}"/>
              <p:cNvSpPr txBox="1"/>
              <p:nvPr/>
            </p:nvSpPr>
            <p:spPr>
              <a:xfrm>
                <a:off x="763829" y="1414808"/>
                <a:ext cx="673735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护理教育在20世纪末至21世纪初发生了重大变革</a:t>
                </a:r>
                <a:endParaRPr/>
              </a:p>
            </p:txBody>
          </p:sp>
          <p:sp>
            <p:nvSpPr>
              <p:cNvPr id="296" name="TextBox 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763829" y="2093647"/>
                <a:ext cx="6737350" cy="1448954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随着医疗技术的进步，护理教育更加注重实践能力和创新能力培养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护理教育从传统的线下教育逐渐发展为线上教育和远程教育</a:t>
                </a:r>
                <a:endParaRPr/>
              </a:p>
            </p:txBody>
          </p:sp>
          <p:sp>
            <p:nvSpPr>
              <p:cNvPr id="297" name="AutoShape 11"/>
              <p:cNvSpPr/>
              <p:nvPr/>
            </p:nvSpPr>
            <p:spPr>
              <a:xfrm>
                <a:off x="852680" y="3629459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98" name="AutoShape 12"/>
              <p:cNvSpPr/>
              <p:nvPr/>
            </p:nvSpPr>
            <p:spPr>
              <a:xfrm>
                <a:off x="799768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99" name="AutoShape 13"/>
              <p:cNvSpPr/>
              <p:nvPr/>
            </p:nvSpPr>
            <p:spPr>
              <a:xfrm>
                <a:off x="1482520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300" name="Connector 14"/>
              <p:cNvCxnSpPr/>
              <p:nvPr/>
            </p:nvCxnSpPr>
            <p:spPr>
              <a:xfrm>
                <a:off x="1554148" y="3703689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grpSp>
          <p:nvGrpSpPr>
            <p:cNvPr id="301" name="Group 591"/>
            <p:cNvGrpSpPr/>
            <p:nvPr/>
          </p:nvGrpSpPr>
          <p:grpSpPr>
            <a:xfrm>
              <a:off x="689593" y="3949139"/>
              <a:ext cx="7078256" cy="2128975"/>
              <a:chOff x="689593" y="3949139"/>
              <a:chExt cx="7078256" cy="2128975"/>
            </a:xfrm>
          </p:grpSpPr>
          <p:sp>
            <p:nvSpPr>
              <p:cNvPr id="302" name="TextBox 4" descr="{&quot;isTemplate&quot;:true,&quot;type&quot;:&quot;title&quot;,&quot;canOmit&quot;:false,&quot;range&quot;:0}"/>
              <p:cNvSpPr txBox="1"/>
              <p:nvPr/>
            </p:nvSpPr>
            <p:spPr>
              <a:xfrm>
                <a:off x="689593" y="3949139"/>
                <a:ext cx="652780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护理教育在全球化和人口老龄化背景下发挥着重要作用</a:t>
                </a:r>
                <a:endParaRPr/>
              </a:p>
            </p:txBody>
          </p:sp>
          <p:sp>
            <p:nvSpPr>
              <p:cNvPr id="303" name="TextBox 5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689593" y="4645945"/>
                <a:ext cx="6813550" cy="1224021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护理教育为各国卫生保健系统培养了大量护理人才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护理教育致力于提高老年护理和慢性病护理的质量和效率</a:t>
                </a:r>
                <a:endParaRPr/>
              </a:p>
            </p:txBody>
          </p:sp>
          <p:sp>
            <p:nvSpPr>
              <p:cNvPr id="304" name="AutoShape 6"/>
              <p:cNvSpPr/>
              <p:nvPr/>
            </p:nvSpPr>
            <p:spPr>
              <a:xfrm>
                <a:off x="884406" y="5955116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305" name="AutoShape 7"/>
              <p:cNvSpPr/>
              <p:nvPr/>
            </p:nvSpPr>
            <p:spPr>
              <a:xfrm>
                <a:off x="831494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306" name="AutoShape 8"/>
              <p:cNvSpPr/>
              <p:nvPr/>
            </p:nvSpPr>
            <p:spPr>
              <a:xfrm>
                <a:off x="1514246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307" name="Connector 9"/>
              <p:cNvCxnSpPr/>
              <p:nvPr/>
            </p:nvCxnSpPr>
            <p:spPr>
              <a:xfrm>
                <a:off x="1585874" y="6029346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sp>
        <p:nvSpPr>
          <p:cNvPr id="308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 护理教育在现代社会的变革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309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310" name="Picture 10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8906" r="28906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grpSp>
        <p:nvGrpSpPr>
          <p:cNvPr id="311" name="Group 590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9593" y="1414808"/>
            <a:ext cx="7078256" cy="4663306"/>
            <a:chOff x="689593" y="1414808"/>
            <a:chExt cx="7078256" cy="4663306"/>
          </a:xfrm>
        </p:grpSpPr>
        <p:grpSp>
          <p:nvGrpSpPr>
            <p:cNvPr id="312" name="Group 598"/>
            <p:cNvGrpSpPr/>
            <p:nvPr/>
          </p:nvGrpSpPr>
          <p:grpSpPr>
            <a:xfrm>
              <a:off x="763829" y="1414808"/>
              <a:ext cx="6972294" cy="2337649"/>
              <a:chOff x="763829" y="1414808"/>
              <a:chExt cx="6972294" cy="2337649"/>
            </a:xfrm>
          </p:grpSpPr>
          <p:sp>
            <p:nvSpPr>
              <p:cNvPr id="313" name="TextBox 2" descr="{&quot;isTemplate&quot;:true,&quot;type&quot;:&quot;title&quot;,&quot;canOmit&quot;:false,&quot;range&quot;:0}"/>
              <p:cNvSpPr txBox="1"/>
              <p:nvPr/>
            </p:nvSpPr>
            <p:spPr>
              <a:xfrm>
                <a:off x="763829" y="1414808"/>
                <a:ext cx="673735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未来护理教育将更加注重个性化和差异化发展</a:t>
                </a:r>
                <a:endParaRPr/>
              </a:p>
            </p:txBody>
          </p:sp>
          <p:sp>
            <p:nvSpPr>
              <p:cNvPr id="314" name="TextBox 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763829" y="2093647"/>
                <a:ext cx="6737350" cy="1448954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护理教育将针对不同人群和疾病特点，提供个性化的教育方案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护理教育将关注学生的兴趣和发展潜力，提供多样化的课程设置</a:t>
                </a:r>
                <a:endParaRPr/>
              </a:p>
            </p:txBody>
          </p:sp>
          <p:sp>
            <p:nvSpPr>
              <p:cNvPr id="315" name="AutoShape 11"/>
              <p:cNvSpPr/>
              <p:nvPr/>
            </p:nvSpPr>
            <p:spPr>
              <a:xfrm>
                <a:off x="852680" y="3629459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316" name="AutoShape 12"/>
              <p:cNvSpPr/>
              <p:nvPr/>
            </p:nvSpPr>
            <p:spPr>
              <a:xfrm>
                <a:off x="799768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317" name="AutoShape 13"/>
              <p:cNvSpPr/>
              <p:nvPr/>
            </p:nvSpPr>
            <p:spPr>
              <a:xfrm>
                <a:off x="1482520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318" name="Connector 14"/>
              <p:cNvCxnSpPr/>
              <p:nvPr/>
            </p:nvCxnSpPr>
            <p:spPr>
              <a:xfrm>
                <a:off x="1554148" y="3703689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grpSp>
          <p:nvGrpSpPr>
            <p:cNvPr id="319" name="Group 591"/>
            <p:cNvGrpSpPr/>
            <p:nvPr/>
          </p:nvGrpSpPr>
          <p:grpSpPr>
            <a:xfrm>
              <a:off x="689593" y="3949139"/>
              <a:ext cx="7078256" cy="2128975"/>
              <a:chOff x="689593" y="3949139"/>
              <a:chExt cx="7078256" cy="2128975"/>
            </a:xfrm>
          </p:grpSpPr>
          <p:sp>
            <p:nvSpPr>
              <p:cNvPr id="320" name="TextBox 4" descr="{&quot;isTemplate&quot;:true,&quot;type&quot;:&quot;title&quot;,&quot;canOmit&quot;:false,&quot;range&quot;:0}"/>
              <p:cNvSpPr txBox="1"/>
              <p:nvPr/>
            </p:nvSpPr>
            <p:spPr>
              <a:xfrm>
                <a:off x="689593" y="3949139"/>
                <a:ext cx="652780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未来护理教育将面临诸多挑战</a:t>
                </a:r>
                <a:endParaRPr/>
              </a:p>
            </p:txBody>
          </p:sp>
          <p:sp>
            <p:nvSpPr>
              <p:cNvPr id="321" name="TextBox 5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689593" y="4645945"/>
                <a:ext cx="6813550" cy="1224021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如何适应医疗技术的快速发展，不断更新教育内容和教学方法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如何提高护理教育质量，培养出更多优秀的护理领袖</a:t>
                </a:r>
                <a:endParaRPr/>
              </a:p>
            </p:txBody>
          </p:sp>
          <p:sp>
            <p:nvSpPr>
              <p:cNvPr id="322" name="AutoShape 6"/>
              <p:cNvSpPr/>
              <p:nvPr/>
            </p:nvSpPr>
            <p:spPr>
              <a:xfrm>
                <a:off x="884406" y="5955116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323" name="AutoShape 7"/>
              <p:cNvSpPr/>
              <p:nvPr/>
            </p:nvSpPr>
            <p:spPr>
              <a:xfrm>
                <a:off x="831494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324" name="AutoShape 8"/>
              <p:cNvSpPr/>
              <p:nvPr/>
            </p:nvSpPr>
            <p:spPr>
              <a:xfrm>
                <a:off x="1514246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325" name="Connector 9"/>
              <p:cNvCxnSpPr/>
              <p:nvPr/>
            </p:nvCxnSpPr>
            <p:spPr>
              <a:xfrm>
                <a:off x="1585874" y="6029346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sp>
        <p:nvSpPr>
          <p:cNvPr id="326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 未来护理教育的发展趋势与挑战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327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328" name="标题 1" descr="{&quot;isTemplate&quot;:true,&quot;type&quot;:&quot;title&quot;,&quot;canOmit&quot;:false,&quot;range&quot;:0}"/>
          <p:cNvSpPr txBox="1"/>
          <p:nvPr/>
        </p:nvSpPr>
        <p:spPr>
          <a:xfrm>
            <a:off x="392698" y="4923294"/>
            <a:ext cx="11373278" cy="1079500"/>
          </a:xfrm>
          <a:prstGeom prst="rect">
            <a:avLst/>
          </a:prstGeom>
        </p:spPr>
        <p:txBody>
          <a:bodyPr vert="horz" wrap="squar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800" b="0" i="0" kern="120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zh-CN" altLang="en-US" sz="7200"/>
              <a:t>护理教育的核心理念与价值</a:t>
            </a:r>
            <a:endParaRPr/>
          </a:p>
        </p:txBody>
      </p:sp>
      <p:sp>
        <p:nvSpPr>
          <p:cNvPr id="329" name="标题 1"/>
          <p:cNvSpPr txBox="1"/>
          <p:nvPr/>
        </p:nvSpPr>
        <p:spPr>
          <a:xfrm>
            <a:off x="392698" y="3621770"/>
            <a:ext cx="1324402" cy="1311128"/>
          </a:xfrm>
          <a:prstGeom prst="rect">
            <a:avLst/>
          </a:prstGeom>
        </p:spPr>
        <p:txBody>
          <a:bodyPr vert="horz" wrap="non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800" b="0" i="0" kern="120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>
                <a:latin typeface="Microsoft YaHei Light" panose="020b0503020204020204" pitchFamily="34" charset="-122"/>
                <a:ea typeface="Microsoft YaHei Light" panose="020b0503020204020204" pitchFamily="34" charset="-122"/>
              </a:rPr>
              <a:t>02</a:t>
            </a:r>
            <a:endParaRPr kumimoji="1" lang="zh-CN" altLang="en-US">
              <a:latin typeface="Microsoft YaHei Light" panose="020b0503020204020204" pitchFamily="34" charset="-122"/>
              <a:ea typeface="Microsoft YaHei Light" panose="020b0503020204020204" pitchFamily="34" charset="-122"/>
            </a:endParaRP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330" name="" descr="{&quot;isTemplate&quot;:true,&quot;type&quot;:3}"/>
        <p:cNvGrpSpPr/>
        <p:nvPr/>
      </p:nvGrpSpPr>
      <p:grpSpPr>
        <a:xfrm>
          <a:off x="0" y="0"/>
          <a:ext cx="0" cy="0"/>
        </a:xfrm>
      </p:grpSpPr>
      <p:grpSp>
        <p:nvGrpSpPr>
          <p:cNvPr id="331" name="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5800" y="3146904"/>
            <a:ext cx="10730436" cy="3225487"/>
            <a:chOff x="685800" y="3146904"/>
            <a:chExt cx="10730436" cy="3225487"/>
          </a:xfrm>
        </p:grpSpPr>
        <p:grpSp>
          <p:nvGrpSpPr>
            <p:cNvPr id="332" name=""/>
            <p:cNvGrpSpPr/>
            <p:nvPr/>
          </p:nvGrpSpPr>
          <p:grpSpPr>
            <a:xfrm>
              <a:off x="685800" y="3146904"/>
              <a:ext cx="5760000" cy="3225487"/>
              <a:chOff x="685800" y="3146904"/>
              <a:chExt cx="5760000" cy="3225487"/>
            </a:xfrm>
          </p:grpSpPr>
          <p:sp>
            <p:nvSpPr>
              <p:cNvPr id="333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685800" y="3146904"/>
                <a:ext cx="5760000" cy="1296000"/>
              </a:xfrm>
              <a:prstGeom prst="homePlate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zh-CN" altLang="en-US" sz="1800" b="1">
                    <a:solidFill>
                      <a:schemeClr val="bg1"/>
                    </a:solidFill>
                    <a:latin typeface="+mj-ea"/>
                    <a:ea typeface="+mj-ea"/>
                  </a:rPr>
                  <a:t>护理教育的使命是培养具备专业知识和实践能力的护理人才</a:t>
                </a:r>
                <a:endParaRPr kumimoji="1" lang="en-US" altLang="zh-CN" sz="1800" b="1">
                  <a:solidFill>
                    <a:schemeClr val="bg1"/>
                  </a:solidFill>
                  <a:latin typeface="+mj-ea"/>
                  <a:ea typeface="+mj-ea"/>
                </a:endParaRPr>
              </a:p>
            </p:txBody>
          </p:sp>
          <p:sp>
            <p:nvSpPr>
              <p:cNvPr id="334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1696236" y="4667039"/>
                <a:ext cx="3240000" cy="17053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为患者提供高质量的护理服务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为卫生保健系统培养具有领导力的护理领袖</a:t>
                </a:r>
                <a:endParaRPr/>
              </a:p>
            </p:txBody>
          </p:sp>
        </p:grpSp>
        <p:grpSp>
          <p:nvGrpSpPr>
            <p:cNvPr id="335" name=""/>
            <p:cNvGrpSpPr/>
            <p:nvPr/>
          </p:nvGrpSpPr>
          <p:grpSpPr>
            <a:xfrm>
              <a:off x="6016236" y="3146904"/>
              <a:ext cx="5400000" cy="3225487"/>
              <a:chOff x="6016236" y="3146904"/>
              <a:chExt cx="5400000" cy="3225487"/>
            </a:xfrm>
          </p:grpSpPr>
          <p:sp>
            <p:nvSpPr>
              <p:cNvPr id="336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6016236" y="3146904"/>
                <a:ext cx="5400000" cy="1296000"/>
              </a:xfrm>
              <a:prstGeom prst="chevron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zh-CN" altLang="en-US" sz="1800" b="1">
                    <a:solidFill>
                      <a:schemeClr val="bg1"/>
                    </a:solidFill>
                    <a:latin typeface="+mj-ea"/>
                    <a:ea typeface="+mj-ea"/>
                  </a:rPr>
                  <a:t>护理教育的目标包括：</a:t>
                </a:r>
                <a:endParaRPr kumimoji="1" lang="en-US" altLang="zh-CN" sz="1800" b="1">
                  <a:solidFill>
                    <a:schemeClr val="bg1"/>
                  </a:solidFill>
                  <a:latin typeface="+mj-ea"/>
                  <a:ea typeface="+mj-ea"/>
                </a:endParaRPr>
              </a:p>
            </p:txBody>
          </p:sp>
          <p:sp>
            <p:nvSpPr>
              <p:cNvPr id="337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7102636" y="4667039"/>
                <a:ext cx="3240000" cy="17053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培养学生的临床护理技能和实践能力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培养学生的护理伦理和职业道德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培养学生的团队协作和沟通能力</a:t>
                </a:r>
                <a:endParaRPr/>
              </a:p>
            </p:txBody>
          </p:sp>
        </p:grpSp>
      </p:grpSp>
      <p:sp>
        <p:nvSpPr>
          <p:cNvPr id="338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9688"/>
            <a:ext cx="10915650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t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sz="2800" b="1">
                <a:latin typeface="微软雅黑"/>
                <a:ea typeface="微软雅黑"/>
              </a:rPr>
              <a:t> 护理教育的使命与目标</a:t>
            </a:r>
            <a:endParaRPr lang="en-US" sz="2800" b="1">
              <a:latin typeface="微软雅黑"/>
              <a:ea typeface="微软雅黑"/>
            </a:endParaRP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339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340" name="Tencent" descr="{&quot;isTemplate&quot;:true,&quot;type&quot;:&quot;title&quot;,&quot;canOmit&quot;:false,&quot;range&quot;:0}"/>
          <p:cNvSpPr txBox="1"/>
          <p:nvPr/>
        </p:nvSpPr>
        <p:spPr>
          <a:xfrm>
            <a:off x="571500" y="961186"/>
            <a:ext cx="4368800" cy="641350"/>
          </a:xfrm>
          <a:prstGeom prst="rect">
            <a:avLst/>
          </a:prstGeom>
          <a:noFill/>
        </p:spPr>
        <p:txBody>
          <a:bodyPr wrap="square" lIns="90000" tIns="46800" rIns="90000" bIns="46800" rtlCol="0" anchor="t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sz="3600" b="1">
                <a:latin typeface="微软雅黑"/>
                <a:ea typeface="微软雅黑"/>
              </a:rPr>
              <a:t> 护理教育的核心价值观</a:t>
            </a:r>
            <a:endParaRPr lang="en-US" sz="3600" b="1">
              <a:latin typeface="微软雅黑"/>
              <a:ea typeface="微软雅黑"/>
            </a:endParaRPr>
          </a:p>
        </p:txBody>
      </p:sp>
      <p:sp>
        <p:nvSpPr>
          <p:cNvPr id="341" name="Tencent" descr="{&quot;isTemplate&quot;:true,&quot;type&quot;:&quot;content&quot;,&quot;canOmit&quot;:true,&quot;range&quot;:0}"/>
          <p:cNvSpPr txBox="1"/>
          <p:nvPr/>
        </p:nvSpPr>
        <p:spPr>
          <a:xfrm>
            <a:off x="4936236" y="954024"/>
            <a:ext cx="6480000" cy="2142684"/>
          </a:xfrm>
          <a:prstGeom prst="rect">
            <a:avLst/>
          </a:prstGeom>
          <a:noFill/>
        </p:spPr>
        <p:txBody>
          <a:bodyPr wrap="square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zh-CN" sz="1400" spc="300">
                <a:solidFill>
                  <a:schemeClr val="tx1">
                    <a:lumMod val="50000"/>
                    <a:lumOff val="50000"/>
                    <a:alpha val="100000"/>
                  </a:schemeClr>
                </a:solidFill>
                <a:latin typeface="微软雅黑"/>
                <a:ea typeface="微软雅黑"/>
              </a:rPr>
              <a:t>护理教育的核心价值观包括：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zh-CN" sz="1400" spc="300">
                <a:solidFill>
                  <a:schemeClr val="tx1">
                    <a:lumMod val="50000"/>
                    <a:lumOff val="50000"/>
                    <a:alpha val="100000"/>
                  </a:schemeClr>
                </a:solidFill>
                <a:latin typeface="微软雅黑"/>
                <a:ea typeface="微软雅黑"/>
              </a:rPr>
              <a:t>患者中心：关注患者的需求和利益，提供优质的护理服务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zh-CN" sz="1400" spc="300">
                <a:solidFill>
                  <a:schemeClr val="tx1">
                    <a:lumMod val="50000"/>
                    <a:lumOff val="50000"/>
                    <a:alpha val="100000"/>
                  </a:schemeClr>
                </a:solidFill>
                <a:latin typeface="微软雅黑"/>
                <a:ea typeface="微软雅黑"/>
              </a:rPr>
              <a:t>专业主义：具备专业知识和技能，不断提高护理服务质量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zh-CN" sz="1400" spc="300">
                <a:solidFill>
                  <a:schemeClr val="tx1">
                    <a:lumMod val="50000"/>
                    <a:lumOff val="50000"/>
                    <a:alpha val="100000"/>
                  </a:schemeClr>
                </a:solidFill>
                <a:latin typeface="微软雅黑"/>
                <a:ea typeface="微软雅黑"/>
              </a:rPr>
              <a:t>人文关怀：关爱患者，尊重患者的尊严和权益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zh-CN" sz="1400" spc="300">
                <a:solidFill>
                  <a:schemeClr val="tx1">
                    <a:lumMod val="50000"/>
                    <a:lumOff val="50000"/>
                    <a:alpha val="100000"/>
                  </a:schemeClr>
                </a:solidFill>
                <a:latin typeface="微软雅黑"/>
                <a:ea typeface="微软雅黑"/>
              </a:rPr>
              <a:t>持续学习：适应医疗技术的发展，不断提高自身能力</a:t>
            </a:r>
            <a:endParaRPr/>
          </a:p>
        </p:txBody>
      </p:sp>
      <p:cxnSp>
        <p:nvCxnSpPr>
          <p:cNvPr id="342" name="直线连接符 1"/>
          <p:cNvCxnSpPr/>
          <p:nvPr/>
        </p:nvCxnSpPr>
        <p:spPr>
          <a:xfrm>
            <a:off x="660400" y="635000"/>
            <a:ext cx="540000" cy="0"/>
          </a:xfrm>
          <a:prstGeom prst="line">
            <a:avLst/>
          </a:prstGeom>
          <a:ln w="381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43" name="图片 6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t="25000" b="25000"/>
          <a:stretch>
            <a:fillRect/>
          </a:stretch>
        </p:blipFill>
        <p:spPr>
          <a:xfrm>
            <a:off x="0" y="3429000"/>
            <a:ext cx="12192000" cy="3429000"/>
          </a:xfrm>
          <a:prstGeom prst="rect">
            <a:avLst/>
          </a:prstGeom>
        </p:spPr>
      </p:pic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344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345" name="Picture 10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8906" r="28906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grpSp>
        <p:nvGrpSpPr>
          <p:cNvPr id="346" name="Group 590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9593" y="1414808"/>
            <a:ext cx="7078256" cy="4663306"/>
            <a:chOff x="689593" y="1414808"/>
            <a:chExt cx="7078256" cy="4663306"/>
          </a:xfrm>
        </p:grpSpPr>
        <p:grpSp>
          <p:nvGrpSpPr>
            <p:cNvPr id="347" name="Group 598"/>
            <p:cNvGrpSpPr/>
            <p:nvPr/>
          </p:nvGrpSpPr>
          <p:grpSpPr>
            <a:xfrm>
              <a:off x="763829" y="1414808"/>
              <a:ext cx="6972294" cy="2337649"/>
              <a:chOff x="763829" y="1414808"/>
              <a:chExt cx="6972294" cy="2337649"/>
            </a:xfrm>
          </p:grpSpPr>
          <p:sp>
            <p:nvSpPr>
              <p:cNvPr id="348" name="TextBox 2" descr="{&quot;isTemplate&quot;:true,&quot;type&quot;:&quot;title&quot;,&quot;canOmit&quot;:false,&quot;range&quot;:0}"/>
              <p:cNvSpPr txBox="1"/>
              <p:nvPr/>
            </p:nvSpPr>
            <p:spPr>
              <a:xfrm>
                <a:off x="763829" y="1414808"/>
                <a:ext cx="673735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护理教育是卫生保健体系的重要组成部分</a:t>
                </a:r>
                <a:endParaRPr/>
              </a:p>
            </p:txBody>
          </p:sp>
          <p:sp>
            <p:nvSpPr>
              <p:cNvPr id="349" name="TextBox 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763829" y="2093647"/>
                <a:ext cx="6737350" cy="1448954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为卫生保健系统培养了大量护理人才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提高了护理服务的质量和效率</a:t>
                </a:r>
                <a:endParaRPr/>
              </a:p>
            </p:txBody>
          </p:sp>
          <p:sp>
            <p:nvSpPr>
              <p:cNvPr id="350" name="AutoShape 11"/>
              <p:cNvSpPr/>
              <p:nvPr/>
            </p:nvSpPr>
            <p:spPr>
              <a:xfrm>
                <a:off x="852680" y="3629459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351" name="AutoShape 12"/>
              <p:cNvSpPr/>
              <p:nvPr/>
            </p:nvSpPr>
            <p:spPr>
              <a:xfrm>
                <a:off x="799768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352" name="AutoShape 13"/>
              <p:cNvSpPr/>
              <p:nvPr/>
            </p:nvSpPr>
            <p:spPr>
              <a:xfrm>
                <a:off x="1482520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353" name="Connector 14"/>
              <p:cNvCxnSpPr/>
              <p:nvPr/>
            </p:nvCxnSpPr>
            <p:spPr>
              <a:xfrm>
                <a:off x="1554148" y="3703689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grpSp>
          <p:nvGrpSpPr>
            <p:cNvPr id="354" name="Group 591"/>
            <p:cNvGrpSpPr/>
            <p:nvPr/>
          </p:nvGrpSpPr>
          <p:grpSpPr>
            <a:xfrm>
              <a:off x="689593" y="3949139"/>
              <a:ext cx="7078256" cy="2128975"/>
              <a:chOff x="689593" y="3949139"/>
              <a:chExt cx="7078256" cy="2128975"/>
            </a:xfrm>
          </p:grpSpPr>
          <p:sp>
            <p:nvSpPr>
              <p:cNvPr id="355" name="TextBox 4" descr="{&quot;isTemplate&quot;:true,&quot;type&quot;:&quot;title&quot;,&quot;canOmit&quot;:false,&quot;range&quot;:0}"/>
              <p:cNvSpPr txBox="1"/>
              <p:nvPr/>
            </p:nvSpPr>
            <p:spPr>
              <a:xfrm>
                <a:off x="689593" y="3949139"/>
                <a:ext cx="652780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护理教育对于应对全球卫生挑战具有重要意义</a:t>
                </a:r>
                <a:endParaRPr/>
              </a:p>
            </p:txBody>
          </p:sp>
          <p:sp>
            <p:nvSpPr>
              <p:cNvPr id="356" name="TextBox 5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689593" y="4645945"/>
                <a:ext cx="6813550" cy="1224021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为应对人口老龄化、慢性病等挑战提供了人才保障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有助于提高全球卫生保健水平，促进人类健康</a:t>
                </a:r>
                <a:endParaRPr/>
              </a:p>
            </p:txBody>
          </p:sp>
          <p:sp>
            <p:nvSpPr>
              <p:cNvPr id="357" name="AutoShape 6"/>
              <p:cNvSpPr/>
              <p:nvPr/>
            </p:nvSpPr>
            <p:spPr>
              <a:xfrm>
                <a:off x="884406" y="5955116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358" name="AutoShape 7"/>
              <p:cNvSpPr/>
              <p:nvPr/>
            </p:nvSpPr>
            <p:spPr>
              <a:xfrm>
                <a:off x="831494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359" name="AutoShape 8"/>
              <p:cNvSpPr/>
              <p:nvPr/>
            </p:nvSpPr>
            <p:spPr>
              <a:xfrm>
                <a:off x="1514246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360" name="Connector 9"/>
              <p:cNvCxnSpPr/>
              <p:nvPr/>
            </p:nvCxnSpPr>
            <p:spPr>
              <a:xfrm>
                <a:off x="1585874" y="6029346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sp>
        <p:nvSpPr>
          <p:cNvPr id="361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 护理教育在卫生保健体系中的重要性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7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8" name="标题 1" descr="{&quot;isTemplate&quot;:true,&quot;type&quot;:&quot;title&quot;,&quot;canOmit&quot;:false,&quot;range&quot;:0}"/>
          <p:cNvSpPr txBox="1"/>
          <p:nvPr/>
        </p:nvSpPr>
        <p:spPr>
          <a:xfrm>
            <a:off x="392698" y="4923294"/>
            <a:ext cx="11373278" cy="1079500"/>
          </a:xfrm>
          <a:prstGeom prst="rect">
            <a:avLst/>
          </a:prstGeom>
        </p:spPr>
        <p:txBody>
          <a:bodyPr vert="horz" wrap="squar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800" b="0" i="0" kern="120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zh-CN" altLang="en-US" sz="7200"/>
              <a:t>护理教育课程与实践</a:t>
            </a:r>
            <a:endParaRPr/>
          </a:p>
        </p:txBody>
      </p:sp>
      <p:sp>
        <p:nvSpPr>
          <p:cNvPr id="9" name="标题 1"/>
          <p:cNvSpPr txBox="1"/>
          <p:nvPr/>
        </p:nvSpPr>
        <p:spPr>
          <a:xfrm>
            <a:off x="392698" y="3621770"/>
            <a:ext cx="1324402" cy="1311128"/>
          </a:xfrm>
          <a:prstGeom prst="rect">
            <a:avLst/>
          </a:prstGeom>
        </p:spPr>
        <p:txBody>
          <a:bodyPr vert="horz" wrap="non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800" b="0" i="0" kern="120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>
                <a:latin typeface="Microsoft YaHei Light" panose="020b0503020204020204" pitchFamily="34" charset="-122"/>
                <a:ea typeface="Microsoft YaHei Light" panose="020b0503020204020204" pitchFamily="34" charset="-122"/>
              </a:rPr>
              <a:t>03</a:t>
            </a:r>
            <a:endParaRPr kumimoji="1" lang="zh-CN" altLang="en-US">
              <a:latin typeface="Microsoft YaHei Light" panose="020b0503020204020204" pitchFamily="34" charset="-122"/>
              <a:ea typeface="Microsoft YaHei Light" panose="020b0503020204020204" pitchFamily="34" charset="-122"/>
            </a:endParaRP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0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11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871205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 护理教育课程的设计与实施</a:t>
            </a:r>
            <a:endParaRPr lang="en-US" altLang="zh-CN" sz="2800" b="1">
              <a:latin typeface="+mj-ea"/>
              <a:ea typeface="+mj-ea"/>
            </a:endParaRPr>
          </a:p>
        </p:txBody>
      </p:sp>
      <p:grpSp>
        <p:nvGrpSpPr>
          <p:cNvPr id="12" name="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60399" y="2074672"/>
            <a:ext cx="10871202" cy="4536540"/>
            <a:chOff x="660399" y="2074672"/>
            <a:chExt cx="10871202" cy="4536540"/>
          </a:xfrm>
        </p:grpSpPr>
        <p:grpSp>
          <p:nvGrpSpPr>
            <p:cNvPr id="13" name=""/>
            <p:cNvGrpSpPr/>
            <p:nvPr/>
          </p:nvGrpSpPr>
          <p:grpSpPr>
            <a:xfrm>
              <a:off x="660399" y="2074672"/>
              <a:ext cx="5100082" cy="4536540"/>
              <a:chOff x="660399" y="2074672"/>
              <a:chExt cx="5100082" cy="4536540"/>
            </a:xfrm>
          </p:grpSpPr>
          <p:sp>
            <p:nvSpPr>
              <p:cNvPr id="14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15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护理教育课程设计注重理论与实践相结合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16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课程内容包括临床护理、公共卫生、护理管理等多个领域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课程设计注重培养学生的实践能力和创新能力</a:t>
                </a:r>
                <a:endParaRPr/>
              </a:p>
            </p:txBody>
          </p:sp>
          <p:pic>
            <p:nvPicPr>
              <p:cNvPr id="17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2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  <p:grpSp>
          <p:nvGrpSpPr>
            <p:cNvPr id="18" name=""/>
            <p:cNvGrpSpPr/>
            <p:nvPr/>
          </p:nvGrpSpPr>
          <p:grpSpPr>
            <a:xfrm>
              <a:off x="6431519" y="2074672"/>
              <a:ext cx="5100082" cy="4536540"/>
              <a:chOff x="660399" y="2074672"/>
              <a:chExt cx="5100082" cy="4536540"/>
            </a:xfrm>
          </p:grpSpPr>
          <p:sp>
            <p:nvSpPr>
              <p:cNvPr id="19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0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护理教育课程实施采用多样化的教学方法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1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包括讲授、实验、实习等多种教学方式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利用互联网和远程教育技术，提高教学效果</a:t>
                </a:r>
                <a:endParaRPr/>
              </a:p>
            </p:txBody>
          </p:sp>
          <p:pic>
            <p:nvPicPr>
              <p:cNvPr id="22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3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3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24" name="Picture 10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8906" r="28906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grpSp>
        <p:nvGrpSpPr>
          <p:cNvPr id="25" name="Group 590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9593" y="1414808"/>
            <a:ext cx="7078256" cy="4663306"/>
            <a:chOff x="689593" y="1414808"/>
            <a:chExt cx="7078256" cy="4663306"/>
          </a:xfrm>
        </p:grpSpPr>
        <p:grpSp>
          <p:nvGrpSpPr>
            <p:cNvPr id="26" name="Group 598"/>
            <p:cNvGrpSpPr/>
            <p:nvPr/>
          </p:nvGrpSpPr>
          <p:grpSpPr>
            <a:xfrm>
              <a:off x="763829" y="1414808"/>
              <a:ext cx="6972294" cy="2337649"/>
              <a:chOff x="763829" y="1414808"/>
              <a:chExt cx="6972294" cy="2337649"/>
            </a:xfrm>
          </p:grpSpPr>
          <p:sp>
            <p:nvSpPr>
              <p:cNvPr id="27" name="TextBox 2" descr="{&quot;isTemplate&quot;:true,&quot;type&quot;:&quot;title&quot;,&quot;canOmit&quot;:false,&quot;range&quot;:0}"/>
              <p:cNvSpPr txBox="1"/>
              <p:nvPr/>
            </p:nvSpPr>
            <p:spPr>
              <a:xfrm>
                <a:off x="763829" y="1414808"/>
                <a:ext cx="673735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护理教育注重实践环节，培养学生的临床护理能力</a:t>
                </a:r>
                <a:endParaRPr/>
              </a:p>
            </p:txBody>
          </p:sp>
          <p:sp>
            <p:nvSpPr>
              <p:cNvPr id="28" name="TextBox 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763829" y="2093647"/>
                <a:ext cx="6737350" cy="1448954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实践环节包括实验室操作、临床实习等多种形式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实践环节旨在帮助学生掌握临床护理技能，提高临床护理水平</a:t>
                </a:r>
                <a:endParaRPr/>
              </a:p>
            </p:txBody>
          </p:sp>
          <p:sp>
            <p:nvSpPr>
              <p:cNvPr id="29" name="AutoShape 11"/>
              <p:cNvSpPr/>
              <p:nvPr/>
            </p:nvSpPr>
            <p:spPr>
              <a:xfrm>
                <a:off x="852680" y="3629459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30" name="AutoShape 12"/>
              <p:cNvSpPr/>
              <p:nvPr/>
            </p:nvSpPr>
            <p:spPr>
              <a:xfrm>
                <a:off x="799768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31" name="AutoShape 13"/>
              <p:cNvSpPr/>
              <p:nvPr/>
            </p:nvSpPr>
            <p:spPr>
              <a:xfrm>
                <a:off x="1482520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32" name="Connector 14"/>
              <p:cNvCxnSpPr/>
              <p:nvPr/>
            </p:nvCxnSpPr>
            <p:spPr>
              <a:xfrm>
                <a:off x="1554148" y="3703689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grpSp>
          <p:nvGrpSpPr>
            <p:cNvPr id="33" name="Group 591"/>
            <p:cNvGrpSpPr/>
            <p:nvPr/>
          </p:nvGrpSpPr>
          <p:grpSpPr>
            <a:xfrm>
              <a:off x="689593" y="3949139"/>
              <a:ext cx="7078256" cy="2128975"/>
              <a:chOff x="689593" y="3949139"/>
              <a:chExt cx="7078256" cy="2128975"/>
            </a:xfrm>
          </p:grpSpPr>
          <p:sp>
            <p:nvSpPr>
              <p:cNvPr id="34" name="TextBox 4" descr="{&quot;isTemplate&quot;:true,&quot;type&quot;:&quot;title&quot;,&quot;canOmit&quot;:false,&quot;range&quot;:0}"/>
              <p:cNvSpPr txBox="1"/>
              <p:nvPr/>
            </p:nvSpPr>
            <p:spPr>
              <a:xfrm>
                <a:off x="689593" y="3949139"/>
                <a:ext cx="652780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临床实习是护理教育的重要组成部分</a:t>
                </a:r>
                <a:endParaRPr/>
              </a:p>
            </p:txBody>
          </p:sp>
          <p:sp>
            <p:nvSpPr>
              <p:cNvPr id="35" name="TextBox 5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689593" y="4645945"/>
                <a:ext cx="6813550" cy="1224021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学生在临床实习过程中，学会将理论知识应用于实践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临床实习有助于培养学生的团队协作和沟通能力</a:t>
                </a:r>
                <a:endParaRPr/>
              </a:p>
            </p:txBody>
          </p:sp>
          <p:sp>
            <p:nvSpPr>
              <p:cNvPr id="36" name="AutoShape 6"/>
              <p:cNvSpPr/>
              <p:nvPr/>
            </p:nvSpPr>
            <p:spPr>
              <a:xfrm>
                <a:off x="884406" y="5955116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37" name="AutoShape 7"/>
              <p:cNvSpPr/>
              <p:nvPr/>
            </p:nvSpPr>
            <p:spPr>
              <a:xfrm>
                <a:off x="831494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38" name="AutoShape 8"/>
              <p:cNvSpPr/>
              <p:nvPr/>
            </p:nvSpPr>
            <p:spPr>
              <a:xfrm>
                <a:off x="1514246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39" name="Connector 9"/>
              <p:cNvCxnSpPr/>
              <p:nvPr/>
            </p:nvCxnSpPr>
            <p:spPr>
              <a:xfrm>
                <a:off x="1585874" y="6029346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sp>
        <p:nvSpPr>
          <p:cNvPr id="40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 护理教育的实践环节与临床实习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41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42" name="Picture 10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8906" r="28906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grpSp>
        <p:nvGrpSpPr>
          <p:cNvPr id="43" name="Group 590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9593" y="1414808"/>
            <a:ext cx="7078256" cy="4663306"/>
            <a:chOff x="689593" y="1414808"/>
            <a:chExt cx="7078256" cy="4663306"/>
          </a:xfrm>
        </p:grpSpPr>
        <p:grpSp>
          <p:nvGrpSpPr>
            <p:cNvPr id="44" name="Group 598"/>
            <p:cNvGrpSpPr/>
            <p:nvPr/>
          </p:nvGrpSpPr>
          <p:grpSpPr>
            <a:xfrm>
              <a:off x="763829" y="1414808"/>
              <a:ext cx="6972294" cy="2337649"/>
              <a:chOff x="763829" y="1414808"/>
              <a:chExt cx="6972294" cy="2337649"/>
            </a:xfrm>
          </p:grpSpPr>
          <p:sp>
            <p:nvSpPr>
              <p:cNvPr id="45" name="TextBox 2" descr="{&quot;isTemplate&quot;:true,&quot;type&quot;:&quot;title&quot;,&quot;canOmit&quot;:false,&quot;range&quot;:0}"/>
              <p:cNvSpPr txBox="1"/>
              <p:nvPr/>
            </p:nvSpPr>
            <p:spPr>
              <a:xfrm>
                <a:off x="763829" y="1414808"/>
                <a:ext cx="673735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护理教育评估旨在了解学生的学习情况和教学效果</a:t>
                </a:r>
                <a:endParaRPr/>
              </a:p>
            </p:txBody>
          </p:sp>
          <p:sp>
            <p:nvSpPr>
              <p:cNvPr id="46" name="TextBox 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763829" y="2093647"/>
                <a:ext cx="6737350" cy="1448954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评估内容包括学生的理论知识、实践能力、团队协作等方面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评估方法包括考试、作业、实习报告等多种方式</a:t>
                </a:r>
                <a:endParaRPr/>
              </a:p>
            </p:txBody>
          </p:sp>
          <p:sp>
            <p:nvSpPr>
              <p:cNvPr id="47" name="AutoShape 11"/>
              <p:cNvSpPr/>
              <p:nvPr/>
            </p:nvSpPr>
            <p:spPr>
              <a:xfrm>
                <a:off x="852680" y="3629459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48" name="AutoShape 12"/>
              <p:cNvSpPr/>
              <p:nvPr/>
            </p:nvSpPr>
            <p:spPr>
              <a:xfrm>
                <a:off x="799768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49" name="AutoShape 13"/>
              <p:cNvSpPr/>
              <p:nvPr/>
            </p:nvSpPr>
            <p:spPr>
              <a:xfrm>
                <a:off x="1482520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50" name="Connector 14"/>
              <p:cNvCxnSpPr/>
              <p:nvPr/>
            </p:nvCxnSpPr>
            <p:spPr>
              <a:xfrm>
                <a:off x="1554148" y="3703689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grpSp>
          <p:nvGrpSpPr>
            <p:cNvPr id="51" name="Group 591"/>
            <p:cNvGrpSpPr/>
            <p:nvPr/>
          </p:nvGrpSpPr>
          <p:grpSpPr>
            <a:xfrm>
              <a:off x="689593" y="3949139"/>
              <a:ext cx="7078256" cy="2128975"/>
              <a:chOff x="689593" y="3949139"/>
              <a:chExt cx="7078256" cy="2128975"/>
            </a:xfrm>
          </p:grpSpPr>
          <p:sp>
            <p:nvSpPr>
              <p:cNvPr id="52" name="TextBox 4" descr="{&quot;isTemplate&quot;:true,&quot;type&quot;:&quot;title&quot;,&quot;canOmit&quot;:false,&quot;range&quot;:0}"/>
              <p:cNvSpPr txBox="1"/>
              <p:nvPr/>
            </p:nvSpPr>
            <p:spPr>
              <a:xfrm>
                <a:off x="689593" y="3949139"/>
                <a:ext cx="652780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护理教育质量控制是保证护理教育质量的关键</a:t>
                </a:r>
                <a:endParaRPr/>
              </a:p>
            </p:txBody>
          </p:sp>
          <p:sp>
            <p:nvSpPr>
              <p:cNvPr id="53" name="TextBox 5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689593" y="4645945"/>
                <a:ext cx="6813550" cy="1224021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通过制定教学标准和评估体系，确保教学质量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通过教师培训和管理，提高教师的教学水平</a:t>
                </a:r>
                <a:endParaRPr/>
              </a:p>
            </p:txBody>
          </p:sp>
          <p:sp>
            <p:nvSpPr>
              <p:cNvPr id="54" name="AutoShape 6"/>
              <p:cNvSpPr/>
              <p:nvPr/>
            </p:nvSpPr>
            <p:spPr>
              <a:xfrm>
                <a:off x="884406" y="5955116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55" name="AutoShape 7"/>
              <p:cNvSpPr/>
              <p:nvPr/>
            </p:nvSpPr>
            <p:spPr>
              <a:xfrm>
                <a:off x="831494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56" name="AutoShape 8"/>
              <p:cNvSpPr/>
              <p:nvPr/>
            </p:nvSpPr>
            <p:spPr>
              <a:xfrm>
                <a:off x="1514246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57" name="Connector 9"/>
              <p:cNvCxnSpPr/>
              <p:nvPr/>
            </p:nvCxnSpPr>
            <p:spPr>
              <a:xfrm>
                <a:off x="1585874" y="6029346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sp>
        <p:nvSpPr>
          <p:cNvPr id="58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 护理教育的评估与质量控制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59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60" name="标题 1" descr="{&quot;isTemplate&quot;:true,&quot;type&quot;:&quot;title&quot;,&quot;canOmit&quot;:false,&quot;range&quot;:0}"/>
          <p:cNvSpPr txBox="1"/>
          <p:nvPr/>
        </p:nvSpPr>
        <p:spPr>
          <a:xfrm>
            <a:off x="392698" y="4923294"/>
            <a:ext cx="11373278" cy="1079500"/>
          </a:xfrm>
          <a:prstGeom prst="rect">
            <a:avLst/>
          </a:prstGeom>
        </p:spPr>
        <p:txBody>
          <a:bodyPr vert="horz" wrap="squar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800" b="0" i="0" kern="120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zh-CN" altLang="en-US" sz="7200"/>
              <a:t>护理教育的教学方法与创新</a:t>
            </a:r>
            <a:endParaRPr/>
          </a:p>
        </p:txBody>
      </p:sp>
      <p:sp>
        <p:nvSpPr>
          <p:cNvPr id="61" name="标题 1"/>
          <p:cNvSpPr txBox="1"/>
          <p:nvPr/>
        </p:nvSpPr>
        <p:spPr>
          <a:xfrm>
            <a:off x="392698" y="3621770"/>
            <a:ext cx="1324402" cy="1311128"/>
          </a:xfrm>
          <a:prstGeom prst="rect">
            <a:avLst/>
          </a:prstGeom>
        </p:spPr>
        <p:txBody>
          <a:bodyPr vert="horz" wrap="non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800" b="0" i="0" kern="120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>
                <a:latin typeface="Microsoft YaHei Light" panose="020b0503020204020204" pitchFamily="34" charset="-122"/>
                <a:ea typeface="Microsoft YaHei Light" panose="020b0503020204020204" pitchFamily="34" charset="-122"/>
              </a:rPr>
              <a:t>04</a:t>
            </a:r>
            <a:endParaRPr kumimoji="1" lang="zh-CN" altLang="en-US">
              <a:latin typeface="Microsoft YaHei Light" panose="020b0503020204020204" pitchFamily="34" charset="-122"/>
              <a:ea typeface="Microsoft YaHei Light" panose="020b0503020204020204" pitchFamily="34" charset="-122"/>
            </a:endParaRPr>
          </a:p>
        </p:txBody>
      </p: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62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63" name="Tencent" descr="{&quot;isTemplate&quot;:true,&quot;type&quot;:&quot;title&quot;,&quot;canOmit&quot;:false,&quot;range&quot;:0}"/>
          <p:cNvSpPr txBox="1"/>
          <p:nvPr/>
        </p:nvSpPr>
        <p:spPr>
          <a:xfrm>
            <a:off x="571500" y="1824744"/>
            <a:ext cx="6483350" cy="641350"/>
          </a:xfrm>
          <a:prstGeom prst="rect">
            <a:avLst/>
          </a:prstGeom>
          <a:noFill/>
        </p:spPr>
        <p:txBody>
          <a:bodyPr wrap="square" lIns="90000" tIns="46800" rIns="90000" bIns="46800" rtlCol="0" anchor="t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sz="3600" b="1">
                <a:latin typeface="微软雅黑"/>
                <a:ea typeface="微软雅黑"/>
              </a:rPr>
              <a:t> 传统护理教育方法的优缺点</a:t>
            </a:r>
            <a:endParaRPr lang="en-US" sz="3600" b="1">
              <a:latin typeface="微软雅黑"/>
              <a:ea typeface="微软雅黑"/>
            </a:endParaRPr>
          </a:p>
        </p:txBody>
      </p:sp>
      <p:sp>
        <p:nvSpPr>
          <p:cNvPr id="64" name="Tencent" descr="{&quot;isTemplate&quot;:true,&quot;type&quot;:&quot;content&quot;,&quot;canOmit&quot;:true,&quot;range&quot;:0}"/>
          <p:cNvSpPr txBox="1"/>
          <p:nvPr/>
        </p:nvSpPr>
        <p:spPr>
          <a:xfrm>
            <a:off x="571500" y="3429000"/>
            <a:ext cx="6480000" cy="3069432"/>
          </a:xfrm>
          <a:prstGeom prst="rect">
            <a:avLst/>
          </a:prstGeom>
          <a:noFill/>
        </p:spPr>
        <p:txBody>
          <a:bodyPr wrap="square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zh-CN" sz="1400" spc="300">
                <a:solidFill>
                  <a:schemeClr val="tx1">
                    <a:lumMod val="50000"/>
                    <a:lumOff val="50000"/>
                    <a:alpha val="100000"/>
                  </a:schemeClr>
                </a:solidFill>
                <a:latin typeface="微软雅黑"/>
                <a:ea typeface="微软雅黑"/>
              </a:rPr>
              <a:t>传统护理教育方法主要包括讲授、实验、实习等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zh-CN" sz="1400" spc="300">
                <a:solidFill>
                  <a:schemeClr val="tx1">
                    <a:lumMod val="50000"/>
                    <a:lumOff val="50000"/>
                    <a:alpha val="100000"/>
                  </a:schemeClr>
                </a:solidFill>
                <a:latin typeface="微软雅黑"/>
                <a:ea typeface="微软雅黑"/>
              </a:rPr>
              <a:t>优点：有助于学生掌握基本知识和技能，培养实践能力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zh-CN" sz="1400" spc="300">
                <a:solidFill>
                  <a:schemeClr val="tx1">
                    <a:lumMod val="50000"/>
                    <a:lumOff val="50000"/>
                    <a:alpha val="100000"/>
                  </a:schemeClr>
                </a:solidFill>
                <a:latin typeface="微软雅黑"/>
                <a:ea typeface="微软雅黑"/>
              </a:rPr>
              <a:t>缺点：教学方法较为单一，缺乏创新性和针对性</a:t>
            </a:r>
            <a:endParaRPr/>
          </a:p>
        </p:txBody>
      </p:sp>
      <p:cxnSp>
        <p:nvCxnSpPr>
          <p:cNvPr id="65" name="直线连接符 9"/>
          <p:cNvCxnSpPr/>
          <p:nvPr/>
        </p:nvCxnSpPr>
        <p:spPr>
          <a:xfrm>
            <a:off x="660400" y="635000"/>
            <a:ext cx="540000" cy="0"/>
          </a:xfrm>
          <a:prstGeom prst="line">
            <a:avLst/>
          </a:prstGeom>
          <a:ln w="381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6" name="图片 1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30807" r="30807"/>
          <a:stretch>
            <a:fillRect/>
          </a:stretch>
        </p:blipFill>
        <p:spPr>
          <a:xfrm>
            <a:off x="7512001" y="0"/>
            <a:ext cx="4679999" cy="6858000"/>
          </a:xfrm>
          <a:prstGeom prst="rect">
            <a:avLst/>
          </a:prstGeom>
        </p:spPr>
      </p:pic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https://d.book118.com/766031213223010051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主题​​">
  <a:themeElements>
    <a:clrScheme name="template_ppt_techno_mountain_purple">
      <a:dk1>
        <a:srgbClr val="000000"/>
      </a:dk1>
      <a:lt1>
        <a:srgbClr val="FFFFFF"/>
      </a:lt1>
      <a:dk2>
        <a:srgbClr val="291540"/>
      </a:dk2>
      <a:lt2>
        <a:srgbClr val="FFE2FA"/>
      </a:lt2>
      <a:accent1>
        <a:srgbClr val="DD5CBF"/>
      </a:accent1>
      <a:accent2>
        <a:srgbClr val="F595DA"/>
      </a:accent2>
      <a:accent3>
        <a:srgbClr val="92317B"/>
      </a:accent3>
      <a:accent4>
        <a:srgbClr val="BA71F0"/>
      </a:accent4>
      <a:accent5>
        <a:srgbClr val="9135CE"/>
      </a:accent5>
      <a:accent6>
        <a:srgbClr val="5A107E"/>
      </a:accent6>
      <a:hlink>
        <a:srgbClr val="175CEB"/>
      </a:hlink>
      <a:folHlink>
        <a:srgbClr val="81868F"/>
      </a:folHlink>
    </a:clrScheme>
    <a:fontScheme name="Arial Black-Arial">
      <a:majorFont>
        <a:latin typeface="Arial Black" panose="020b0a04020102020204"/>
        <a:ea typeface="微软雅黑"/>
        <a:cs typeface="Arial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Arial"/>
        <a:ea typeface="黑体"/>
        <a:cs typeface="Arial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83</Paragraphs>
  <Slides>16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baseType="lpstr" size="25">
      <vt:lpstr>Arial</vt:lpstr>
      <vt:lpstr>Calibri</vt:lpstr>
      <vt:lpstr>Arial Black</vt:lpstr>
      <vt:lpstr>微软雅黑</vt:lpstr>
      <vt:lpstr>黑体</vt:lpstr>
      <vt:lpstr>Microsoft YaHei</vt:lpstr>
      <vt:lpstr>Microsoft YaHei Light</vt:lpstr>
      <vt:lpstr>Microsoft Yahei</vt:lpstr>
      <vt:lpstr>Office Theme</vt:lpstr>
      <vt:lpstr>护理教育：培养未来护理领袖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2024-09-17T21:27:20.173</cp:lastPrinted>
  <dcterms:created xsi:type="dcterms:W3CDTF">2024-09-17T13:27:20Z</dcterms:created>
  <dcterms:modified xsi:type="dcterms:W3CDTF">2024-09-17T13:27:22Z</dcterms:modified>
</cp:coreProperties>
</file>