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DGFITD+MS-UIGothic"/>
      <p:regular r:id="rId20"/>
    </p:embeddedFont>
    <p:embeddedFont>
      <p:font typeface="QTMEKN+MQQPQB+ArialMT"/>
      <p:regular r:id="rId21"/>
    </p:embeddedFont>
    <p:embeddedFont>
      <p:font typeface="ONSOLV+JEVQRA+MicrosoftYaHei-Bold"/>
      <p:regular r:id="rId22"/>
    </p:embeddedFont>
    <p:embeddedFont>
      <p:font typeface="OBKJGS+RUBJPN+MicrosoftYaHei"/>
      <p:regular r:id="rId23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1B0478-5E30-48F7-BFA6-B7DB7CE06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39ED18-5880-4BEF-9921-687C1FD71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8CAC5-9799-4508-8C13-51523E813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43121E-CC3B-4CD9-9992-020FF20C6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B09AB7-B0FE-4C0D-A194-D047E7009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97C5ED-74A4-4A3B-9E77-BBE1B0264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D192F0-D750-4F8A-B14F-544CED0AE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1397E2-65A0-4D90-A4B8-4C8CFF3CE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6214D9-10B3-4611-8B16-C423356A5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2C1DF7-54DD-4BBA-A822-834004329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DCE896-3053-476C-8B30-686CF5A17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05111014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40400" y="1954049"/>
            <a:ext cx="623571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DGFITD+MS-UIGothic"/>
                <a:cs typeface="DGFITD+MS-UIGothic"/>
              </a:rPr>
              <a:t>客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户</a:t>
            </a:r>
            <a:r>
              <a:rPr sz="5150" spc="23">
                <a:solidFill>
                  <a:srgbClr val="00B6FF"/>
                </a:solidFill>
                <a:latin typeface="DGFITD+MS-UIGothic"/>
                <a:cs typeface="DGFITD+MS-UIGothic"/>
              </a:rPr>
              <a:t>关系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经营课</a:t>
            </a:r>
            <a:r>
              <a:rPr sz="5150">
                <a:solidFill>
                  <a:srgbClr val="00B6FF"/>
                </a:solidFill>
                <a:latin typeface="DGFITD+MS-UIGothic"/>
                <a:cs typeface="DGFITD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3100230" cy="1332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QTMEKN+MQQPQB+ArialMT"/>
                <a:cs typeface="QTMEKN+MQQPQ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DGFITD+MS-UIGothic"/>
                <a:cs typeface="DGFITD+MS-UIGothic"/>
              </a:rPr>
              <a:t>客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户</a:t>
            </a:r>
            <a:r>
              <a:rPr sz="2400">
                <a:solidFill>
                  <a:srgbClr val="00B6FF"/>
                </a:solidFill>
                <a:latin typeface="DGFITD+MS-UIGothic"/>
                <a:cs typeface="DGFITD+MS-UIGothic"/>
              </a:rPr>
              <a:t>关系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经营</a:t>
            </a:r>
            <a:r>
              <a:rPr sz="2400">
                <a:solidFill>
                  <a:srgbClr val="00B6FF"/>
                </a:solidFill>
                <a:latin typeface="DGFITD+MS-UIGothic"/>
                <a:cs typeface="DGFITD+MS-UIGothic"/>
              </a:rPr>
              <a:t>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QTMEKN+MQQPQB+ArialMT"/>
                <a:cs typeface="QTMEKN+MQQPQ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DGFITD+MS-UIGothic"/>
                <a:cs typeface="DGFITD+MS-UIGothic"/>
              </a:rPr>
              <a:t>客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户</a:t>
            </a:r>
            <a:r>
              <a:rPr sz="2400">
                <a:solidFill>
                  <a:srgbClr val="00B6FF"/>
                </a:solidFill>
                <a:latin typeface="DGFITD+MS-UIGothic"/>
                <a:cs typeface="DGFITD+MS-UIGothic"/>
              </a:rPr>
              <a:t>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68624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QTMEKN+MQQPQB+ArialMT"/>
                <a:cs typeface="QTMEKN+MQQPQ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DGFITD+MS-UIGothic"/>
                <a:cs typeface="DGFITD+MS-UIGothic"/>
              </a:rPr>
              <a:t>建立客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户</a:t>
            </a:r>
            <a:r>
              <a:rPr sz="2400">
                <a:solidFill>
                  <a:srgbClr val="00B6FF"/>
                </a:solidFill>
                <a:latin typeface="DGFITD+MS-UIGothic"/>
                <a:cs typeface="DGFITD+MS-UIGothic"/>
              </a:rPr>
              <a:t>关系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323488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QTMEKN+MQQPQB+ArialMT"/>
                <a:cs typeface="QTMEKN+MQQPQ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维护</a:t>
            </a:r>
            <a:r>
              <a:rPr sz="2400">
                <a:solidFill>
                  <a:srgbClr val="00B6FF"/>
                </a:solidFill>
                <a:latin typeface="DGFITD+MS-UIGothic"/>
                <a:cs typeface="DGFITD+MS-UIGothic"/>
              </a:rPr>
              <a:t>客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户</a:t>
            </a:r>
            <a:r>
              <a:rPr sz="2400">
                <a:solidFill>
                  <a:srgbClr val="00B6FF"/>
                </a:solidFill>
                <a:latin typeface="DGFITD+MS-UIGothic"/>
                <a:cs typeface="DGFITD+MS-UIGothic"/>
              </a:rPr>
              <a:t>关系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468620" y="378352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QTMEKN+MQQPQB+ArialMT"/>
                <a:cs typeface="QTMEKN+MQQPQ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6FF"/>
                </a:solidFill>
                <a:latin typeface="DGFITD+MS-UIGothic"/>
                <a:cs typeface="DGFITD+MS-UIGothic"/>
              </a:rPr>
              <a:t>展客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户</a:t>
            </a:r>
            <a:r>
              <a:rPr sz="2400">
                <a:solidFill>
                  <a:srgbClr val="00B6FF"/>
                </a:solidFill>
                <a:latin typeface="DGFITD+MS-UIGothic"/>
                <a:cs typeface="DGFITD+MS-UIGothic"/>
              </a:rPr>
              <a:t>关系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468620" y="4332160"/>
            <a:ext cx="4089341" cy="133215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QTMEKN+MQQPQB+ArialMT"/>
                <a:cs typeface="QTMEKN+MQQPQ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DGFITD+MS-UIGothic"/>
                <a:cs typeface="DGFITD+MS-UIGothic"/>
              </a:rPr>
              <a:t>客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户</a:t>
            </a:r>
            <a:r>
              <a:rPr sz="2400">
                <a:solidFill>
                  <a:srgbClr val="00B6FF"/>
                </a:solidFill>
                <a:latin typeface="DGFITD+MS-UIGothic"/>
                <a:cs typeface="DGFITD+MS-UIGothic"/>
              </a:rPr>
              <a:t>关系管理工具和技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QTMEKN+MQQPQB+ArialMT"/>
                <a:cs typeface="QTMEKN+MQQPQ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DGFITD+MS-UIGothic"/>
                <a:cs typeface="DGFITD+MS-UIGothic"/>
              </a:rPr>
              <a:t>案例分析与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B6FF"/>
                </a:solidFill>
                <a:latin typeface="DGFITD+MS-UIGothic"/>
                <a:cs typeface="DGFITD+MS-UIGothic"/>
              </a:rPr>
              <a:t>践操作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ONSOLV+JEVQRA+MicrosoftYaHei-Bold"/>
                <a:cs typeface="ONSOLV+JEVQRA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52900" y="3559476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B6FF"/>
                </a:solidFill>
                <a:latin typeface="DGFITD+MS-UIGothic"/>
                <a:cs typeface="DGFITD+MS-UIGothic"/>
              </a:rPr>
              <a:t>客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户</a:t>
            </a:r>
            <a:r>
              <a:rPr sz="3800" spc="25">
                <a:solidFill>
                  <a:srgbClr val="00B6FF"/>
                </a:solidFill>
                <a:latin typeface="DGFITD+MS-UIGothic"/>
                <a:cs typeface="DGFITD+MS-UIGothic"/>
              </a:rPr>
              <a:t>关系</a:t>
            </a:r>
            <a:r>
              <a:rPr sz="3800" spc="25">
                <a:solidFill>
                  <a:srgbClr val="00B6FF"/>
                </a:solidFill>
                <a:latin typeface="SimSun"/>
                <a:cs typeface="SimSun"/>
              </a:rPr>
              <a:t>经营</a:t>
            </a:r>
            <a:r>
              <a:rPr sz="3800" spc="27">
                <a:solidFill>
                  <a:srgbClr val="00B6FF"/>
                </a:solidFill>
                <a:latin typeface="DGFITD+MS-UIGothic"/>
                <a:cs typeface="DGFITD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DGFITD+MS-UIGothic"/>
                <a:cs typeface="DGFITD+MS-UIGothic"/>
              </a:rPr>
              <a:t>什么是客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00B6FF"/>
                </a:solidFill>
                <a:latin typeface="DGFITD+MS-UIGothic"/>
                <a:cs typeface="DGFITD+MS-UIGothic"/>
              </a:rPr>
              <a:t>关系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经营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DGFITD+MS-UIGothic"/>
                <a:cs typeface="DGFITD+MS-UIGothic"/>
              </a:rPr>
              <a:t>客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00B6FF"/>
                </a:solidFill>
                <a:latin typeface="DGFITD+MS-UIGothic"/>
                <a:cs typeface="DGFITD+MS-UIGothic"/>
              </a:rPr>
              <a:t>关系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经营</a:t>
            </a:r>
            <a:r>
              <a:rPr sz="3000">
                <a:solidFill>
                  <a:srgbClr val="00B6FF"/>
                </a:solidFill>
                <a:latin typeface="DGFITD+MS-UIGothic"/>
                <a:cs typeface="DGFITD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64919" y="1709959"/>
            <a:ext cx="324961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DGFITD+MS-UIGothic"/>
                <a:cs typeface="DGFITD+MS-UIGothic"/>
              </a:rPr>
              <a:t>提升客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户满</a:t>
            </a:r>
            <a:r>
              <a:rPr sz="2000" spc="23">
                <a:solidFill>
                  <a:srgbClr val="FFFDFD"/>
                </a:solidFill>
                <a:latin typeface="DGFITD+MS-UIGothic"/>
                <a:cs typeface="DGFITD+MS-UIGothic"/>
              </a:rPr>
              <a:t>意度和忠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诚</a:t>
            </a:r>
            <a:r>
              <a:rPr sz="2000">
                <a:solidFill>
                  <a:srgbClr val="FFFDFD"/>
                </a:solidFill>
                <a:latin typeface="DGFITD+MS-UIGothic"/>
                <a:cs typeface="DGFITD+MS-UIGothic"/>
              </a:rPr>
              <a:t>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569325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DGFITD+MS-UIGothic"/>
                <a:cs typeface="DGFITD+MS-UIGothic"/>
              </a:rPr>
              <a:t>降低客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2000" spc="25">
                <a:solidFill>
                  <a:srgbClr val="FFFDFD"/>
                </a:solidFill>
                <a:latin typeface="DGFITD+MS-UIGothic"/>
                <a:cs typeface="DGFITD+MS-UIGothic"/>
              </a:rPr>
              <a:t>流失率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28129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GFITD+MS-UIGothic"/>
                <a:cs typeface="DGFITD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DGFITD+MS-UIGothic"/>
                <a:cs typeface="DGFITD+MS-UIGothic"/>
              </a:rPr>
              <a:t>良好的客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DGFITD+MS-UIGothic"/>
                <a:cs typeface="DGFITD+MS-UIGothic"/>
              </a:rPr>
              <a:t>关系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经营</a:t>
            </a:r>
            <a:r>
              <a:rPr sz="1500">
                <a:solidFill>
                  <a:srgbClr val="FFFDFD"/>
                </a:solidFill>
                <a:latin typeface="DGFITD+MS-UIGothic"/>
                <a:cs typeface="DGFITD+MS-UIGothic"/>
              </a:rPr>
              <a:t>，企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DGFITD+MS-UIGothic"/>
                <a:cs typeface="DGFITD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GFITD+MS-UIGothic"/>
                <a:cs typeface="DGFITD+MS-UIGothic"/>
              </a:rPr>
              <a:t>更好地了解客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DGFITD+MS-UIGothic"/>
                <a:cs typeface="DGFITD+MS-UIGothic"/>
              </a:rPr>
              <a:t>的需求和期望，从而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GFITD+MS-UIGothic"/>
                <a:cs typeface="DGFITD+MS-UIGothic"/>
              </a:rPr>
              <a:t>提供更加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优质</a:t>
            </a:r>
            <a:r>
              <a:rPr sz="1500">
                <a:solidFill>
                  <a:srgbClr val="FFFDFD"/>
                </a:solidFill>
                <a:latin typeface="DGFITD+MS-UIGothic"/>
                <a:cs typeface="DGFITD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DGFITD+MS-UIGothic"/>
                <a:cs typeface="DGFITD+MS-UIGothic"/>
              </a:rPr>
              <a:t>品和服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DGFITD+MS-UIGothic"/>
                <a:cs typeface="DGFITD+MS-UIGothic"/>
              </a:rPr>
              <a:t>，提升客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户满</a:t>
            </a:r>
            <a:r>
              <a:rPr sz="1500">
                <a:solidFill>
                  <a:srgbClr val="FFFDFD"/>
                </a:solidFill>
                <a:latin typeface="DGFITD+MS-UIGothic"/>
                <a:cs typeface="DGFITD+MS-UIGothic"/>
              </a:rPr>
              <a:t>意度和忠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FFFDFD"/>
                </a:solidFill>
                <a:latin typeface="DGFITD+MS-UIGothic"/>
                <a:cs typeface="DGFITD+MS-UIGothic"/>
              </a:rPr>
              <a:t>度。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GFITD+MS-UIGothic"/>
                <a:cs typeface="DGFITD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DGFITD+MS-UIGothic"/>
                <a:cs typeface="DGFITD+MS-UIGothic"/>
              </a:rPr>
              <a:t>深入了解客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DGFITD+MS-UIGothic"/>
                <a:cs typeface="DGFITD+MS-UIGothic"/>
              </a:rPr>
              <a:t>需求和反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FFFDFD"/>
                </a:solidFill>
                <a:latin typeface="DGFITD+MS-UIGothic"/>
                <a:cs typeface="DGFITD+MS-UIGothic"/>
              </a:rPr>
              <a:t>，企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GFITD+MS-UIGothic"/>
                <a:cs typeface="DGFITD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DGFITD+MS-UIGothic"/>
                <a:cs typeface="DGFITD+MS-UIGothic"/>
              </a:rPr>
              <a:t>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时调</a:t>
            </a:r>
            <a:r>
              <a:rPr sz="1500">
                <a:solidFill>
                  <a:srgbClr val="FFFDFD"/>
                </a:solidFill>
                <a:latin typeface="DGFITD+MS-UIGothic"/>
                <a:cs typeface="DGFITD+MS-UIGothic"/>
              </a:rPr>
              <a:t>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DGFITD+MS-UIGothic"/>
                <a:cs typeface="DGFITD+MS-UIGothic"/>
              </a:rPr>
              <a:t>品和服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DGFITD+MS-UIGothic"/>
                <a:cs typeface="DGFITD+MS-UIGothic"/>
              </a:rPr>
              <a:t>，从而降低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GFITD+MS-UIGothic"/>
                <a:cs typeface="DGFITD+MS-UIGothic"/>
              </a:rPr>
              <a:t>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DGFITD+MS-UIGothic"/>
                <a:cs typeface="DGFITD+MS-UIGothic"/>
              </a:rPr>
              <a:t>流失率。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173979" y="385371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DGFITD+MS-UIGothic"/>
                <a:cs typeface="DGFITD+MS-UIGothic"/>
              </a:rPr>
              <a:t>增加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销</a:t>
            </a:r>
            <a:r>
              <a:rPr sz="2000" spc="25">
                <a:solidFill>
                  <a:srgbClr val="FFFDFD"/>
                </a:solidFill>
                <a:latin typeface="DGFITD+MS-UIGothic"/>
                <a:cs typeface="DGFITD+MS-UIGothic"/>
              </a:rPr>
              <a:t>售和利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润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GFITD+MS-UIGothic"/>
                <a:cs typeface="DGFITD+MS-UIGothic"/>
              </a:rPr>
              <a:t>良好的客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DGFITD+MS-UIGothic"/>
                <a:cs typeface="DGFITD+MS-UIGothic"/>
              </a:rPr>
              <a:t>关系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经营</a:t>
            </a:r>
            <a:r>
              <a:rPr sz="1500">
                <a:solidFill>
                  <a:srgbClr val="FFFDFD"/>
                </a:solidFill>
                <a:latin typeface="DGFITD+MS-UIGothic"/>
                <a:cs typeface="DGFITD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够带</a:t>
            </a:r>
            <a:r>
              <a:rPr sz="1500">
                <a:solidFill>
                  <a:srgbClr val="FFFDFD"/>
                </a:solidFill>
                <a:latin typeface="DGFITD+MS-UIGothic"/>
                <a:cs typeface="DGFITD+MS-UIGothic"/>
              </a:rPr>
              <a:t>来更高的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GFITD+MS-UIGothic"/>
                <a:cs typeface="DGFITD+MS-UIGothic"/>
              </a:rPr>
              <a:t>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户满</a:t>
            </a:r>
            <a:r>
              <a:rPr sz="1500">
                <a:solidFill>
                  <a:srgbClr val="FFFDFD"/>
                </a:solidFill>
                <a:latin typeface="DGFITD+MS-UIGothic"/>
                <a:cs typeface="DGFITD+MS-UIGothic"/>
              </a:rPr>
              <a:t>意度和忠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FFFDFD"/>
                </a:solidFill>
                <a:latin typeface="DGFITD+MS-UIGothic"/>
                <a:cs typeface="DGFITD+MS-UIGothic"/>
              </a:rPr>
              <a:t>度，从而增加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FFDFD"/>
                </a:solidFill>
                <a:latin typeface="DGFITD+MS-UIGothic"/>
                <a:cs typeface="DGFITD+MS-UIGothic"/>
              </a:rPr>
              <a:t>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GFITD+MS-UIGothic"/>
                <a:cs typeface="DGFITD+MS-UIGothic"/>
              </a:rPr>
              <a:t>和利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润</a:t>
            </a:r>
            <a:r>
              <a:rPr sz="1500">
                <a:solidFill>
                  <a:srgbClr val="FFFDFD"/>
                </a:solidFill>
                <a:latin typeface="DGFITD+MS-UIGothic"/>
                <a:cs typeface="DGFITD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DGFITD+MS-UIGothic"/>
                <a:cs typeface="DGFITD+MS-UIGothic"/>
              </a:rPr>
              <a:t>客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00B6FF"/>
                </a:solidFill>
                <a:latin typeface="DGFITD+MS-UIGothic"/>
                <a:cs typeface="DGFITD+MS-UIGothic"/>
              </a:rPr>
              <a:t>关系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经营</a:t>
            </a:r>
            <a:r>
              <a:rPr sz="3000">
                <a:solidFill>
                  <a:srgbClr val="00B6FF"/>
                </a:solidFill>
                <a:latin typeface="DGFITD+MS-UIGothic"/>
                <a:cs typeface="DGFITD+MS-UIGothic"/>
              </a:rPr>
              <a:t>的策略和方法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90365" y="1529079"/>
            <a:ext cx="213868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DGFITD+MS-UIGothic"/>
                <a:cs typeface="DGFITD+MS-UIGothic"/>
              </a:rPr>
              <a:t>建立客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600">
                <a:solidFill>
                  <a:srgbClr val="FFFFFF"/>
                </a:solidFill>
                <a:latin typeface="DGFITD+MS-UIGothic"/>
                <a:cs typeface="DGFITD+MS-UIGothic"/>
              </a:rPr>
              <a:t>信息数据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10550" y="1529079"/>
            <a:ext cx="2343343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DGFITD+MS-UIGothic"/>
                <a:cs typeface="DGFITD+MS-UIGothic"/>
              </a:rPr>
              <a:t>提供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优质</a:t>
            </a:r>
            <a:r>
              <a:rPr sz="1600">
                <a:solidFill>
                  <a:srgbClr val="FFFFFF"/>
                </a:solidFill>
                <a:latin typeface="DGFITD+MS-UIGothic"/>
                <a:cs typeface="DGFITD+MS-UIGothic"/>
              </a:rPr>
              <a:t>的服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600">
                <a:solidFill>
                  <a:srgbClr val="FFFFFF"/>
                </a:solidFill>
                <a:latin typeface="DGFITD+MS-UIGothic"/>
                <a:cs typeface="DGFITD+MS-UIGothic"/>
              </a:rPr>
              <a:t>和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600">
                <a:solidFill>
                  <a:srgbClr val="FFFFFF"/>
                </a:solidFill>
                <a:latin typeface="DGFITD+MS-UIGothic"/>
                <a:cs typeface="DGFITD+MS-UIGothic"/>
              </a:rPr>
              <a:t>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178300" y="2257163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建立客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信息数据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，企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98484" y="2257163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提供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优质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的服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品，企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能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够满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足客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需求，提升客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户满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意度和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度。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178300" y="2531483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更好地了解客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的需求和偏好，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个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性化服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营销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提供支持。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90365" y="4123689"/>
            <a:ext cx="2812105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DGFITD+MS-UIGothic"/>
                <a:cs typeface="DGFITD+MS-UIGothic"/>
              </a:rPr>
              <a:t>建立良好的沟通和反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馈</a:t>
            </a:r>
            <a:r>
              <a:rPr sz="1600">
                <a:solidFill>
                  <a:srgbClr val="FFFFFF"/>
                </a:solidFill>
                <a:latin typeface="DGFITD+MS-UIGothic"/>
                <a:cs typeface="DGFITD+MS-UIGothic"/>
              </a:rPr>
              <a:t>机制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210550" y="4123689"/>
            <a:ext cx="2343343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DGFITD+MS-UIGothic"/>
                <a:cs typeface="DGFITD+MS-UIGothic"/>
              </a:rPr>
              <a:t>制定个性化的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营销</a:t>
            </a:r>
            <a:r>
              <a:rPr sz="1600">
                <a:solidFill>
                  <a:srgbClr val="FFFFFF"/>
                </a:solidFill>
                <a:latin typeface="DGFITD+MS-UIGothic"/>
                <a:cs typeface="DGFITD+MS-UIGothic"/>
              </a:rPr>
              <a:t>策略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178300" y="4851138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建立良好的沟通和反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机制，企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了解客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需求和反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，从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品和服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198484" y="4854313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制定个性化的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营销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策略，企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能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更好地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足客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需求，提升客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体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和忠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ONSOLV+JEVQRA+MicrosoftYaHei-Bold"/>
                <a:cs typeface="ONSOLV+JEVQRA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124450" y="3559476"/>
            <a:ext cx="2663952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B6FF"/>
                </a:solidFill>
                <a:latin typeface="DGFITD+MS-UIGothic"/>
                <a:cs typeface="DGFITD+MS-UIGothic"/>
              </a:rPr>
              <a:t>客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户</a:t>
            </a:r>
            <a:r>
              <a:rPr sz="3800" spc="27">
                <a:solidFill>
                  <a:srgbClr val="00B6FF"/>
                </a:solidFill>
                <a:latin typeface="DGFITD+MS-UIGothic"/>
                <a:cs typeface="DGFITD+MS-UIGothic"/>
              </a:rPr>
              <a:t>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DGFITD+MS-UIGothic"/>
                <a:cs typeface="DGFITD+MS-UIGothic"/>
              </a:rPr>
              <a:t>客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00B6FF"/>
                </a:solidFill>
                <a:latin typeface="DGFITD+MS-UIGothic"/>
                <a:cs typeface="DGFITD+MS-UIGothic"/>
              </a:rPr>
              <a:t>的基本信息分析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OBKJGS+RUBJPN+MicrosoftYaHei"/>
                <a:cs typeface="OBKJGS+RUBJPN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OBKJGS+RUBJPN+MicrosoftYaHei"/>
                <a:cs typeface="OBKJGS+RUBJPN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OBKJGS+RUBJPN+MicrosoftYaHei"/>
                <a:cs typeface="OBKJGS+RUBJPN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OBKJGS+RUBJPN+MicrosoftYaHei"/>
                <a:cs typeface="OBKJGS+RUBJPN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87642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DGFITD+MS-UIGothic"/>
                <a:cs typeface="DGFITD+MS-UIGothic"/>
              </a:rPr>
              <a:t>姓名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83429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DGFITD+MS-UIGothic"/>
                <a:cs typeface="DGFITD+MS-UIGothic"/>
              </a:rPr>
              <a:t>性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别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2820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DGFITD+MS-UIGothic"/>
                <a:cs typeface="DGFITD+MS-UIGothic"/>
              </a:rPr>
              <a:t>年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龄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DGFITD+MS-UIGothic"/>
                <a:cs typeface="DGFITD+MS-UIGothic"/>
              </a:rPr>
              <a:t>教育程度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DGFITD+MS-UIGothic"/>
                <a:cs typeface="DGFITD+MS-UIGothic"/>
              </a:rPr>
              <a:t>客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00B6FF"/>
                </a:solidFill>
                <a:latin typeface="DGFITD+MS-UIGothic"/>
                <a:cs typeface="DGFITD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购买</a:t>
            </a:r>
            <a:r>
              <a:rPr sz="3000">
                <a:solidFill>
                  <a:srgbClr val="00B6FF"/>
                </a:solidFill>
                <a:latin typeface="DGFITD+MS-UIGothic"/>
                <a:cs typeface="DGFITD+MS-UIGothic"/>
              </a:rPr>
              <a:t>行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为</a:t>
            </a:r>
            <a:r>
              <a:rPr sz="3000">
                <a:solidFill>
                  <a:srgbClr val="00B6FF"/>
                </a:solidFill>
                <a:latin typeface="DGFITD+MS-UIGothic"/>
                <a:cs typeface="DGFITD+MS-UIGothic"/>
              </a:rPr>
              <a:t>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NSOLV+JEVQRA+MicrosoftYaHei-Bold"/>
                <a:cs typeface="ONSOLV+JEVQRA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NSOLV+JEVQRA+MicrosoftYaHei-Bold"/>
                <a:cs typeface="ONSOLV+JEVQRA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NSOLV+JEVQRA+MicrosoftYaHei-Bold"/>
                <a:cs typeface="ONSOLV+JEVQRA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购买频</a:t>
            </a:r>
            <a:r>
              <a:rPr sz="2000">
                <a:solidFill>
                  <a:srgbClr val="00B6FF"/>
                </a:solidFill>
                <a:latin typeface="DGFITD+MS-UIGothic"/>
                <a:cs typeface="DGFITD+MS-UIGothic"/>
              </a:rPr>
              <a:t>率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购买</a:t>
            </a:r>
            <a:r>
              <a:rPr sz="2000" spc="25">
                <a:solidFill>
                  <a:srgbClr val="00B6FF"/>
                </a:solidFill>
                <a:latin typeface="DGFITD+MS-UIGothic"/>
                <a:cs typeface="DGFITD+MS-UIGothic"/>
              </a:rPr>
              <a:t>金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额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购买</a:t>
            </a:r>
            <a:r>
              <a:rPr sz="2000" spc="25">
                <a:solidFill>
                  <a:srgbClr val="00B6FF"/>
                </a:solidFill>
                <a:latin typeface="DGFITD+MS-UIGothic"/>
                <a:cs typeface="DGFITD+MS-UIGothic"/>
              </a:rPr>
              <a:t>偏好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DGFITD+MS-UIGothic"/>
                <a:cs typeface="DGFITD+MS-UIGothic"/>
              </a:rPr>
              <a:t>客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00B6FF"/>
                </a:solidFill>
                <a:latin typeface="DGFITD+MS-UIGothic"/>
                <a:cs typeface="DGFITD+MS-UIGothic"/>
              </a:rPr>
              <a:t>的需求和期望分析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2300" spc="25">
                <a:solidFill>
                  <a:srgbClr val="00B6FF"/>
                </a:solidFill>
                <a:latin typeface="DGFITD+MS-UIGothic"/>
                <a:cs typeface="DGFITD+MS-UIGothic"/>
              </a:rPr>
              <a:t>品需求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DGFITD+MS-UIGothic"/>
                <a:cs typeface="DGFITD+MS-UIGothic"/>
              </a:rPr>
              <a:t>服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2300" spc="25">
                <a:solidFill>
                  <a:srgbClr val="00B6FF"/>
                </a:solidFill>
                <a:latin typeface="DGFITD+MS-UIGothic"/>
                <a:cs typeface="DGFITD+MS-UIGothic"/>
              </a:rPr>
              <a:t>期望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DGFITD+MS-UIGothic"/>
                <a:cs typeface="DGFITD+MS-UIGothic"/>
              </a:rPr>
              <a:t>价格敏感度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ONSOLV+JEVQRA+MicrosoftYaHei-Bold"/>
                <a:cs typeface="ONSOLV+JEVQRA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38675" y="3559476"/>
            <a:ext cx="3635426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DGFITD+MS-UIGothic"/>
                <a:cs typeface="DGFITD+MS-UIGothic"/>
              </a:rPr>
              <a:t>建立客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户</a:t>
            </a:r>
            <a:r>
              <a:rPr sz="3800" spc="27">
                <a:solidFill>
                  <a:srgbClr val="00B6FF"/>
                </a:solidFill>
                <a:latin typeface="DGFITD+MS-UIGothic"/>
                <a:cs typeface="DGFITD+MS-UIGothic"/>
              </a:rPr>
              <a:t>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DGFITD+MS-UIGothic"/>
                <a:cs typeface="DGFITD+MS-UIGothic"/>
              </a:rPr>
              <a:t>确定目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B6FF"/>
                </a:solidFill>
                <a:latin typeface="DGFITD+MS-UIGothic"/>
                <a:cs typeface="DGFITD+MS-UIGothic"/>
              </a:rPr>
              <a:t>客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户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DGFITD+MS-UIGothic"/>
                <a:cs typeface="DGFITD+MS-UIGothic"/>
              </a:rPr>
              <a:t>确定目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标</a:t>
            </a:r>
            <a:r>
              <a:rPr sz="2300" spc="25">
                <a:solidFill>
                  <a:srgbClr val="00B6FF"/>
                </a:solidFill>
                <a:latin typeface="DGFITD+MS-UIGothic"/>
                <a:cs typeface="DGFITD+MS-UIGothic"/>
              </a:rPr>
              <a:t>客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户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DGFITD+MS-UIGothic"/>
                <a:cs typeface="DGFITD+MS-UIGothic"/>
              </a:rPr>
              <a:t>了解市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2300" spc="25">
                <a:solidFill>
                  <a:srgbClr val="00B6FF"/>
                </a:solidFill>
                <a:latin typeface="DGFITD+MS-UIGothic"/>
                <a:cs typeface="DGFITD+MS-UIGothic"/>
              </a:rPr>
              <a:t>需求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DGFITD+MS-UIGothic"/>
                <a:cs typeface="DGFITD+MS-UIGothic"/>
              </a:rPr>
              <a:t>制定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营销</a:t>
            </a:r>
            <a:r>
              <a:rPr sz="2300" spc="25">
                <a:solidFill>
                  <a:srgbClr val="00B6FF"/>
                </a:solidFill>
                <a:latin typeface="DGFITD+MS-UIGothic"/>
                <a:cs typeface="DGFITD+MS-UIGothic"/>
              </a:rPr>
              <a:t>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DGFITD+MS-UIGothic"/>
                <a:cs typeface="DGFITD+MS-UIGothic"/>
              </a:rPr>
              <a:t>建立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联</a:t>
            </a:r>
            <a:r>
              <a:rPr sz="3000">
                <a:solidFill>
                  <a:srgbClr val="00B6FF"/>
                </a:solidFill>
                <a:latin typeface="DGFITD+MS-UIGothic"/>
                <a:cs typeface="DGFITD+MS-UIGothic"/>
              </a:rPr>
              <a:t>系和沟通渠道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49400" y="34104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DGFITD+MS-UIGothic"/>
                <a:cs typeface="DGFITD+MS-UIGothic"/>
              </a:rPr>
              <a:t>建立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联</a:t>
            </a:r>
            <a:r>
              <a:rPr sz="2000" spc="25">
                <a:solidFill>
                  <a:srgbClr val="00B6FF"/>
                </a:solidFill>
                <a:latin typeface="DGFITD+MS-UIGothic"/>
                <a:cs typeface="DGFITD+MS-UIGothic"/>
              </a:rPr>
              <a:t>系渠道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DGFITD+MS-UIGothic"/>
                <a:cs typeface="DGFITD+MS-UIGothic"/>
              </a:rPr>
              <a:t>定期沟通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09002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DGFITD+MS-UIGothic"/>
                <a:cs typeface="DGFITD+MS-UIGothic"/>
              </a:rPr>
              <a:t>建立信任关系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各种渠道，如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电话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邮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件、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社交媒体等，与目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建立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联</a:t>
            </a:r>
          </a:p>
          <a:p>
            <a:pPr marL="95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系，并保持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畅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通的沟通渠道。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定期与目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户进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行沟通，了解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的需求和反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，并提供相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</a:p>
          <a:p>
            <a:pPr marL="476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的服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品支持。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过诚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信、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优质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的服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与目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建立信任关系，提高</a:t>
            </a:r>
          </a:p>
          <a:p>
            <a:pPr marL="285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度和口碑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FFF"/>
                </a:solidFill>
                <a:latin typeface="DGFITD+MS-UIGothic"/>
                <a:cs typeface="DGFITD+MS-UIGothic"/>
              </a:rPr>
              <a:t>播。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DGFITD+MS-UIGothic"/>
                <a:cs typeface="DGFITD+MS-UIGothic"/>
              </a:rPr>
              <a:t>提供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优质</a:t>
            </a:r>
            <a:r>
              <a:rPr sz="3000">
                <a:solidFill>
                  <a:srgbClr val="00B6FF"/>
                </a:solidFill>
                <a:latin typeface="DGFITD+MS-UIGothic"/>
                <a:cs typeface="DGFITD+MS-UIGothic"/>
              </a:rPr>
              <a:t>的服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00B6FF"/>
                </a:solidFill>
                <a:latin typeface="DGFITD+MS-UIGothic"/>
                <a:cs typeface="DGFITD+MS-UIGothic"/>
              </a:rPr>
              <a:t>和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00B6FF"/>
                </a:solidFill>
                <a:latin typeface="DGFITD+MS-UIGothic"/>
                <a:cs typeface="DGFITD+MS-UIGothic"/>
              </a:rPr>
              <a:t>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2501836" cy="4032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DGFITD+MS-UIGothic"/>
                <a:cs typeface="DGFITD+MS-UIGothic"/>
              </a:rPr>
              <a:t>提供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优质</a:t>
            </a:r>
            <a:r>
              <a:rPr sz="2300" spc="25">
                <a:solidFill>
                  <a:srgbClr val="00B6FF"/>
                </a:solidFill>
                <a:latin typeface="DGFITD+MS-UIGothic"/>
                <a:cs typeface="DGFITD+MS-UIGothic"/>
              </a:rPr>
              <a:t>的服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务</a:t>
            </a:r>
          </a:p>
          <a:p>
            <a:pPr marL="0" marR="0">
              <a:lnSpc>
                <a:spcPts val="2300"/>
              </a:lnSpc>
              <a:spcBef>
                <a:spcPts val="10685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DGFITD+MS-UIGothic"/>
                <a:cs typeface="DGFITD+MS-UIGothic"/>
              </a:rPr>
              <a:t>提供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优质</a:t>
            </a:r>
            <a:r>
              <a:rPr sz="2300" spc="25">
                <a:solidFill>
                  <a:srgbClr val="00B6FF"/>
                </a:solidFill>
                <a:latin typeface="DGFITD+MS-UIGothic"/>
                <a:cs typeface="DGFITD+MS-UIGothic"/>
              </a:rPr>
              <a:t>的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2300">
                <a:solidFill>
                  <a:srgbClr val="00B6FF"/>
                </a:solidFill>
                <a:latin typeface="DGFITD+MS-UIGothic"/>
                <a:cs typeface="DGFITD+MS-UIGothic"/>
              </a:rPr>
              <a:t>品</a:t>
            </a:r>
          </a:p>
          <a:p>
            <a:pPr marL="0" marR="0">
              <a:lnSpc>
                <a:spcPts val="2300"/>
              </a:lnSpc>
              <a:spcBef>
                <a:spcPts val="10715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DGFITD+MS-UIGothic"/>
                <a:cs typeface="DGFITD+MS-UIGothic"/>
              </a:rPr>
              <a:t>持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续</a:t>
            </a:r>
            <a:r>
              <a:rPr sz="2300" spc="25">
                <a:solidFill>
                  <a:srgbClr val="00B6FF"/>
                </a:solidFill>
                <a:latin typeface="DGFITD+MS-UIGothic"/>
                <a:cs typeface="DGFITD+MS-UIGothic"/>
              </a:rPr>
              <a:t>改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进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ONSOLV+JEVQRA+MicrosoftYaHei-Bold"/>
                <a:cs typeface="ONSOLV+JEVQRA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38675" y="3559476"/>
            <a:ext cx="3635426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SimSun"/>
                <a:cs typeface="SimSun"/>
              </a:rPr>
              <a:t>维护</a:t>
            </a:r>
            <a:r>
              <a:rPr sz="3800" spc="27">
                <a:solidFill>
                  <a:srgbClr val="00B6FF"/>
                </a:solidFill>
                <a:latin typeface="DGFITD+MS-UIGothic"/>
                <a:cs typeface="DGFITD+MS-UIGothic"/>
              </a:rPr>
              <a:t>客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户</a:t>
            </a:r>
            <a:r>
              <a:rPr sz="3800" spc="27">
                <a:solidFill>
                  <a:srgbClr val="00B6FF"/>
                </a:solidFill>
                <a:latin typeface="DGFITD+MS-UIGothic"/>
                <a:cs typeface="DGFITD+MS-UIGothic"/>
              </a:rPr>
              <a:t>关系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https://d.book118.com/766051110140010040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DGFITD+MS-UIGothic</vt:lpstr>
      <vt:lpstr>SimSun</vt:lpstr>
      <vt:lpstr>QTMEKN+MQQPQB+ArialMT</vt:lpstr>
      <vt:lpstr>Times New Roman</vt:lpstr>
      <vt:lpstr>ONSOLV+JEVQRA+MicrosoftYaHei-Bold</vt:lpstr>
      <vt:lpstr>OBKJGS+RUBJPN+MicrosoftYaHei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2024-09-07T02:36:47.453</cp:lastPrinted>
  <dcterms:created xsi:type="dcterms:W3CDTF">2024-09-06T18:36:47Z</dcterms:created>
  <dcterms:modified xsi:type="dcterms:W3CDTF">2024-09-06T18:36:48Z</dcterms:modified>
</cp:coreProperties>
</file>