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1C365-E46D-4097-AC8A-0AF44FB46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BE675-94CD-497D-8B37-7BDC8EDF2C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556AD7-7896-4F1D-930B-C9DF9F9BF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1B44A0-242D-4BF7-B07E-88A26D4D4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4ABC1A-6C86-4A28-A6D7-9CE7E5E022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E80D23-9671-4C8B-B730-8C790BAC30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A4BB78-EDCA-4D07-B9CD-A0236232AE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2DDCE4-681B-4831-9985-1C22E9BB2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3F018A-8A06-4F76-88D7-7F039B97B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DAB00-AE50-4607-98A2-BC8C8C482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16295-2F38-408B-A6BE-92E0E2DDB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161925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6639401" y="3810"/>
            <a:ext cx="2504598"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7642384" y="1349375"/>
            <a:ext cx="150114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077753" y="3160395"/>
            <a:ext cx="555117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sz="1350">
                <a:sym typeface="+mn-ea"/>
              </a:rPr>
              <a:t>单击此处编辑母版副标题样式</a:t>
            </a:r>
            <a:endParaRPr sz="1350">
              <a:sym typeface="+mn-ea"/>
            </a:endParaRPr>
          </a:p>
        </p:txBody>
      </p:sp>
      <p:sp>
        <p:nvSpPr>
          <p:cNvPr id="1048678" name="标题"/>
          <p:cNvSpPr txBox="1">
            <a:spLocks noGrp="1"/>
          </p:cNvSpPr>
          <p:nvPr>
            <p:ph type="title" idx="2" hasCustomPrompt="1"/>
            <p:custDataLst>
              <p:tags r:id="rId5"/>
            </p:custDataLst>
          </p:nvPr>
        </p:nvSpPr>
        <p:spPr>
          <a:xfrm>
            <a:off x="1077753" y="925830"/>
            <a:ext cx="5546884"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sz="4500">
                <a:sym typeface="+mn-ea"/>
              </a:rPr>
              <a:t>单击此处编辑标题</a:t>
            </a:r>
            <a:endParaRPr sz="4500">
              <a:sym typeface="+mn-ea"/>
            </a:endParaRPr>
          </a:p>
        </p:txBody>
      </p:sp>
      <p:sp>
        <p:nvSpPr>
          <p:cNvPr id="1048680" name="署名"/>
          <p:cNvSpPr>
            <a:spLocks noGrp="1"/>
          </p:cNvSpPr>
          <p:nvPr>
            <p:ph type="body" idx="1" hasCustomPrompt="1"/>
            <p:custDataLst>
              <p:tags r:id="rId6"/>
            </p:custDataLst>
          </p:nvPr>
        </p:nvSpPr>
        <p:spPr>
          <a:xfrm>
            <a:off x="1140618" y="3798570"/>
            <a:ext cx="1414938"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sz="1200">
                <a:sym typeface="+mn-ea"/>
              </a:rPr>
              <a:t>单击此处编辑文本</a:t>
            </a:r>
            <a:endParaRPr sz="1200">
              <a:sym typeface="+mn-ea"/>
            </a:endParaRPr>
          </a:p>
        </p:txBody>
      </p:sp>
      <p:sp>
        <p:nvSpPr>
          <p:cNvPr id="1048682" name="日期占位符 3"/>
          <p:cNvSpPr>
            <a:spLocks noGrp="1"/>
          </p:cNvSpPr>
          <p:nvPr>
            <p:ph type="dt" sz="half" idx="10"/>
            <p:custDataLst>
              <p:tags r:id="rId7"/>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3087000" y="6314400"/>
            <a:ext cx="297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456300" y="1490400"/>
            <a:ext cx="82269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sz="1350">
                <a:sym typeface="+mn-ea"/>
              </a:rPr>
              <a:t>单击此处添加文本内容。</a:t>
            </a:r>
            <a:endParaRPr sz="1350">
              <a:sym typeface="+mn-ea"/>
            </a:endParaRPr>
          </a:p>
        </p:txBody>
      </p:sp>
      <p:sp>
        <p:nvSpPr>
          <p:cNvPr id="1048694" name="标题"/>
          <p:cNvSpPr txBox="1">
            <a:spLocks noGrp="1"/>
          </p:cNvSpPr>
          <p:nvPr>
            <p:ph type="title" idx="1"/>
            <p:custDataLst>
              <p:tags r:id="rId4"/>
            </p:custDataLst>
          </p:nvPr>
        </p:nvSpPr>
        <p:spPr>
          <a:xfrm>
            <a:off x="484822" y="396240"/>
            <a:ext cx="8198167"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sz="2400">
                <a:sym typeface="+mn-ea"/>
              </a:rPr>
              <a:t>单击此处编辑母版标题样式</a:t>
            </a:r>
            <a:endParaRPr sz="2400">
              <a:sym typeface="+mn-ea"/>
            </a:endParaRPr>
          </a:p>
        </p:txBody>
      </p:sp>
      <p:sp>
        <p:nvSpPr>
          <p:cNvPr id="1048696" name="日期占位符 3"/>
          <p:cNvSpPr>
            <a:spLocks noGrp="1"/>
          </p:cNvSpPr>
          <p:nvPr>
            <p:ph type="dt" sz="half" idx="10"/>
            <p:custDataLst>
              <p:tags r:id="rId5"/>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3087000" y="6314400"/>
            <a:ext cx="297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914400" y="2804795"/>
            <a:ext cx="177165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6866575" y="3942808"/>
            <a:ext cx="2395563"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633412" y="3491865"/>
            <a:ext cx="128778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sz="1350" err="1">
                <a:sym typeface="+mn-ea"/>
              </a:rPr>
              <a:t>编辑副标题</a:t>
            </a:r>
            <a:endParaRPr sz="1350">
              <a:sym typeface="+mn-ea"/>
            </a:endParaRPr>
          </a:p>
        </p:txBody>
      </p:sp>
      <p:sp>
        <p:nvSpPr>
          <p:cNvPr id="1048708" name="标题"/>
          <p:cNvSpPr txBox="1">
            <a:spLocks noGrp="1"/>
          </p:cNvSpPr>
          <p:nvPr>
            <p:ph type="title" idx="1" hasCustomPrompt="1"/>
            <p:custDataLst>
              <p:tags r:id="rId4"/>
            </p:custDataLst>
          </p:nvPr>
        </p:nvSpPr>
        <p:spPr bwMode="auto">
          <a:xfrm>
            <a:off x="633412" y="1139825"/>
            <a:ext cx="1628298"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sz="4500">
                <a:sym typeface="+mn-ea"/>
              </a:rPr>
              <a:t>标题</a:t>
            </a:r>
            <a:endParaRPr sz="4500">
              <a:sym typeface="+mn-ea"/>
            </a:endParaRPr>
          </a:p>
        </p:txBody>
      </p:sp>
      <p:sp>
        <p:nvSpPr>
          <p:cNvPr id="1048710" name="日期占位符 2"/>
          <p:cNvSpPr>
            <a:spLocks noGrp="1"/>
          </p:cNvSpPr>
          <p:nvPr>
            <p:ph type="dt" sz="half" idx="10"/>
            <p:custDataLst>
              <p:tags r:id="rId5"/>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3087000" y="6314400"/>
            <a:ext cx="297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7534275" y="4570095"/>
            <a:ext cx="161925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6845617" y="967740"/>
            <a:ext cx="51435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736758" y="1607820"/>
            <a:ext cx="1836896"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838200" y="1723390"/>
            <a:ext cx="363378"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1792128" y="4144010"/>
            <a:ext cx="1438275"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sz="1350">
                <a:sym typeface="+mn-ea"/>
              </a:rPr>
              <a:t>编辑节编号</a:t>
            </a:r>
            <a:endParaRPr sz="1350">
              <a:sym typeface="+mn-ea"/>
            </a:endParaRPr>
          </a:p>
        </p:txBody>
      </p:sp>
      <p:sp>
        <p:nvSpPr>
          <p:cNvPr id="1048726" name="标题"/>
          <p:cNvSpPr txBox="1">
            <a:spLocks noGrp="1"/>
          </p:cNvSpPr>
          <p:nvPr>
            <p:ph type="title" idx="1"/>
            <p:custDataLst>
              <p:tags r:id="rId6"/>
            </p:custDataLst>
          </p:nvPr>
        </p:nvSpPr>
        <p:spPr>
          <a:xfrm>
            <a:off x="1761172" y="1383030"/>
            <a:ext cx="608076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sz="3600">
                <a:sym typeface="+mn-ea"/>
              </a:rPr>
              <a:t>单击此处编辑母版标题样式</a:t>
            </a:r>
            <a:endParaRPr sz="3600">
              <a:sym typeface="+mn-ea"/>
            </a:endParaRPr>
          </a:p>
        </p:txBody>
      </p:sp>
      <p:sp>
        <p:nvSpPr>
          <p:cNvPr id="1048728" name="日期占位符 3"/>
          <p:cNvSpPr>
            <a:spLocks noGrp="1"/>
          </p:cNvSpPr>
          <p:nvPr>
            <p:ph type="dt" sz="half" idx="10"/>
            <p:custDataLst>
              <p:tags r:id="rId7"/>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3087000" y="6314400"/>
            <a:ext cx="297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4800604" y="1490357"/>
            <a:ext cx="38826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单击此处编辑母版文本样式</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38" name="正文"/>
          <p:cNvSpPr txBox="1">
            <a:spLocks noGrp="1"/>
          </p:cNvSpPr>
          <p:nvPr>
            <p:ph idx="3"/>
            <p:custDataLst>
              <p:tags r:id="rId3"/>
            </p:custDataLst>
          </p:nvPr>
        </p:nvSpPr>
        <p:spPr>
          <a:xfrm>
            <a:off x="456300" y="1490357"/>
            <a:ext cx="38826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sz="1350">
                <a:sym typeface="+mn-ea"/>
              </a:rPr>
              <a:t>单击此处编辑母版文本样式</a:t>
            </a:r>
            <a:endParaRPr sz="1350">
              <a:sym typeface="+mn-ea"/>
            </a:endParaRPr>
          </a:p>
          <a:p>
            <a:pPr lvl="1">
              <a:spcBef>
                <a:spcPts val="1800"/>
              </a:spcBef>
              <a:spcAft>
                <a:spcPct val="0"/>
              </a:spcAft>
            </a:pPr>
            <a:r>
              <a:rPr sz="1200">
                <a:sym typeface="+mn-ea"/>
              </a:rPr>
              <a:t>第二级</a:t>
            </a:r>
            <a:endParaRPr sz="1200">
              <a:sym typeface="+mn-ea"/>
            </a:endParaRPr>
          </a:p>
          <a:p>
            <a:pPr lvl="2">
              <a:spcBef>
                <a:spcPts val="1800"/>
              </a:spcBef>
              <a:spcAft>
                <a:spcPct val="0"/>
              </a:spcAft>
            </a:pPr>
            <a:r>
              <a:rPr sz="1200">
                <a:sym typeface="+mn-ea"/>
              </a:rPr>
              <a:t>第三级</a:t>
            </a:r>
            <a:endParaRPr sz="1200">
              <a:sym typeface="+mn-ea"/>
            </a:endParaRPr>
          </a:p>
          <a:p>
            <a:pPr lvl="3">
              <a:spcBef>
                <a:spcPts val="1800"/>
              </a:spcBef>
              <a:spcAft>
                <a:spcPct val="0"/>
              </a:spcAft>
            </a:pPr>
            <a:r>
              <a:rPr sz="1050">
                <a:sym typeface="+mn-ea"/>
              </a:rPr>
              <a:t>第四级</a:t>
            </a:r>
            <a:endParaRPr sz="1050">
              <a:sym typeface="+mn-ea"/>
            </a:endParaRPr>
          </a:p>
          <a:p>
            <a:pPr lvl="4">
              <a:spcBef>
                <a:spcPts val="1800"/>
              </a:spcBef>
              <a:spcAft>
                <a:spcPct val="0"/>
              </a:spcAft>
            </a:pPr>
            <a:r>
              <a:rPr sz="1050">
                <a:sym typeface="+mn-ea"/>
              </a:rPr>
              <a:t>第五级</a:t>
            </a:r>
            <a:endParaRPr sz="1050">
              <a:sym typeface="+mn-ea"/>
            </a:endParaRPr>
          </a:p>
        </p:txBody>
      </p:sp>
      <p:sp>
        <p:nvSpPr>
          <p:cNvPr id="1048740" name="同心圆 8"/>
          <p:cNvSpPr/>
          <p:nvPr>
            <p:custDataLst>
              <p:tags r:id="rId4"/>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484822" y="396240"/>
            <a:ext cx="8198167"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sz="2400">
                <a:sym typeface="+mn-ea"/>
              </a:rPr>
              <a:t>单击此处编辑母版标题样式</a:t>
            </a:r>
            <a:endParaRPr sz="2400">
              <a:sym typeface="+mn-ea"/>
            </a:endParaRPr>
          </a:p>
        </p:txBody>
      </p:sp>
      <p:sp>
        <p:nvSpPr>
          <p:cNvPr id="1048744" name="日期占位符 4"/>
          <p:cNvSpPr>
            <a:spLocks noGrp="1"/>
          </p:cNvSpPr>
          <p:nvPr>
            <p:ph type="dt" sz="half" idx="10"/>
            <p:custDataLst>
              <p:tags r:id="rId6"/>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3087000" y="6314400"/>
            <a:ext cx="297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4676400" y="1854000"/>
            <a:ext cx="40068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单击此处编辑母版文本样式</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54" name="标题"/>
          <p:cNvSpPr txBox="1">
            <a:spLocks noGrp="1"/>
          </p:cNvSpPr>
          <p:nvPr>
            <p:ph type="title" idx="5"/>
            <p:custDataLst>
              <p:tags r:id="rId3"/>
            </p:custDataLst>
          </p:nvPr>
        </p:nvSpPr>
        <p:spPr>
          <a:xfrm>
            <a:off x="4676400" y="1418405"/>
            <a:ext cx="40068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sz="1500">
                <a:sym typeface="+mn-ea"/>
              </a:rPr>
              <a:t>单击此处编辑母版标题样式</a:t>
            </a:r>
            <a:endParaRPr sz="1500">
              <a:sym typeface="+mn-ea"/>
            </a:endParaRPr>
          </a:p>
        </p:txBody>
      </p:sp>
      <p:sp>
        <p:nvSpPr>
          <p:cNvPr id="1048756" name="正文"/>
          <p:cNvSpPr txBox="1">
            <a:spLocks noGrp="1"/>
          </p:cNvSpPr>
          <p:nvPr>
            <p:ph idx="4"/>
            <p:custDataLst>
              <p:tags r:id="rId4"/>
            </p:custDataLst>
          </p:nvPr>
        </p:nvSpPr>
        <p:spPr>
          <a:xfrm>
            <a:off x="456300" y="1854000"/>
            <a:ext cx="40068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单击此处编辑母版文本样式</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58" name="标题"/>
          <p:cNvSpPr txBox="1">
            <a:spLocks noGrp="1"/>
          </p:cNvSpPr>
          <p:nvPr>
            <p:ph type="title" idx="3"/>
            <p:custDataLst>
              <p:tags r:id="rId5"/>
            </p:custDataLst>
          </p:nvPr>
        </p:nvSpPr>
        <p:spPr>
          <a:xfrm>
            <a:off x="456300" y="1419070"/>
            <a:ext cx="40068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sz="1500">
                <a:sym typeface="+mn-ea"/>
              </a:rPr>
              <a:t>单击此处编辑母版标题样式</a:t>
            </a:r>
            <a:endParaRPr sz="1500">
              <a:sym typeface="+mn-ea"/>
            </a:endParaRPr>
          </a:p>
        </p:txBody>
      </p:sp>
      <p:sp>
        <p:nvSpPr>
          <p:cNvPr id="1048760" name="同心圆 10"/>
          <p:cNvSpPr/>
          <p:nvPr>
            <p:custDataLst>
              <p:tags r:id="rId6"/>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484822" y="396240"/>
            <a:ext cx="8198167"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sz="2400">
                <a:sym typeface="+mn-ea"/>
              </a:rPr>
              <a:t>单击此处编辑母版标题样式</a:t>
            </a:r>
            <a:endParaRPr sz="2400">
              <a:sym typeface="+mn-ea"/>
            </a:endParaRPr>
          </a:p>
        </p:txBody>
      </p:sp>
      <p:sp>
        <p:nvSpPr>
          <p:cNvPr id="1048764" name="日期占位符 6"/>
          <p:cNvSpPr>
            <a:spLocks noGrp="1"/>
          </p:cNvSpPr>
          <p:nvPr>
            <p:ph type="dt" sz="half" idx="10"/>
            <p:custDataLst>
              <p:tags r:id="rId8"/>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3087000" y="6314400"/>
            <a:ext cx="297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484822" y="396240"/>
            <a:ext cx="8198167"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sz="2400">
                <a:sym typeface="+mn-ea"/>
              </a:rPr>
              <a:t>单击此处编辑母版标题样式</a:t>
            </a:r>
            <a:endParaRPr sz="2400">
              <a:sym typeface="+mn-ea"/>
            </a:endParaRPr>
          </a:p>
        </p:txBody>
      </p:sp>
      <p:sp>
        <p:nvSpPr>
          <p:cNvPr id="1048776" name="日期占位符 2"/>
          <p:cNvSpPr>
            <a:spLocks noGrp="1"/>
          </p:cNvSpPr>
          <p:nvPr>
            <p:ph type="dt" sz="half" idx="10"/>
            <p:custDataLst>
              <p:tags r:id="rId4"/>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3087000" y="6314400"/>
            <a:ext cx="297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456247" y="396240"/>
            <a:ext cx="8226742"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单击此处编辑母版文本样式</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98" name="日期占位符 3"/>
          <p:cNvSpPr>
            <a:spLocks noGrp="1"/>
          </p:cNvSpPr>
          <p:nvPr>
            <p:ph type="dt" sz="half" idx="10"/>
            <p:custDataLst>
              <p:tags r:id="rId4"/>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3087000" y="6314400"/>
            <a:ext cx="297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484822" y="1037590"/>
            <a:ext cx="8198167"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sz="1500">
                <a:sym typeface="+mn-ea"/>
              </a:rPr>
              <a:t>单击此处编辑母版副标题样式</a:t>
            </a:r>
            <a:endParaRPr sz="1500">
              <a:sym typeface="+mn-ea"/>
            </a:endParaRPr>
          </a:p>
        </p:txBody>
      </p:sp>
      <p:sp>
        <p:nvSpPr>
          <p:cNvPr id="1048810" name="标题"/>
          <p:cNvSpPr txBox="1">
            <a:spLocks noGrp="1"/>
          </p:cNvSpPr>
          <p:nvPr>
            <p:ph type="title" idx="1"/>
            <p:custDataLst>
              <p:tags r:id="rId4"/>
            </p:custDataLst>
          </p:nvPr>
        </p:nvSpPr>
        <p:spPr>
          <a:xfrm>
            <a:off x="484822" y="396240"/>
            <a:ext cx="8198167"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sz="2400">
                <a:sym typeface="+mn-ea"/>
              </a:rPr>
              <a:t>单击此处编辑母版标题样式</a:t>
            </a:r>
            <a:endParaRPr sz="2400">
              <a:sym typeface="+mn-ea"/>
            </a:endParaRPr>
          </a:p>
        </p:txBody>
      </p:sp>
      <p:sp>
        <p:nvSpPr>
          <p:cNvPr id="1048812" name="日期占位符 2"/>
          <p:cNvSpPr>
            <a:spLocks noGrp="1"/>
          </p:cNvSpPr>
          <p:nvPr>
            <p:ph type="dt" sz="half" idx="10"/>
            <p:custDataLst>
              <p:tags r:id="rId5"/>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3087000" y="6314400"/>
            <a:ext cx="297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476" y="31750"/>
            <a:ext cx="2504598"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476" y="1377315"/>
            <a:ext cx="150114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7534275" y="4578350"/>
            <a:ext cx="161925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2730817" y="1520825"/>
            <a:ext cx="5150167"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sz="4950">
                <a:sym typeface="+mn-ea"/>
              </a:rPr>
              <a:t>单击编辑标题</a:t>
            </a:r>
            <a:endParaRPr sz="4950">
              <a:sym typeface="+mn-ea"/>
            </a:endParaRPr>
          </a:p>
        </p:txBody>
      </p:sp>
      <p:sp>
        <p:nvSpPr>
          <p:cNvPr id="1048826" name="署名"/>
          <p:cNvSpPr>
            <a:spLocks noGrp="1"/>
          </p:cNvSpPr>
          <p:nvPr>
            <p:ph type="body" idx="1" hasCustomPrompt="1"/>
            <p:custDataLst>
              <p:tags r:id="rId5"/>
            </p:custDataLst>
          </p:nvPr>
        </p:nvSpPr>
        <p:spPr>
          <a:xfrm>
            <a:off x="6359842" y="4109720"/>
            <a:ext cx="1414938"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sz="1200">
                <a:sym typeface="+mn-ea"/>
              </a:rPr>
              <a:t>单击此处编辑文本</a:t>
            </a:r>
            <a:endParaRPr sz="1200">
              <a:sym typeface="+mn-ea"/>
            </a:endParaRPr>
          </a:p>
        </p:txBody>
      </p:sp>
      <p:sp>
        <p:nvSpPr>
          <p:cNvPr id="1048828" name="日期占位符 3"/>
          <p:cNvSpPr>
            <a:spLocks noGrp="1"/>
          </p:cNvSpPr>
          <p:nvPr>
            <p:ph type="dt" sz="half" idx="10"/>
            <p:custDataLst>
              <p:tags r:id="rId6"/>
            </p:custDataLst>
          </p:nvPr>
        </p:nvSpPr>
        <p:spPr>
          <a:xfrm>
            <a:off x="459000" y="6314400"/>
            <a:ext cx="2025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3087000" y="6314400"/>
            <a:ext cx="297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6658200" y="6314400"/>
            <a:ext cx="2025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5012055" y="1586230"/>
            <a:ext cx="4341019"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339090" y="287020"/>
            <a:ext cx="46863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459000" y="6314400"/>
            <a:ext cx="2025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3087000" y="6314400"/>
            <a:ext cx="297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6658200" y="6314400"/>
            <a:ext cx="2025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628650" y="365125"/>
            <a:ext cx="78867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sz="2400"/>
              <a:t>单击此处编辑母版标题样式</a:t>
            </a:r>
            <a:endParaRPr lang="zh-CN" altLang="en-US" sz="2400"/>
          </a:p>
        </p:txBody>
      </p:sp>
      <p:sp>
        <p:nvSpPr>
          <p:cNvPr id="1048666" name="文本占位符 2"/>
          <p:cNvSpPr>
            <a:spLocks noGrp="1"/>
          </p:cNvSpPr>
          <p:nvPr>
            <p:ph type="body" idx="1"/>
            <p:custDataLst>
              <p:tags r:id="rId18"/>
            </p:custDataLst>
          </p:nvPr>
        </p:nvSpPr>
        <p:spPr>
          <a:xfrm>
            <a:off x="628650" y="1247573"/>
            <a:ext cx="78867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sz="1350"/>
              <a:t>单击此处编辑母版文本样式</a:t>
            </a:r>
            <a:endParaRPr lang="zh-CN" altLang="en-US" sz="1350"/>
          </a:p>
          <a:p>
            <a:pPr marL="449580" marR="0" lvl="1" indent="-231775">
              <a:tabLst>
                <a:tab pos="1609725"/>
              </a:tabLst>
            </a:pPr>
            <a:r>
              <a:rPr lang="zh-CN" altLang="en-US" sz="1200"/>
              <a:t>二级</a:t>
            </a:r>
            <a:endParaRPr lang="zh-CN" altLang="en-US" sz="1200"/>
          </a:p>
          <a:p>
            <a:pPr marL="719455" marR="0" lvl="2" indent="-276225"/>
            <a:r>
              <a:rPr lang="zh-CN" altLang="en-US" sz="1200"/>
              <a:t>三级</a:t>
            </a:r>
            <a:endParaRPr lang="zh-CN" altLang="en-US" sz="1200"/>
          </a:p>
          <a:p>
            <a:pPr marL="987425" marR="0" lvl="3" indent="-262255">
              <a:tabLst>
                <a:tab pos="899795"/>
              </a:tabLst>
            </a:pPr>
            <a:r>
              <a:rPr lang="zh-CN" altLang="en-US" sz="1050"/>
              <a:t>四级</a:t>
            </a:r>
            <a:endParaRPr lang="zh-CN" altLang="en-US" sz="1050"/>
          </a:p>
          <a:p>
            <a:pPr marL="1256030" marR="0" lvl="4" indent="-262255"/>
            <a:r>
              <a:rPr lang="zh-CN" altLang="en-US" sz="1050"/>
              <a:t>五级</a:t>
            </a:r>
            <a:endParaRPr lang="zh-CN" altLang="en-US" sz="1050"/>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0661" r:id="rId2"/>
    <p:sldLayoutId id="2147490662" r:id="rId3"/>
    <p:sldLayoutId id="2147490663" r:id="rId4"/>
    <p:sldLayoutId id="2147490664" r:id="rId5"/>
    <p:sldLayoutId id="2147490665" r:id="rId6"/>
    <p:sldLayoutId id="2147490666" r:id="rId7"/>
    <p:sldLayoutId id="2147490667" r:id="rId8"/>
    <p:sldLayoutId id="2147490668" r:id="rId9"/>
    <p:sldLayoutId id="2147490669" r:id="rId10"/>
    <p:sldLayoutId id="2147490670"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tags" Target="../tags/tag139.xml" /><Relationship Id="rId20" Type="http://schemas.openxmlformats.org/officeDocument/2006/relationships/tags" Target="../tags/tag157.xml" /><Relationship Id="rId21" Type="http://schemas.openxmlformats.org/officeDocument/2006/relationships/tags" Target="../tags/tag158.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00240131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normAutofit/>
          </a:bodyPr>
          <a:lstStyle/>
          <a:p>
            <a:endParaRPr lang="zh-CN" altLang="en-US"/>
          </a:p>
        </p:txBody>
      </p:sp>
      <p:sp>
        <p:nvSpPr>
          <p:cNvPr id="1048650" name="标题 6"/>
          <p:cNvSpPr>
            <a:spLocks noGrp="1"/>
          </p:cNvSpPr>
          <p:nvPr>
            <p:ph type="title" idx="2"/>
            <p:custDataLst>
              <p:tags r:id="rId4"/>
            </p:custDataLst>
          </p:nvPr>
        </p:nvSpPr>
        <p:spPr/>
        <p:txBody>
          <a:bodyPr>
            <a:normAutofit fontScale="93333"/>
          </a:bodyPr>
          <a:lstStyle/>
          <a:p>
            <a:r>
              <a:rPr lang="zh-CN" altLang="en-US"/>
              <a:t>江西冰舞名城真冰滑冰场景区</a:t>
            </a:r>
            <a:endParaRPr lang="zh-CN" altLang="en-US"/>
          </a:p>
        </p:txBody>
      </p:sp>
      <p:sp>
        <p:nvSpPr>
          <p:cNvPr id="1048652" name="文本占位符 7"/>
          <p:cNvSpPr>
            <a:spLocks noGrp="1"/>
          </p:cNvSpPr>
          <p:nvPr>
            <p:ph type="body" idx="1"/>
            <p:custDataLst>
              <p:tags r:id="rId5"/>
            </p:custDataLst>
          </p:nvPr>
        </p:nvSpPr>
        <p:spPr/>
        <p:txBody>
          <a:bodyPr>
            <a:normAutofit/>
          </a:bodyPr>
          <a:lstStyle/>
          <a:p>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087403" y="805815"/>
            <a:ext cx="1732121" cy="53721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2277804" y="873338"/>
            <a:ext cx="1431607" cy="5220820"/>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3021806" y="1273016"/>
            <a:ext cx="4426267" cy="562927"/>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3027521" y="1278255"/>
            <a:ext cx="558165" cy="557688"/>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3078956" y="1335881"/>
            <a:ext cx="454342" cy="44196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800" b="1">
                <a:solidFill>
                  <a:schemeClr val="bg1"/>
                </a:solidFill>
                <a:latin typeface="+mj-ea"/>
                <a:ea typeface="+mj-ea"/>
                <a:cs typeface="微软雅黑" panose="020b0503020204020204" charset="-122"/>
                <a:sym typeface="+mn-ea"/>
              </a:rPr>
              <a:t>01</a:t>
            </a:r>
            <a:endParaRPr lang="zh-CN" altLang="en-US" sz="18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3890962" y="1273016"/>
            <a:ext cx="3318510" cy="570547"/>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b="1">
                <a:solidFill>
                  <a:schemeClr val="tx1">
                    <a:lumMod val="75000"/>
                    <a:lumOff val="25000"/>
                  </a:schemeClr>
                </a:solidFill>
                <a:cs typeface="微软雅黑" panose="020b0503020204020204" charset="-122"/>
                <a:sym typeface="+mn-ea"/>
              </a:rPr>
              <a:t>添加目录标题</a:t>
            </a:r>
            <a:endParaRPr lang="zh-CN" altLang="en-US" sz="15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3296126" y="2030730"/>
            <a:ext cx="4426267" cy="562927"/>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3301841" y="2035968"/>
            <a:ext cx="558165" cy="557688"/>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3353276" y="2093595"/>
            <a:ext cx="454342" cy="44196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800" b="1">
                <a:solidFill>
                  <a:schemeClr val="bg1"/>
                </a:solidFill>
                <a:latin typeface="+mj-ea"/>
                <a:ea typeface="+mj-ea"/>
                <a:cs typeface="微软雅黑" panose="020b0503020204020204" charset="-122"/>
                <a:sym typeface="+mn-ea"/>
              </a:rPr>
              <a:t>0</a:t>
            </a:r>
            <a:r>
              <a:rPr lang="en-US" altLang="zh-CN" sz="1800" b="1">
                <a:solidFill>
                  <a:schemeClr val="bg1"/>
                </a:solidFill>
                <a:latin typeface="+mj-ea"/>
                <a:ea typeface="+mj-ea"/>
                <a:cs typeface="微软雅黑" panose="020b0503020204020204" charset="-122"/>
                <a:sym typeface="+mn-ea"/>
              </a:rPr>
              <a:t>2</a:t>
            </a:r>
            <a:endParaRPr lang="en-US" altLang="zh-CN" sz="18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4165282" y="2030730"/>
            <a:ext cx="3318510" cy="570547"/>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b="1">
                <a:solidFill>
                  <a:schemeClr val="tx1">
                    <a:lumMod val="75000"/>
                    <a:lumOff val="25000"/>
                  </a:schemeClr>
                </a:solidFill>
                <a:cs typeface="微软雅黑" panose="020b0503020204020204" charset="-122"/>
                <a:sym typeface="+mn-ea"/>
              </a:rPr>
              <a:t>江西冰舞名城真冰滑冰场景区介绍</a:t>
            </a:r>
            <a:endParaRPr lang="zh-CN" altLang="en-US" sz="15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3296126" y="4303871"/>
            <a:ext cx="4426267" cy="562927"/>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3301841" y="4309110"/>
            <a:ext cx="558165" cy="557688"/>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3353276" y="4366736"/>
            <a:ext cx="454342" cy="44196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800" b="1">
                <a:solidFill>
                  <a:schemeClr val="bg1"/>
                </a:solidFill>
                <a:latin typeface="+mj-ea"/>
                <a:ea typeface="+mj-ea"/>
                <a:cs typeface="微软雅黑" panose="020b0503020204020204" charset="-122"/>
                <a:sym typeface="+mn-ea"/>
              </a:rPr>
              <a:t>0</a:t>
            </a:r>
            <a:r>
              <a:rPr lang="en-US" altLang="zh-CN" sz="1800" b="1">
                <a:solidFill>
                  <a:schemeClr val="bg1"/>
                </a:solidFill>
                <a:latin typeface="+mj-ea"/>
                <a:ea typeface="+mj-ea"/>
                <a:cs typeface="微软雅黑" panose="020b0503020204020204" charset="-122"/>
                <a:sym typeface="+mn-ea"/>
              </a:rPr>
              <a:t>5</a:t>
            </a:r>
            <a:endParaRPr lang="en-US" altLang="zh-CN" sz="18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4165282" y="4303871"/>
            <a:ext cx="3318510" cy="570547"/>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b="1">
                <a:solidFill>
                  <a:schemeClr val="tx1">
                    <a:lumMod val="75000"/>
                    <a:lumOff val="25000"/>
                  </a:schemeClr>
                </a:solidFill>
                <a:cs typeface="微软雅黑" panose="020b0503020204020204" charset="-122"/>
                <a:sym typeface="+mn-ea"/>
              </a:rPr>
              <a:t>江西冰舞名城真冰滑冰场景区的社会价值和影响</a:t>
            </a:r>
            <a:endParaRPr lang="zh-CN" altLang="en-US" sz="15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3021806" y="5061585"/>
            <a:ext cx="4426267" cy="562927"/>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3027521" y="5066824"/>
            <a:ext cx="558165" cy="557688"/>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3078956" y="5124450"/>
            <a:ext cx="454342" cy="44196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800" b="1">
                <a:solidFill>
                  <a:schemeClr val="bg1"/>
                </a:solidFill>
                <a:latin typeface="+mj-ea"/>
                <a:ea typeface="+mj-ea"/>
                <a:cs typeface="微软雅黑" panose="020b0503020204020204" charset="-122"/>
                <a:sym typeface="+mn-ea"/>
              </a:rPr>
              <a:t>0</a:t>
            </a:r>
            <a:r>
              <a:rPr lang="en-US" altLang="zh-CN" sz="1800" b="1">
                <a:solidFill>
                  <a:schemeClr val="bg1"/>
                </a:solidFill>
                <a:latin typeface="+mj-ea"/>
                <a:ea typeface="+mj-ea"/>
                <a:cs typeface="微软雅黑" panose="020b0503020204020204" charset="-122"/>
                <a:sym typeface="+mn-ea"/>
              </a:rPr>
              <a:t>6</a:t>
            </a:r>
            <a:endParaRPr lang="en-US" altLang="zh-CN" sz="18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3890962" y="5061585"/>
            <a:ext cx="3318510" cy="570547"/>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b="1">
                <a:solidFill>
                  <a:schemeClr val="tx1">
                    <a:lumMod val="75000"/>
                    <a:lumOff val="25000"/>
                  </a:schemeClr>
                </a:solidFill>
                <a:cs typeface="微软雅黑" panose="020b0503020204020204" charset="-122"/>
                <a:sym typeface="+mn-ea"/>
              </a:rPr>
              <a:t>江西冰舞名城真冰滑冰场景区的未来展望和发展规划</a:t>
            </a:r>
            <a:endParaRPr lang="zh-CN" altLang="en-US" sz="15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3459003" y="2788443"/>
            <a:ext cx="4426267" cy="562927"/>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3464718" y="2793682"/>
            <a:ext cx="558165" cy="557688"/>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3516153" y="2851308"/>
            <a:ext cx="454342" cy="44196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800" b="1">
                <a:solidFill>
                  <a:schemeClr val="bg1"/>
                </a:solidFill>
                <a:latin typeface="+mj-ea"/>
                <a:ea typeface="+mj-ea"/>
                <a:cs typeface="微软雅黑" panose="020b0503020204020204" charset="-122"/>
                <a:sym typeface="+mn-ea"/>
              </a:rPr>
              <a:t>0</a:t>
            </a:r>
            <a:r>
              <a:rPr lang="en-US" altLang="zh-CN" sz="1800" b="1">
                <a:solidFill>
                  <a:schemeClr val="bg1"/>
                </a:solidFill>
                <a:latin typeface="+mj-ea"/>
                <a:ea typeface="+mj-ea"/>
                <a:cs typeface="微软雅黑" panose="020b0503020204020204" charset="-122"/>
                <a:sym typeface="+mn-ea"/>
              </a:rPr>
              <a:t>3</a:t>
            </a:r>
            <a:endParaRPr lang="en-US" altLang="zh-CN" sz="18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4328160" y="2788443"/>
            <a:ext cx="3318510" cy="570547"/>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b="1">
                <a:solidFill>
                  <a:schemeClr val="tx1">
                    <a:lumMod val="75000"/>
                    <a:lumOff val="25000"/>
                  </a:schemeClr>
                </a:solidFill>
                <a:cs typeface="微软雅黑" panose="020b0503020204020204" charset="-122"/>
                <a:sym typeface="+mn-ea"/>
              </a:rPr>
              <a:t>江西冰舞名城真冰滑冰场景区的发展历程</a:t>
            </a:r>
            <a:endParaRPr lang="zh-CN" altLang="en-US" sz="15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3459003" y="3546157"/>
            <a:ext cx="4426267" cy="562927"/>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3464718" y="3551396"/>
            <a:ext cx="558165" cy="557688"/>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3516153" y="3609022"/>
            <a:ext cx="454342" cy="44196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800" b="1">
                <a:solidFill>
                  <a:schemeClr val="bg1"/>
                </a:solidFill>
                <a:latin typeface="+mj-ea"/>
                <a:ea typeface="+mj-ea"/>
                <a:cs typeface="微软雅黑" panose="020b0503020204020204" charset="-122"/>
                <a:sym typeface="+mn-ea"/>
              </a:rPr>
              <a:t>0</a:t>
            </a:r>
            <a:r>
              <a:rPr lang="en-US" altLang="zh-CN" sz="1800" b="1">
                <a:solidFill>
                  <a:schemeClr val="bg1"/>
                </a:solidFill>
                <a:latin typeface="+mj-ea"/>
                <a:ea typeface="+mj-ea"/>
                <a:cs typeface="微软雅黑" panose="020b0503020204020204" charset="-122"/>
                <a:sym typeface="+mn-ea"/>
              </a:rPr>
              <a:t>4</a:t>
            </a:r>
            <a:endParaRPr lang="en-US" altLang="zh-CN" sz="18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4328160" y="3546157"/>
            <a:ext cx="3318510" cy="570547"/>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b="1">
                <a:solidFill>
                  <a:schemeClr val="tx1">
                    <a:lumMod val="75000"/>
                    <a:lumOff val="25000"/>
                  </a:schemeClr>
                </a:solidFill>
                <a:cs typeface="微软雅黑" panose="020b0503020204020204" charset="-122"/>
                <a:sym typeface="+mn-ea"/>
              </a:rPr>
              <a:t>江西冰舞名城真冰滑冰场景区的运营和管理</a:t>
            </a:r>
            <a:endParaRPr lang="zh-CN" altLang="en-US" sz="15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江西冰舞名城真冰滑冰场景区介绍</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地理位置和特点</a:t>
            </a:r>
            <a:endParaRPr lang="zh-CN" altLang="en-US"/>
          </a:p>
        </p:txBody>
      </p:sp>
      <p:sp>
        <p:nvSpPr>
          <p:cNvPr id="1049106" name="梯形 7"/>
          <p:cNvSpPr/>
          <p:nvPr>
            <p:custDataLst>
              <p:tags r:id="rId2"/>
            </p:custDataLst>
          </p:nvPr>
        </p:nvSpPr>
        <p:spPr>
          <a:xfrm flipV="1">
            <a:off x="1710896" y="2608446"/>
            <a:ext cx="2548239" cy="240888"/>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3200"/>
          </a:p>
        </p:txBody>
      </p:sp>
      <p:sp>
        <p:nvSpPr>
          <p:cNvPr id="1049108" name="任意多边形: 形状 9"/>
          <p:cNvSpPr/>
          <p:nvPr>
            <p:custDataLst>
              <p:tags r:id="rId3"/>
            </p:custDataLst>
          </p:nvPr>
        </p:nvSpPr>
        <p:spPr>
          <a:xfrm>
            <a:off x="1794237" y="2291748"/>
            <a:ext cx="2378883" cy="3252543"/>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1"/>
            <a:endParaRPr lang="zh-CN" altLang="en-US" sz="3200">
              <a:solidFill>
                <a:schemeClr val="lt1"/>
              </a:solidFill>
            </a:endParaRPr>
          </a:p>
        </p:txBody>
      </p:sp>
      <p:sp>
        <p:nvSpPr>
          <p:cNvPr id="1049110" name="矩形: 圆顶角 10"/>
          <p:cNvSpPr/>
          <p:nvPr>
            <p:custDataLst>
              <p:tags r:id="rId4"/>
            </p:custDataLst>
          </p:nvPr>
        </p:nvSpPr>
        <p:spPr>
          <a:xfrm flipH="1">
            <a:off x="1710896" y="1975050"/>
            <a:ext cx="2548239" cy="633525"/>
          </a:xfrm>
          <a:prstGeom prst="round2SameRect">
            <a:avLst>
              <a:gd name="adj1" fmla="val 16667"/>
              <a:gd name="adj2" fmla="val 0"/>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100" b="1" spc="300">
                <a:solidFill>
                  <a:schemeClr val="lt1">
                    <a:lumMod val="100000"/>
                  </a:schemeClr>
                </a:solidFill>
                <a:latin typeface="+mj-ea"/>
              </a:rPr>
              <a:t>添加标题</a:t>
            </a:r>
            <a:endParaRPr lang="zh-CN" altLang="en-US" sz="2100" b="1" spc="300">
              <a:solidFill>
                <a:schemeClr val="lt1">
                  <a:lumMod val="100000"/>
                </a:schemeClr>
              </a:solidFill>
              <a:latin typeface="+mj-ea"/>
            </a:endParaRPr>
          </a:p>
        </p:txBody>
      </p:sp>
      <p:sp>
        <p:nvSpPr>
          <p:cNvPr id="1049112" name="正文"/>
          <p:cNvSpPr txBox="1"/>
          <p:nvPr>
            <p:custDataLst>
              <p:tags r:id="rId5"/>
            </p:custDataLst>
          </p:nvPr>
        </p:nvSpPr>
        <p:spPr>
          <a:xfrm>
            <a:off x="1864721" y="2849421"/>
            <a:ext cx="2237191" cy="2694891"/>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500" spc="150">
                <a:solidFill>
                  <a:schemeClr val="tx1">
                    <a:lumMod val="65000"/>
                    <a:lumOff val="35000"/>
                  </a:schemeClr>
                </a:solidFill>
                <a:latin typeface="+mn-ea"/>
              </a:rPr>
              <a:t>地理位置：位于江西省南昌市，交通便利，距离市中心仅需20分钟车程</a:t>
            </a:r>
            <a:endParaRPr lang="zh-CN" altLang="en-US" sz="1500" spc="150">
              <a:solidFill>
                <a:schemeClr val="tx1">
                  <a:lumMod val="65000"/>
                  <a:lumOff val="35000"/>
                </a:schemeClr>
              </a:solidFill>
              <a:latin typeface="+mn-ea"/>
            </a:endParaRPr>
          </a:p>
        </p:txBody>
      </p:sp>
      <p:sp>
        <p:nvSpPr>
          <p:cNvPr id="1049114" name="梯形 40"/>
          <p:cNvSpPr/>
          <p:nvPr>
            <p:custDataLst>
              <p:tags r:id="rId6"/>
            </p:custDataLst>
          </p:nvPr>
        </p:nvSpPr>
        <p:spPr>
          <a:xfrm flipV="1">
            <a:off x="4880733" y="2608446"/>
            <a:ext cx="2548239" cy="240888"/>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3200"/>
          </a:p>
        </p:txBody>
      </p:sp>
      <p:sp>
        <p:nvSpPr>
          <p:cNvPr id="1049116" name="任意多边形: 形状 41"/>
          <p:cNvSpPr/>
          <p:nvPr>
            <p:custDataLst>
              <p:tags r:id="rId7"/>
            </p:custDataLst>
          </p:nvPr>
        </p:nvSpPr>
        <p:spPr>
          <a:xfrm>
            <a:off x="4963598" y="2291748"/>
            <a:ext cx="2378883" cy="3252543"/>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1"/>
            <a:endParaRPr lang="zh-CN" altLang="en-US" sz="3200">
              <a:solidFill>
                <a:schemeClr val="lt1"/>
              </a:solidFill>
            </a:endParaRPr>
          </a:p>
        </p:txBody>
      </p:sp>
      <p:sp>
        <p:nvSpPr>
          <p:cNvPr id="1049118" name="矩形: 圆顶角 42"/>
          <p:cNvSpPr/>
          <p:nvPr>
            <p:custDataLst>
              <p:tags r:id="rId8"/>
            </p:custDataLst>
          </p:nvPr>
        </p:nvSpPr>
        <p:spPr>
          <a:xfrm flipH="1">
            <a:off x="4880733" y="1975050"/>
            <a:ext cx="2548239" cy="633525"/>
          </a:xfrm>
          <a:prstGeom prst="round2SameRect">
            <a:avLst>
              <a:gd name="adj1" fmla="val 16667"/>
              <a:gd name="adj2" fmla="val 0"/>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100" b="1" spc="300">
                <a:solidFill>
                  <a:schemeClr val="lt1">
                    <a:lumMod val="100000"/>
                  </a:schemeClr>
                </a:solidFill>
                <a:latin typeface="+mj-ea"/>
              </a:rPr>
              <a:t>添加标题</a:t>
            </a:r>
            <a:endParaRPr lang="zh-CN" altLang="en-US" sz="2100" b="1" spc="300">
              <a:solidFill>
                <a:schemeClr val="lt1">
                  <a:lumMod val="100000"/>
                </a:schemeClr>
              </a:solidFill>
              <a:latin typeface="+mj-ea"/>
            </a:endParaRPr>
          </a:p>
        </p:txBody>
      </p:sp>
      <p:sp>
        <p:nvSpPr>
          <p:cNvPr id="1049120" name="正文"/>
          <p:cNvSpPr txBox="1"/>
          <p:nvPr>
            <p:custDataLst>
              <p:tags r:id="rId9"/>
            </p:custDataLst>
          </p:nvPr>
        </p:nvSpPr>
        <p:spPr>
          <a:xfrm>
            <a:off x="5034558" y="2849421"/>
            <a:ext cx="2237191" cy="2694891"/>
          </a:xfrm>
          <a:prstGeom prst="rect">
            <a:avLst/>
          </a:prstGeom>
          <a:noFill/>
        </p:spPr>
        <p:txBody>
          <a:bodyPr wrap="square" lIns="90000" tIns="46800" rIns="90000" bIns="46800" rtlCol="0" anchor="t" anchorCtr="0">
            <a:normAutofit fontScale="93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500" spc="150">
                <a:solidFill>
                  <a:schemeClr val="tx1">
                    <a:lumMod val="65000"/>
                    <a:lumOff val="35000"/>
                  </a:schemeClr>
                </a:solidFill>
                <a:latin typeface="+mn-ea"/>
              </a:rPr>
              <a:t>特点：江西冰舞名城真冰滑冰场景区是国内首个以冰为主题的景区，拥有亚洲最大的冰雕展馆和最长的冰滑梯，是集冰雪运动、冰雪文化、冰雪娱乐为一体的综合性旅游景区。</a:t>
            </a:r>
            <a:endParaRPr lang="zh-CN" altLang="en-US" sz="1500" spc="150">
              <a:solidFill>
                <a:schemeClr val="tx1">
                  <a:lumMod val="65000"/>
                  <a:lumOff val="35000"/>
                </a:schemeClr>
              </a:solidFill>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6" name="标题 2"/>
          <p:cNvSpPr>
            <a:spLocks noGrp="1"/>
          </p:cNvSpPr>
          <p:nvPr>
            <p:ph type="title" idx="1"/>
          </p:nvPr>
        </p:nvSpPr>
        <p:spPr/>
        <p:txBody>
          <a:bodyPr/>
          <a:lstStyle/>
          <a:p>
            <a:r>
              <a:rPr lang="zh-CN" altLang="en-US"/>
              <a:t>建设规模和设施</a:t>
            </a:r>
            <a:endParaRPr lang="zh-CN" altLang="en-US"/>
          </a:p>
        </p:txBody>
      </p:sp>
      <p:sp>
        <p:nvSpPr>
          <p:cNvPr id="1049168" name="五边形 16"/>
          <p:cNvSpPr/>
          <p:nvPr>
            <p:custDataLst>
              <p:tags r:id="rId2"/>
            </p:custDataLst>
          </p:nvPr>
        </p:nvSpPr>
        <p:spPr>
          <a:xfrm rot="16200000" flipH="1">
            <a:off x="5346684" y="2069142"/>
            <a:ext cx="641713" cy="186724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0" name="五边形 17"/>
          <p:cNvSpPr/>
          <p:nvPr>
            <p:custDataLst>
              <p:tags r:id="rId3"/>
            </p:custDataLst>
          </p:nvPr>
        </p:nvSpPr>
        <p:spPr>
          <a:xfrm rot="16200000" flipH="1">
            <a:off x="5362545" y="4149298"/>
            <a:ext cx="610037" cy="167555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2" name="任意多边形 18"/>
          <p:cNvSpPr/>
          <p:nvPr>
            <p:custDataLst>
              <p:tags r:id="rId4"/>
            </p:custDataLst>
          </p:nvPr>
        </p:nvSpPr>
        <p:spPr>
          <a:xfrm>
            <a:off x="4829529" y="2679540"/>
            <a:ext cx="1675553" cy="252862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4" name="任意多边形 19"/>
          <p:cNvSpPr/>
          <p:nvPr>
            <p:custDataLst>
              <p:tags r:id="rId5"/>
            </p:custDataLst>
          </p:nvPr>
        </p:nvSpPr>
        <p:spPr>
          <a:xfrm flipV="1">
            <a:off x="4733884" y="2199873"/>
            <a:ext cx="1867248" cy="89730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6" name="五边形 2"/>
          <p:cNvSpPr/>
          <p:nvPr>
            <p:custDataLst>
              <p:tags r:id="rId6"/>
            </p:custDataLst>
          </p:nvPr>
        </p:nvSpPr>
        <p:spPr>
          <a:xfrm rot="16200000" flipH="1">
            <a:off x="1068619" y="2069623"/>
            <a:ext cx="641713" cy="186615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五边形 3"/>
          <p:cNvSpPr/>
          <p:nvPr>
            <p:custDataLst>
              <p:tags r:id="rId7"/>
            </p:custDataLst>
          </p:nvPr>
        </p:nvSpPr>
        <p:spPr>
          <a:xfrm rot="16200000" flipH="1">
            <a:off x="1085441" y="4149298"/>
            <a:ext cx="610037" cy="167555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0" name="任意多边形 4"/>
          <p:cNvSpPr/>
          <p:nvPr>
            <p:custDataLst>
              <p:tags r:id="rId8"/>
            </p:custDataLst>
          </p:nvPr>
        </p:nvSpPr>
        <p:spPr>
          <a:xfrm>
            <a:off x="552425" y="2679540"/>
            <a:ext cx="1675553" cy="252862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2" name="任意多边形 5"/>
          <p:cNvSpPr/>
          <p:nvPr>
            <p:custDataLst>
              <p:tags r:id="rId9"/>
            </p:custDataLst>
          </p:nvPr>
        </p:nvSpPr>
        <p:spPr>
          <a:xfrm flipV="1">
            <a:off x="456300" y="2199873"/>
            <a:ext cx="1866156" cy="89730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552425" y="3211594"/>
            <a:ext cx="1675553" cy="150964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15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总面积：超过10万平方米</a:t>
            </a:r>
            <a:endParaRPr kumimoji="0" lang="zh-CN" altLang="en-US" sz="15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8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4829529" y="3211594"/>
            <a:ext cx="1675553" cy="150964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500" err="1">
                <a:solidFill>
                  <a:schemeClr val="tx1">
                    <a:lumMod val="75000"/>
                    <a:lumOff val="25000"/>
                  </a:schemeClr>
                </a:solidFill>
                <a:latin typeface="+mn-ea"/>
                <a:ea typeface="+mn-ea"/>
                <a:cs typeface="+mn-ea"/>
                <a:sym typeface="+mn-lt"/>
              </a:rPr>
              <a:t>设施：包括滑冰场、冰上乐园、冰上表演舞台等</a:t>
            </a:r>
            <a:endParaRPr sz="1500" err="1">
              <a:solidFill>
                <a:schemeClr val="tx1">
                  <a:lumMod val="75000"/>
                  <a:lumOff val="25000"/>
                </a:schemeClr>
              </a:solidFill>
              <a:latin typeface="+mn-ea"/>
              <a:ea typeface="+mn-ea"/>
              <a:cs typeface="+mn-ea"/>
              <a:sym typeface="+mn-lt"/>
            </a:endParaRPr>
          </a:p>
        </p:txBody>
      </p:sp>
      <p:sp>
        <p:nvSpPr>
          <p:cNvPr id="1049188" name="五边形 9"/>
          <p:cNvSpPr/>
          <p:nvPr>
            <p:custDataLst>
              <p:tags r:id="rId12"/>
            </p:custDataLst>
          </p:nvPr>
        </p:nvSpPr>
        <p:spPr>
          <a:xfrm rot="16200000" flipH="1">
            <a:off x="3262683" y="2079236"/>
            <a:ext cx="641713" cy="186615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0" name="五边形 10"/>
          <p:cNvSpPr/>
          <p:nvPr>
            <p:custDataLst>
              <p:tags r:id="rId13"/>
            </p:custDataLst>
          </p:nvPr>
        </p:nvSpPr>
        <p:spPr>
          <a:xfrm rot="16200000" flipH="1">
            <a:off x="3279024" y="4158911"/>
            <a:ext cx="610037" cy="167555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2" name="任意多边形 11"/>
          <p:cNvSpPr/>
          <p:nvPr>
            <p:custDataLst>
              <p:tags r:id="rId14"/>
            </p:custDataLst>
          </p:nvPr>
        </p:nvSpPr>
        <p:spPr>
          <a:xfrm>
            <a:off x="2746009" y="2688672"/>
            <a:ext cx="1675553" cy="252862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94" name="任意多边形 12"/>
          <p:cNvSpPr/>
          <p:nvPr>
            <p:custDataLst>
              <p:tags r:id="rId15"/>
            </p:custDataLst>
          </p:nvPr>
        </p:nvSpPr>
        <p:spPr>
          <a:xfrm flipV="1">
            <a:off x="2650364" y="2209966"/>
            <a:ext cx="1866156" cy="89730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6" name="五边形 23"/>
          <p:cNvSpPr/>
          <p:nvPr>
            <p:custDataLst>
              <p:tags r:id="rId16"/>
            </p:custDataLst>
          </p:nvPr>
        </p:nvSpPr>
        <p:spPr>
          <a:xfrm rot="16200000" flipH="1">
            <a:off x="7429723" y="2097980"/>
            <a:ext cx="641713" cy="186615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8" name="五边形 24"/>
          <p:cNvSpPr/>
          <p:nvPr>
            <p:custDataLst>
              <p:tags r:id="rId17"/>
            </p:custDataLst>
          </p:nvPr>
        </p:nvSpPr>
        <p:spPr>
          <a:xfrm rot="16200000" flipH="1">
            <a:off x="7446065" y="4176694"/>
            <a:ext cx="610037" cy="167664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任意多边形 25"/>
          <p:cNvSpPr/>
          <p:nvPr>
            <p:custDataLst>
              <p:tags r:id="rId18"/>
            </p:custDataLst>
          </p:nvPr>
        </p:nvSpPr>
        <p:spPr>
          <a:xfrm>
            <a:off x="6912568" y="2707416"/>
            <a:ext cx="1676646" cy="252862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任意多边形 26"/>
          <p:cNvSpPr/>
          <p:nvPr>
            <p:custDataLst>
              <p:tags r:id="rId19"/>
            </p:custDataLst>
          </p:nvPr>
        </p:nvSpPr>
        <p:spPr>
          <a:xfrm flipV="1">
            <a:off x="6817404" y="2228711"/>
            <a:ext cx="1866156" cy="89730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6913049" y="3239470"/>
            <a:ext cx="1675553" cy="150964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500" err="1">
                <a:solidFill>
                  <a:schemeClr val="tx1">
                    <a:lumMod val="75000"/>
                    <a:lumOff val="25000"/>
                  </a:schemeClr>
                </a:solidFill>
                <a:latin typeface="+mn-ea"/>
                <a:ea typeface="+mn-ea"/>
                <a:cs typeface="+mn-ea"/>
                <a:sym typeface="+mn-lt"/>
              </a:rPr>
              <a:t>座位数：可容纳5000名观众同时观看冰上表演</a:t>
            </a:r>
            <a:endParaRPr sz="1500" err="1">
              <a:solidFill>
                <a:schemeClr val="tx1">
                  <a:lumMod val="75000"/>
                  <a:lumOff val="25000"/>
                </a:schemeClr>
              </a:solidFill>
              <a:latin typeface="+mn-ea"/>
              <a:ea typeface="+mn-ea"/>
              <a:cs typeface="+mn-ea"/>
              <a:sym typeface="+mn-lt"/>
            </a:endParaRPr>
          </a:p>
        </p:txBody>
      </p:sp>
      <p:sp>
        <p:nvSpPr>
          <p:cNvPr id="10492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2746009" y="3220726"/>
            <a:ext cx="1675553" cy="150964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1500">
                <a:solidFill>
                  <a:schemeClr val="tx1">
                    <a:lumMod val="75000"/>
                    <a:lumOff val="25000"/>
                  </a:schemeClr>
                </a:solidFill>
                <a:latin typeface="+mn-ea"/>
                <a:ea typeface="+mn-ea"/>
                <a:cs typeface="+mn-ea"/>
                <a:sym typeface="+mn-lt"/>
              </a:rPr>
              <a:t>冰面面积：5000平方米</a:t>
            </a:r>
            <a:endParaRPr lang="zh-CN" altLang="en-US" sz="15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2" name="标题 2"/>
          <p:cNvSpPr>
            <a:spLocks noGrp="1"/>
          </p:cNvSpPr>
          <p:nvPr>
            <p:ph type="title" idx="1"/>
          </p:nvPr>
        </p:nvSpPr>
        <p:spPr/>
        <p:txBody>
          <a:bodyPr/>
          <a:lstStyle/>
          <a:p>
            <a:r>
              <a:rPr lang="zh-CN" altLang="en-US"/>
              <a:t>滑冰场景区特色</a:t>
            </a:r>
            <a:endParaRPr lang="zh-CN" altLang="en-US"/>
          </a:p>
        </p:txBody>
      </p:sp>
      <p:sp>
        <p:nvSpPr>
          <p:cNvPr id="1049254" name="对角圆角矩形 15"/>
          <p:cNvSpPr/>
          <p:nvPr>
            <p:custDataLst>
              <p:tags r:id="rId2"/>
            </p:custDataLst>
          </p:nvPr>
        </p:nvSpPr>
        <p:spPr>
          <a:xfrm>
            <a:off x="1124684" y="400261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56" name="对角圆角矩形 16"/>
          <p:cNvSpPr/>
          <p:nvPr>
            <p:custDataLst>
              <p:tags r:id="rId3"/>
            </p:custDataLst>
          </p:nvPr>
        </p:nvSpPr>
        <p:spPr>
          <a:xfrm>
            <a:off x="1124684" y="3897146"/>
            <a:ext cx="419352" cy="400152"/>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58" name="直角三角形 17"/>
          <p:cNvSpPr/>
          <p:nvPr>
            <p:custDataLst>
              <p:tags r:id="rId4"/>
            </p:custDataLst>
          </p:nvPr>
        </p:nvSpPr>
        <p:spPr>
          <a:xfrm>
            <a:off x="1544130" y="3897630"/>
            <a:ext cx="63182" cy="105303"/>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60" name="文本框 27"/>
          <p:cNvSpPr txBox="1"/>
          <p:nvPr>
            <p:custDataLst>
              <p:tags r:id="rId5"/>
            </p:custDataLst>
          </p:nvPr>
        </p:nvSpPr>
        <p:spPr>
          <a:xfrm>
            <a:off x="1571222" y="4010836"/>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安全保障：专业的教练团队和安全员全程保障游客安全</a:t>
            </a:r>
            <a:endParaRPr lang="en-US" altLang="zh-CN" sz="1350">
              <a:solidFill>
                <a:schemeClr val="dk1">
                  <a:lumMod val="80000"/>
                  <a:lumOff val="20000"/>
                </a:schemeClr>
              </a:solidFill>
              <a:latin typeface="+mn-ea"/>
              <a:sym typeface="+mn-ea"/>
            </a:endParaRPr>
          </a:p>
        </p:txBody>
      </p:sp>
      <p:sp>
        <p:nvSpPr>
          <p:cNvPr id="1049262" name="对角圆角矩形 52"/>
          <p:cNvSpPr/>
          <p:nvPr>
            <p:custDataLst>
              <p:tags r:id="rId6"/>
            </p:custDataLst>
          </p:nvPr>
        </p:nvSpPr>
        <p:spPr>
          <a:xfrm>
            <a:off x="1124684" y="2081000"/>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64" name="对角圆角矩形 53"/>
          <p:cNvSpPr/>
          <p:nvPr>
            <p:custDataLst>
              <p:tags r:id="rId7"/>
            </p:custDataLst>
          </p:nvPr>
        </p:nvSpPr>
        <p:spPr>
          <a:xfrm>
            <a:off x="1124684" y="1975050"/>
            <a:ext cx="419352" cy="400152"/>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66" name="直角三角形 54"/>
          <p:cNvSpPr/>
          <p:nvPr>
            <p:custDataLst>
              <p:tags r:id="rId8"/>
            </p:custDataLst>
          </p:nvPr>
        </p:nvSpPr>
        <p:spPr>
          <a:xfrm>
            <a:off x="1544130" y="1975533"/>
            <a:ext cx="63182" cy="105303"/>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68" name="文本框 56"/>
          <p:cNvSpPr txBox="1"/>
          <p:nvPr>
            <p:custDataLst>
              <p:tags r:id="rId9"/>
            </p:custDataLst>
          </p:nvPr>
        </p:nvSpPr>
        <p:spPr>
          <a:xfrm>
            <a:off x="1571222" y="2083419"/>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冰面质量：采用先进技术，保持冰面平滑如镜</a:t>
            </a:r>
            <a:endParaRPr lang="zh-CN" altLang="en-US" sz="1350">
              <a:solidFill>
                <a:schemeClr val="dk1">
                  <a:lumMod val="80000"/>
                  <a:lumOff val="20000"/>
                </a:schemeClr>
              </a:solidFill>
              <a:latin typeface="+mn-ea"/>
              <a:sym typeface="+mn-ea"/>
            </a:endParaRPr>
          </a:p>
        </p:txBody>
      </p:sp>
      <p:sp>
        <p:nvSpPr>
          <p:cNvPr id="1049270" name="对角圆角矩形 5"/>
          <p:cNvSpPr/>
          <p:nvPr>
            <p:custDataLst>
              <p:tags r:id="rId10"/>
            </p:custDataLst>
          </p:nvPr>
        </p:nvSpPr>
        <p:spPr>
          <a:xfrm>
            <a:off x="1124684" y="3041806"/>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2" name="对角圆角矩形 6"/>
          <p:cNvSpPr/>
          <p:nvPr>
            <p:custDataLst>
              <p:tags r:id="rId11"/>
            </p:custDataLst>
          </p:nvPr>
        </p:nvSpPr>
        <p:spPr>
          <a:xfrm>
            <a:off x="1124684" y="2935856"/>
            <a:ext cx="419352" cy="400152"/>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4" name="直角三角形 7"/>
          <p:cNvSpPr/>
          <p:nvPr>
            <p:custDataLst>
              <p:tags r:id="rId12"/>
            </p:custDataLst>
          </p:nvPr>
        </p:nvSpPr>
        <p:spPr>
          <a:xfrm>
            <a:off x="1544130" y="2936823"/>
            <a:ext cx="63182" cy="105303"/>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6" name="文本框 8"/>
          <p:cNvSpPr txBox="1"/>
          <p:nvPr>
            <p:custDataLst>
              <p:tags r:id="rId13"/>
            </p:custDataLst>
          </p:nvPr>
        </p:nvSpPr>
        <p:spPr>
          <a:xfrm>
            <a:off x="1571222" y="3050030"/>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设施完备：提供全方位的滑冰装备和服务</a:t>
            </a:r>
            <a:endParaRPr lang="zh-CN" altLang="en-US" sz="1350">
              <a:solidFill>
                <a:schemeClr val="dk1">
                  <a:lumMod val="80000"/>
                  <a:lumOff val="20000"/>
                </a:schemeClr>
              </a:solidFill>
              <a:latin typeface="+mn-ea"/>
              <a:sym typeface="+mn-ea"/>
            </a:endParaRPr>
          </a:p>
        </p:txBody>
      </p:sp>
      <p:sp>
        <p:nvSpPr>
          <p:cNvPr id="1049278" name="对角圆角矩形 9"/>
          <p:cNvSpPr/>
          <p:nvPr>
            <p:custDataLst>
              <p:tags r:id="rId14"/>
            </p:custDataLst>
          </p:nvPr>
        </p:nvSpPr>
        <p:spPr>
          <a:xfrm>
            <a:off x="1124684" y="496390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0" name="对角圆角矩形 10"/>
          <p:cNvSpPr/>
          <p:nvPr>
            <p:custDataLst>
              <p:tags r:id="rId15"/>
            </p:custDataLst>
          </p:nvPr>
        </p:nvSpPr>
        <p:spPr>
          <a:xfrm>
            <a:off x="1124684" y="4857952"/>
            <a:ext cx="419352" cy="400152"/>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2" name="直角三角形 11"/>
          <p:cNvSpPr/>
          <p:nvPr>
            <p:custDataLst>
              <p:tags r:id="rId16"/>
            </p:custDataLst>
          </p:nvPr>
        </p:nvSpPr>
        <p:spPr>
          <a:xfrm>
            <a:off x="1544130" y="4858436"/>
            <a:ext cx="63182" cy="10530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4" name="文本框 12"/>
          <p:cNvSpPr txBox="1"/>
          <p:nvPr>
            <p:custDataLst>
              <p:tags r:id="rId17"/>
            </p:custDataLst>
          </p:nvPr>
        </p:nvSpPr>
        <p:spPr>
          <a:xfrm>
            <a:off x="1571222" y="4971643"/>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文化氛围：结合江西地方文化，营造独特的滑冰体验</a:t>
            </a:r>
            <a:endParaRPr lang="en-US" altLang="zh-CN" sz="1350">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30" name="标题 2"/>
          <p:cNvSpPr>
            <a:spLocks noGrp="1"/>
          </p:cNvSpPr>
          <p:nvPr>
            <p:ph type="title" idx="1"/>
          </p:nvPr>
        </p:nvSpPr>
        <p:spPr/>
        <p:txBody>
          <a:bodyPr/>
          <a:lstStyle/>
          <a:p>
            <a:r>
              <a:rPr lang="zh-CN" altLang="en-US"/>
              <a:t>滑冰场景区评价</a:t>
            </a:r>
            <a:endParaRPr lang="zh-CN" altLang="en-US"/>
          </a:p>
        </p:txBody>
      </p:sp>
      <p:sp>
        <p:nvSpPr>
          <p:cNvPr id="1049332" name="矩形 31"/>
          <p:cNvSpPr/>
          <p:nvPr>
            <p:custDataLst>
              <p:tags r:id="rId2"/>
            </p:custDataLst>
          </p:nvPr>
        </p:nvSpPr>
        <p:spPr>
          <a:xfrm>
            <a:off x="2008030" y="1975050"/>
            <a:ext cx="5124192" cy="79018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900" spc="150">
                <a:solidFill>
                  <a:schemeClr val="tx1">
                    <a:lumMod val="65000"/>
                    <a:lumOff val="35000"/>
                  </a:schemeClr>
                </a:solidFill>
                <a:latin typeface="+mn-ea"/>
                <a:sym typeface="+mn-ea"/>
              </a:rPr>
              <a:t>设施完备：江西冰舞名城真冰滑冰场景区拥有先进的滑冰设施，为游客提供安全、舒适的滑冰体验。</a:t>
            </a:r>
            <a:endParaRPr lang="zh-CN" altLang="en-US" sz="900" spc="150">
              <a:solidFill>
                <a:schemeClr val="tx1">
                  <a:lumMod val="65000"/>
                  <a:lumOff val="35000"/>
                </a:schemeClr>
              </a:solidFill>
              <a:latin typeface="+mn-ea"/>
              <a:sym typeface="+mn-ea"/>
            </a:endParaRPr>
          </a:p>
        </p:txBody>
      </p:sp>
      <p:sp>
        <p:nvSpPr>
          <p:cNvPr id="1049334" name="矩形 4"/>
          <p:cNvSpPr/>
          <p:nvPr>
            <p:custDataLst>
              <p:tags r:id="rId3"/>
            </p:custDataLst>
          </p:nvPr>
        </p:nvSpPr>
        <p:spPr>
          <a:xfrm>
            <a:off x="2008030" y="2901453"/>
            <a:ext cx="5124192" cy="79018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900" spc="150">
                <a:solidFill>
                  <a:schemeClr val="tx1">
                    <a:lumMod val="65000"/>
                    <a:lumOff val="35000"/>
                  </a:schemeClr>
                </a:solidFill>
                <a:latin typeface="+mn-ea"/>
                <a:sym typeface="+mn-ea"/>
              </a:rPr>
              <a:t>独特景观：场景区内冰雕、雪景等景观独特，为游客带来视觉享受。</a:t>
            </a:r>
            <a:endParaRPr lang="zh-CN" altLang="en-US" sz="900" spc="150">
              <a:solidFill>
                <a:schemeClr val="tx1">
                  <a:lumMod val="65000"/>
                  <a:lumOff val="35000"/>
                </a:schemeClr>
              </a:solidFill>
              <a:latin typeface="+mn-ea"/>
              <a:sym typeface="+mn-ea"/>
            </a:endParaRPr>
          </a:p>
        </p:txBody>
      </p:sp>
      <p:sp>
        <p:nvSpPr>
          <p:cNvPr id="1049336" name="矩形 5"/>
          <p:cNvSpPr/>
          <p:nvPr>
            <p:custDataLst>
              <p:tags r:id="rId4"/>
            </p:custDataLst>
          </p:nvPr>
        </p:nvSpPr>
        <p:spPr>
          <a:xfrm>
            <a:off x="2008030" y="3827856"/>
            <a:ext cx="5124192" cy="79018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900" spc="150">
                <a:solidFill>
                  <a:schemeClr val="tx1">
                    <a:lumMod val="65000"/>
                    <a:lumOff val="35000"/>
                  </a:schemeClr>
                </a:solidFill>
                <a:latin typeface="+mn-ea"/>
                <a:sym typeface="+mn-ea"/>
              </a:rPr>
              <a:t>文化内涵：江西冰舞名城真冰滑冰场景区融入当地文化元素，展现出独特的文化魅力。</a:t>
            </a:r>
            <a:endParaRPr lang="zh-CN" altLang="en-US" sz="900" spc="150">
              <a:solidFill>
                <a:schemeClr val="tx1">
                  <a:lumMod val="65000"/>
                  <a:lumOff val="35000"/>
                </a:schemeClr>
              </a:solidFill>
              <a:latin typeface="+mn-ea"/>
              <a:sym typeface="+mn-ea"/>
            </a:endParaRPr>
          </a:p>
        </p:txBody>
      </p:sp>
      <p:sp>
        <p:nvSpPr>
          <p:cNvPr id="1049338" name="矩形 7"/>
          <p:cNvSpPr/>
          <p:nvPr>
            <p:custDataLst>
              <p:tags r:id="rId5"/>
            </p:custDataLst>
          </p:nvPr>
        </p:nvSpPr>
        <p:spPr>
          <a:xfrm>
            <a:off x="2008030" y="4754260"/>
            <a:ext cx="5124192" cy="79018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900" spc="150">
                <a:solidFill>
                  <a:schemeClr val="tx1">
                    <a:lumMod val="65000"/>
                    <a:lumOff val="35000"/>
                  </a:schemeClr>
                </a:solidFill>
                <a:latin typeface="+mn-ea"/>
                <a:sym typeface="+mn-ea"/>
              </a:rPr>
              <a:t>活动丰富：场景区经常举办各类冰上活动和赛事，为游客提供丰富的娱乐体验。</a:t>
            </a:r>
            <a:endParaRPr lang="zh-CN" altLang="en-US" sz="9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8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86" name="标题 4"/>
          <p:cNvSpPr>
            <a:spLocks noGrp="1"/>
          </p:cNvSpPr>
          <p:nvPr>
            <p:ph type="title" idx="1"/>
            <p:custDataLst>
              <p:tags r:id="rId3"/>
            </p:custDataLst>
          </p:nvPr>
        </p:nvSpPr>
        <p:spPr/>
        <p:txBody>
          <a:bodyPr/>
          <a:lstStyle/>
          <a:p>
            <a:r>
              <a:rPr lang="zh-CN" altLang="en-US"/>
              <a:t>江西冰舞名城真冰滑冰场景区的发展历程</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80" name="内容占位符 1"/>
          <p:cNvSpPr>
            <a:spLocks noGrp="1"/>
          </p:cNvSpPr>
          <p:nvPr>
            <p:ph idx="2"/>
          </p:nvPr>
        </p:nvSpPr>
        <p:spPr/>
        <p:txBody>
          <a:bodyPr>
            <a:normAutofit fontScale="83750"/>
          </a:bodyPr>
          <a:lstStyle/>
          <a:p>
            <a:r>
              <a:rPr lang="zh-CN" altLang="en-US"/>
              <a:t>建设背景：江西冰舞名城真冰滑冰场景区是为了满足当地居民和游客对冰雪运动的需求，促进冰雪产业的发展而建设的。</a:t>
            </a:r>
            <a:endParaRPr lang="zh-CN" altLang="en-US"/>
          </a:p>
          <a:p>
            <a:r>
              <a:rPr lang="zh-CN" altLang="en-US"/>
              <a:t>发展历程：江西冰舞名城真冰滑冰场景区自2018年建成以来，经历了以下几个阶段的发展： * 初期建设阶段：2018年建成并投入使用，成为江西省内首个大型真冰滑冰场。 * 运营调整阶段：根据市场反馈和运营情况，进行了一系列设施完善和运营调整，提高了场地的使用率和吸引力。 * 品牌推广阶段：通过举办各种冰雪赛事和活动，提高了江西冰舞名城真冰滑冰场景区的知名度和影响力。 * 持续发展阶段：未来将继续加强设施建设和品牌推广，吸引更多游客和爱好者前来体验和参与。</a:t>
            </a:r>
            <a:endParaRPr lang="zh-CN" altLang="en-US"/>
          </a:p>
          <a:p>
            <a:pPr lvl="1"/>
            <a:r>
              <a:rPr lang="zh-CN" altLang="en-US"/>
              <a:t>* 初期建设阶段：2018年建成并投入使用，成为江西省内首个大型真冰滑冰场。</a:t>
            </a:r>
            <a:endParaRPr lang="zh-CN" altLang="en-US"/>
          </a:p>
          <a:p>
            <a:pPr lvl="1"/>
            <a:r>
              <a:rPr lang="zh-CN" altLang="en-US"/>
              <a:t>* 运营调整阶段：根据市场反馈和运营情况，进行了一系列设施完善和运营调整，提高了场地的使用率和吸引力。</a:t>
            </a:r>
            <a:endParaRPr lang="zh-CN" altLang="en-US"/>
          </a:p>
          <a:p>
            <a:pPr lvl="1"/>
            <a:r>
              <a:rPr lang="zh-CN" altLang="en-US"/>
              <a:t>* 品牌推广阶段：通过举办各种冰雪赛事和活动，提高了江西冰舞名城真冰滑冰场景区的知名度和影响力。</a:t>
            </a:r>
            <a:endParaRPr lang="zh-CN" altLang="en-US"/>
          </a:p>
          <a:p>
            <a:pPr lvl="1"/>
            <a:r>
              <a:rPr lang="zh-CN" altLang="en-US"/>
              <a:t>* 持续发展阶段：未来将继续加强设施建设和品牌推广，吸引更多游客和爱好者前来体验和参与。</a:t>
            </a:r>
            <a:endParaRPr lang="zh-CN" altLang="en-US"/>
          </a:p>
        </p:txBody>
      </p:sp>
      <p:sp>
        <p:nvSpPr>
          <p:cNvPr id="1049482" name="标题 2"/>
          <p:cNvSpPr>
            <a:spLocks noGrp="1"/>
          </p:cNvSpPr>
          <p:nvPr>
            <p:ph type="title" idx="1"/>
          </p:nvPr>
        </p:nvSpPr>
        <p:spPr/>
        <p:txBody>
          <a:bodyPr/>
          <a:lstStyle/>
          <a:p>
            <a:r>
              <a:rPr lang="zh-CN" altLang="en-US"/>
              <a:t>建设背景和发展历程</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28" name="标题 2"/>
          <p:cNvSpPr>
            <a:spLocks noGrp="1"/>
          </p:cNvSpPr>
          <p:nvPr>
            <p:ph type="title" idx="1"/>
          </p:nvPr>
        </p:nvSpPr>
        <p:spPr/>
        <p:txBody>
          <a:bodyPr/>
          <a:lstStyle/>
          <a:p>
            <a:r>
              <a:rPr lang="zh-CN" altLang="en-US"/>
              <a:t>重要事件和里程碑</a:t>
            </a:r>
            <a:endParaRPr lang="zh-CN" altLang="en-US"/>
          </a:p>
        </p:txBody>
      </p:sp>
      <p:sp>
        <p:nvSpPr>
          <p:cNvPr id="1049530" name="矩形 3"/>
          <p:cNvSpPr/>
          <p:nvPr>
            <p:custDataLst>
              <p:tags r:id="rId2"/>
            </p:custDataLst>
          </p:nvPr>
        </p:nvSpPr>
        <p:spPr>
          <a:xfrm>
            <a:off x="1208914" y="1975050"/>
            <a:ext cx="7117893" cy="78259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2" name="矩形 13"/>
          <p:cNvSpPr/>
          <p:nvPr>
            <p:custDataLst>
              <p:tags r:id="rId3"/>
            </p:custDataLst>
          </p:nvPr>
        </p:nvSpPr>
        <p:spPr>
          <a:xfrm>
            <a:off x="812737" y="1975050"/>
            <a:ext cx="193035" cy="78259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4" name="文本框 4"/>
          <p:cNvSpPr txBox="1"/>
          <p:nvPr>
            <p:custDataLst>
              <p:tags r:id="rId4"/>
            </p:custDataLst>
          </p:nvPr>
        </p:nvSpPr>
        <p:spPr>
          <a:xfrm>
            <a:off x="1412716" y="2042667"/>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江西冰舞名城真冰滑冰场景区建设启动</a:t>
            </a:r>
            <a:endParaRPr lang="zh-CN" altLang="en-US" sz="1500" spc="150">
              <a:solidFill>
                <a:schemeClr val="tx1">
                  <a:lumMod val="85000"/>
                  <a:lumOff val="15000"/>
                </a:schemeClr>
              </a:solidFill>
              <a:latin typeface="+mn-ea"/>
              <a:sym typeface="+mn-ea"/>
            </a:endParaRPr>
          </a:p>
        </p:txBody>
      </p:sp>
      <p:sp>
        <p:nvSpPr>
          <p:cNvPr id="1049536" name="矩形 39"/>
          <p:cNvSpPr/>
          <p:nvPr>
            <p:custDataLst>
              <p:tags r:id="rId5"/>
            </p:custDataLst>
          </p:nvPr>
        </p:nvSpPr>
        <p:spPr>
          <a:xfrm>
            <a:off x="1208914" y="2904065"/>
            <a:ext cx="7117893" cy="78259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8" name="矩形 5"/>
          <p:cNvSpPr/>
          <p:nvPr>
            <p:custDataLst>
              <p:tags r:id="rId6"/>
            </p:custDataLst>
          </p:nvPr>
        </p:nvSpPr>
        <p:spPr>
          <a:xfrm>
            <a:off x="812737" y="2904065"/>
            <a:ext cx="193035" cy="78259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0" name="文本框 41"/>
          <p:cNvSpPr txBox="1"/>
          <p:nvPr>
            <p:custDataLst>
              <p:tags r:id="rId7"/>
            </p:custDataLst>
          </p:nvPr>
        </p:nvSpPr>
        <p:spPr>
          <a:xfrm>
            <a:off x="1412716" y="2971682"/>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完成冰面建设，对外开放</a:t>
            </a:r>
            <a:endParaRPr lang="zh-CN" altLang="en-US" sz="1500" spc="150">
              <a:solidFill>
                <a:schemeClr val="tx1">
                  <a:lumMod val="85000"/>
                  <a:lumOff val="15000"/>
                </a:schemeClr>
              </a:solidFill>
              <a:latin typeface="+mn-ea"/>
              <a:sym typeface="+mn-ea"/>
            </a:endParaRPr>
          </a:p>
        </p:txBody>
      </p:sp>
      <p:sp>
        <p:nvSpPr>
          <p:cNvPr id="1049542" name="矩形 12"/>
          <p:cNvSpPr/>
          <p:nvPr>
            <p:custDataLst>
              <p:tags r:id="rId8"/>
            </p:custDataLst>
          </p:nvPr>
        </p:nvSpPr>
        <p:spPr>
          <a:xfrm>
            <a:off x="1208914" y="3833080"/>
            <a:ext cx="7117893" cy="78259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4" name="矩形 17"/>
          <p:cNvSpPr/>
          <p:nvPr>
            <p:custDataLst>
              <p:tags r:id="rId9"/>
            </p:custDataLst>
          </p:nvPr>
        </p:nvSpPr>
        <p:spPr>
          <a:xfrm>
            <a:off x="812737" y="3833080"/>
            <a:ext cx="193035" cy="78259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6" name="文本框 19"/>
          <p:cNvSpPr txBox="1"/>
          <p:nvPr>
            <p:custDataLst>
              <p:tags r:id="rId10"/>
            </p:custDataLst>
          </p:nvPr>
        </p:nvSpPr>
        <p:spPr>
          <a:xfrm>
            <a:off x="1412716" y="3900697"/>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举办大型冰上赛事，吸引众多游客和参赛者</a:t>
            </a:r>
            <a:endParaRPr lang="zh-CN" altLang="en-US" sz="1500" spc="150">
              <a:solidFill>
                <a:schemeClr val="tx1">
                  <a:lumMod val="85000"/>
                  <a:lumOff val="15000"/>
                </a:schemeClr>
              </a:solidFill>
              <a:latin typeface="+mn-ea"/>
              <a:sym typeface="+mn-ea"/>
            </a:endParaRPr>
          </a:p>
        </p:txBody>
      </p:sp>
      <p:sp>
        <p:nvSpPr>
          <p:cNvPr id="1049548" name="矩形 49"/>
          <p:cNvSpPr/>
          <p:nvPr>
            <p:custDataLst>
              <p:tags r:id="rId11"/>
            </p:custDataLst>
          </p:nvPr>
        </p:nvSpPr>
        <p:spPr>
          <a:xfrm>
            <a:off x="1208914" y="4761620"/>
            <a:ext cx="7117893" cy="78259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0" name="矩形 26"/>
          <p:cNvSpPr/>
          <p:nvPr>
            <p:custDataLst>
              <p:tags r:id="rId12"/>
            </p:custDataLst>
          </p:nvPr>
        </p:nvSpPr>
        <p:spPr>
          <a:xfrm>
            <a:off x="812737" y="4761620"/>
            <a:ext cx="193035" cy="78259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2" name="文本框 27"/>
          <p:cNvSpPr txBox="1"/>
          <p:nvPr>
            <p:custDataLst>
              <p:tags r:id="rId13"/>
            </p:custDataLst>
          </p:nvPr>
        </p:nvSpPr>
        <p:spPr>
          <a:xfrm>
            <a:off x="1412716" y="4829236"/>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成为当地著名的旅游景点和冰雪运动中心</a:t>
            </a:r>
            <a:endParaRPr lang="zh-CN" altLang="en-US" sz="15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98" name="标题 2"/>
          <p:cNvSpPr>
            <a:spLocks noGrp="1"/>
          </p:cNvSpPr>
          <p:nvPr>
            <p:ph type="title" idx="1"/>
          </p:nvPr>
        </p:nvSpPr>
        <p:spPr/>
        <p:txBody>
          <a:bodyPr/>
          <a:lstStyle/>
          <a:p>
            <a:r>
              <a:rPr lang="zh-CN" altLang="en-US"/>
              <a:t>成功因素和经验教训</a:t>
            </a:r>
            <a:endParaRPr lang="zh-CN" altLang="en-US"/>
          </a:p>
        </p:txBody>
      </p:sp>
      <p:sp>
        <p:nvSpPr>
          <p:cNvPr id="1049600" name="矩形 3"/>
          <p:cNvSpPr/>
          <p:nvPr>
            <p:custDataLst>
              <p:tags r:id="rId2"/>
            </p:custDataLst>
          </p:nvPr>
        </p:nvSpPr>
        <p:spPr>
          <a:xfrm>
            <a:off x="1208914" y="1975050"/>
            <a:ext cx="7117893" cy="78259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2" name="矩形 13"/>
          <p:cNvSpPr/>
          <p:nvPr>
            <p:custDataLst>
              <p:tags r:id="rId3"/>
            </p:custDataLst>
          </p:nvPr>
        </p:nvSpPr>
        <p:spPr>
          <a:xfrm>
            <a:off x="812737" y="1975050"/>
            <a:ext cx="193035" cy="78259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4" name="文本框 4"/>
          <p:cNvSpPr txBox="1"/>
          <p:nvPr>
            <p:custDataLst>
              <p:tags r:id="rId4"/>
            </p:custDataLst>
          </p:nvPr>
        </p:nvSpPr>
        <p:spPr>
          <a:xfrm>
            <a:off x="1412716" y="2042667"/>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成功因素：政府支持、市场需求、技术创新</a:t>
            </a:r>
            <a:endParaRPr lang="zh-CN" altLang="en-US" sz="1500" spc="150">
              <a:solidFill>
                <a:schemeClr val="tx1">
                  <a:lumMod val="85000"/>
                  <a:lumOff val="15000"/>
                </a:schemeClr>
              </a:solidFill>
              <a:latin typeface="+mn-ea"/>
              <a:sym typeface="+mn-ea"/>
            </a:endParaRPr>
          </a:p>
        </p:txBody>
      </p:sp>
      <p:sp>
        <p:nvSpPr>
          <p:cNvPr id="1049606" name="矩形 39"/>
          <p:cNvSpPr/>
          <p:nvPr>
            <p:custDataLst>
              <p:tags r:id="rId5"/>
            </p:custDataLst>
          </p:nvPr>
        </p:nvSpPr>
        <p:spPr>
          <a:xfrm>
            <a:off x="1208914" y="2904065"/>
            <a:ext cx="7117893" cy="78259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8" name="矩形 5"/>
          <p:cNvSpPr/>
          <p:nvPr>
            <p:custDataLst>
              <p:tags r:id="rId6"/>
            </p:custDataLst>
          </p:nvPr>
        </p:nvSpPr>
        <p:spPr>
          <a:xfrm>
            <a:off x="812737" y="2904065"/>
            <a:ext cx="193035" cy="78259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0" name="文本框 41"/>
          <p:cNvSpPr txBox="1"/>
          <p:nvPr>
            <p:custDataLst>
              <p:tags r:id="rId7"/>
            </p:custDataLst>
          </p:nvPr>
        </p:nvSpPr>
        <p:spPr>
          <a:xfrm>
            <a:off x="1412716" y="2971682"/>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经验教训：注重人才培养、加强品牌建设、优化管理机制</a:t>
            </a:r>
            <a:endParaRPr lang="zh-CN" altLang="en-US" sz="1500" spc="150">
              <a:solidFill>
                <a:schemeClr val="tx1">
                  <a:lumMod val="85000"/>
                  <a:lumOff val="15000"/>
                </a:schemeClr>
              </a:solidFill>
              <a:latin typeface="+mn-ea"/>
              <a:sym typeface="+mn-ea"/>
            </a:endParaRPr>
          </a:p>
        </p:txBody>
      </p:sp>
      <p:sp>
        <p:nvSpPr>
          <p:cNvPr id="1049612" name="矩形 12"/>
          <p:cNvSpPr/>
          <p:nvPr>
            <p:custDataLst>
              <p:tags r:id="rId8"/>
            </p:custDataLst>
          </p:nvPr>
        </p:nvSpPr>
        <p:spPr>
          <a:xfrm>
            <a:off x="1208914" y="3833080"/>
            <a:ext cx="7117893" cy="78259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4" name="矩形 17"/>
          <p:cNvSpPr/>
          <p:nvPr>
            <p:custDataLst>
              <p:tags r:id="rId9"/>
            </p:custDataLst>
          </p:nvPr>
        </p:nvSpPr>
        <p:spPr>
          <a:xfrm>
            <a:off x="812737" y="3833080"/>
            <a:ext cx="193035" cy="78259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6" name="文本框 19"/>
          <p:cNvSpPr txBox="1"/>
          <p:nvPr>
            <p:custDataLst>
              <p:tags r:id="rId10"/>
            </p:custDataLst>
          </p:nvPr>
        </p:nvSpPr>
        <p:spPr>
          <a:xfrm>
            <a:off x="1412716" y="3900697"/>
            <a:ext cx="6810571" cy="6473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未来展望：持续创新、拓展国际市场、提升服务质量</a:t>
            </a:r>
            <a:endParaRPr lang="zh-CN" altLang="en-US" sz="1500" spc="150">
              <a:solidFill>
                <a:schemeClr val="tx1">
                  <a:lumMod val="85000"/>
                  <a:lumOff val="15000"/>
                </a:schemeClr>
              </a:solidFill>
              <a:latin typeface="+mn-ea"/>
              <a:sym typeface="+mn-ea"/>
            </a:endParaRPr>
          </a:p>
        </p:txBody>
      </p:sp>
      <p:sp>
        <p:nvSpPr>
          <p:cNvPr id="1049618" name="矩形 49"/>
          <p:cNvSpPr/>
          <p:nvPr>
            <p:custDataLst>
              <p:tags r:id="rId11"/>
            </p:custDataLst>
          </p:nvPr>
        </p:nvSpPr>
        <p:spPr>
          <a:xfrm>
            <a:off x="1208914" y="4761620"/>
            <a:ext cx="7117893" cy="78259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0" name="矩形 26"/>
          <p:cNvSpPr/>
          <p:nvPr>
            <p:custDataLst>
              <p:tags r:id="rId12"/>
            </p:custDataLst>
          </p:nvPr>
        </p:nvSpPr>
        <p:spPr>
          <a:xfrm>
            <a:off x="812737" y="4761620"/>
            <a:ext cx="193035" cy="78259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2" name="文本框 27"/>
          <p:cNvSpPr txBox="1"/>
          <p:nvPr>
            <p:custDataLst>
              <p:tags r:id="rId13"/>
            </p:custDataLst>
          </p:nvPr>
        </p:nvSpPr>
        <p:spPr>
          <a:xfrm>
            <a:off x="1412716" y="4829236"/>
            <a:ext cx="6810571" cy="6473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500" spc="150">
                <a:solidFill>
                  <a:schemeClr val="tx1">
                    <a:lumMod val="85000"/>
                    <a:lumOff val="15000"/>
                  </a:schemeClr>
                </a:solidFill>
                <a:latin typeface="+mn-ea"/>
                <a:sym typeface="+mn-ea"/>
              </a:rPr>
              <a:t>总结：江西冰舞名城真冰滑冰场景区的成功因素和经验教训为其他冰雪旅游目的地提供了借鉴和启示</a:t>
            </a:r>
            <a:endParaRPr lang="zh-CN" altLang="en-US" sz="15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68"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70" name="标题 4"/>
          <p:cNvSpPr>
            <a:spLocks noGrp="1"/>
          </p:cNvSpPr>
          <p:nvPr>
            <p:ph type="title" idx="1"/>
            <p:custDataLst>
              <p:tags r:id="rId3"/>
            </p:custDataLst>
          </p:nvPr>
        </p:nvSpPr>
        <p:spPr/>
        <p:txBody>
          <a:bodyPr>
            <a:normAutofit fontScale="95833"/>
          </a:bodyPr>
          <a:lstStyle/>
          <a:p>
            <a:r>
              <a:rPr lang="zh-CN" altLang="en-US"/>
              <a:t>江西冰舞名城真冰滑冰场景区的运营和管理</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764" name="标题 2"/>
          <p:cNvSpPr>
            <a:spLocks noGrp="1"/>
          </p:cNvSpPr>
          <p:nvPr>
            <p:ph type="title" idx="1"/>
          </p:nvPr>
        </p:nvSpPr>
        <p:spPr/>
        <p:txBody>
          <a:bodyPr/>
          <a:lstStyle/>
          <a:p>
            <a:r>
              <a:rPr lang="zh-CN" altLang="en-US"/>
              <a:t>运营模式和策略</a:t>
            </a:r>
            <a:endParaRPr lang="zh-CN" altLang="en-US"/>
          </a:p>
        </p:txBody>
      </p:sp>
      <p:sp>
        <p:nvSpPr>
          <p:cNvPr id="1049766" name="圆角矩形 3"/>
          <p:cNvSpPr/>
          <p:nvPr>
            <p:custDataLst>
              <p:tags r:id="rId2"/>
            </p:custDataLst>
          </p:nvPr>
        </p:nvSpPr>
        <p:spPr>
          <a:xfrm rot="16200000">
            <a:off x="4207027" y="-1773082"/>
            <a:ext cx="724382" cy="822099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68" name="圆角矩形 4"/>
          <p:cNvSpPr/>
          <p:nvPr>
            <p:custDataLst>
              <p:tags r:id="rId3"/>
            </p:custDataLst>
          </p:nvPr>
        </p:nvSpPr>
        <p:spPr>
          <a:xfrm rot="16200000">
            <a:off x="151130" y="2282814"/>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70" name="圆角矩形 5"/>
          <p:cNvSpPr/>
          <p:nvPr>
            <p:custDataLst>
              <p:tags r:id="rId4"/>
            </p:custDataLst>
          </p:nvPr>
        </p:nvSpPr>
        <p:spPr>
          <a:xfrm rot="16200000">
            <a:off x="4207983" y="-818725"/>
            <a:ext cx="724382" cy="822158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72" name="圆角矩形 6"/>
          <p:cNvSpPr/>
          <p:nvPr>
            <p:custDataLst>
              <p:tags r:id="rId5"/>
            </p:custDataLst>
          </p:nvPr>
        </p:nvSpPr>
        <p:spPr>
          <a:xfrm rot="16200000">
            <a:off x="152085" y="3237649"/>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74" name="圆角矩形 9"/>
          <p:cNvSpPr/>
          <p:nvPr>
            <p:custDataLst>
              <p:tags r:id="rId6"/>
            </p:custDataLst>
          </p:nvPr>
        </p:nvSpPr>
        <p:spPr>
          <a:xfrm rot="16200000">
            <a:off x="4207027" y="117471"/>
            <a:ext cx="724382" cy="822099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76" name="圆角矩形 10"/>
          <p:cNvSpPr/>
          <p:nvPr>
            <p:custDataLst>
              <p:tags r:id="rId7"/>
            </p:custDataLst>
          </p:nvPr>
        </p:nvSpPr>
        <p:spPr>
          <a:xfrm rot="16200000">
            <a:off x="151130" y="4173368"/>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78" name="圆角矩形 11"/>
          <p:cNvSpPr/>
          <p:nvPr>
            <p:custDataLst>
              <p:tags r:id="rId8"/>
            </p:custDataLst>
          </p:nvPr>
        </p:nvSpPr>
        <p:spPr>
          <a:xfrm rot="16200000">
            <a:off x="4207983" y="1071350"/>
            <a:ext cx="724382" cy="822158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80" name="圆角矩形 12"/>
          <p:cNvSpPr/>
          <p:nvPr>
            <p:custDataLst>
              <p:tags r:id="rId9"/>
            </p:custDataLst>
          </p:nvPr>
        </p:nvSpPr>
        <p:spPr>
          <a:xfrm rot="16200000">
            <a:off x="152085" y="5127725"/>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82" name="文本框 7"/>
          <p:cNvSpPr txBox="1"/>
          <p:nvPr>
            <p:custDataLst>
              <p:tags r:id="rId10"/>
            </p:custDataLst>
          </p:nvPr>
        </p:nvSpPr>
        <p:spPr>
          <a:xfrm>
            <a:off x="803935" y="3865603"/>
            <a:ext cx="7875791" cy="7243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服务质量：注重员工培训，提高服务水平，确保游客满意度。</a:t>
            </a:r>
            <a:endParaRPr lang="zh-CN" altLang="en-US" sz="1800">
              <a:latin typeface="+mn-ea"/>
              <a:ea typeface="+mn-ea"/>
            </a:endParaRPr>
          </a:p>
        </p:txBody>
      </p:sp>
      <p:sp>
        <p:nvSpPr>
          <p:cNvPr id="1049784" name="文本框 8"/>
          <p:cNvSpPr txBox="1"/>
          <p:nvPr>
            <p:custDataLst>
              <p:tags r:id="rId11"/>
            </p:custDataLst>
          </p:nvPr>
        </p:nvSpPr>
        <p:spPr>
          <a:xfrm>
            <a:off x="803935" y="4820438"/>
            <a:ext cx="7875791" cy="723785"/>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安全保障：建立完善的安全管理制度，确保游客在滑冰过程中的安全。</a:t>
            </a:r>
            <a:endParaRPr lang="zh-CN" altLang="en-US" sz="1800">
              <a:latin typeface="+mn-ea"/>
              <a:ea typeface="+mn-ea"/>
            </a:endParaRPr>
          </a:p>
        </p:txBody>
      </p:sp>
      <p:sp>
        <p:nvSpPr>
          <p:cNvPr id="1049786" name="文本框 13"/>
          <p:cNvSpPr txBox="1"/>
          <p:nvPr>
            <p:custDataLst>
              <p:tags r:id="rId12"/>
            </p:custDataLst>
          </p:nvPr>
        </p:nvSpPr>
        <p:spPr>
          <a:xfrm>
            <a:off x="803935" y="1975050"/>
            <a:ext cx="7875791" cy="7243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运营模式：采用会员制，提供多种会员套餐，满足不同客户需求。</a:t>
            </a:r>
            <a:endParaRPr lang="zh-CN" altLang="en-US" sz="1800">
              <a:latin typeface="+mn-ea"/>
              <a:ea typeface="+mn-ea"/>
            </a:endParaRPr>
          </a:p>
        </p:txBody>
      </p:sp>
      <p:sp>
        <p:nvSpPr>
          <p:cNvPr id="1049788" name="文本框 14"/>
          <p:cNvSpPr txBox="1"/>
          <p:nvPr>
            <p:custDataLst>
              <p:tags r:id="rId13"/>
            </p:custDataLst>
          </p:nvPr>
        </p:nvSpPr>
        <p:spPr>
          <a:xfrm>
            <a:off x="803935" y="2930840"/>
            <a:ext cx="7875791" cy="723785"/>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营销策略：通过线上平台进行推广，定期举办促销活动，吸引更多游客。</a:t>
            </a:r>
            <a:endParaRPr lang="zh-CN" altLang="en-US" sz="1800">
              <a:latin typeface="+mn-ea"/>
              <a:ea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https://d.book118.com/766100240131010053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1*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1*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1*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1*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1*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1*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1*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400817871094,&quot;width&quot;:863.716552734375}"/>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1*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8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8.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Calibri Light</vt:lpstr>
      <vt:lpstr>宋体</vt:lpstr>
      <vt:lpstr>Office Theme</vt:lpstr>
      <vt:lpstr>江西冰舞名城真冰滑冰场景区</vt:lpstr>
      <vt:lpstr>目录</vt:lpstr>
      <vt:lpstr>单击添加章节标题</vt:lpstr>
      <vt:lpstr>江西冰舞名城真冰滑冰场景区介绍</vt:lpstr>
      <vt:lpstr>地理位置和特点</vt:lpstr>
      <vt:lpstr>建设规模和设施</vt:lpstr>
      <vt:lpstr>滑冰场景区特色</vt:lpstr>
      <vt:lpstr>滑冰场景区评价</vt:lpstr>
      <vt:lpstr>江西冰舞名城真冰滑冰场景区的发展历程</vt:lpstr>
      <vt:lpstr>建设背景和发展历程</vt:lpstr>
      <vt:lpstr>重要事件和里程碑</vt:lpstr>
      <vt:lpstr>成功因素和经验教训</vt:lpstr>
      <vt:lpstr>江西冰舞名城真冰滑冰场景区的运营和管理</vt:lpstr>
      <vt:lpstr>运营模式和策略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2024-09-20T08:10:42.801</cp:lastPrinted>
  <dcterms:created xsi:type="dcterms:W3CDTF">2024-09-20T00:10:42Z</dcterms:created>
  <dcterms:modified xsi:type="dcterms:W3CDTF">2024-09-20T00:10:44Z</dcterms:modified>
</cp:coreProperties>
</file>