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AAUWCG+MS-UIGothic"/>
      <p:regular r:id="rId15"/>
    </p:embeddedFont>
    <p:embeddedFont>
      <p:font typeface="NHVOCO+QGRTPA+ArialMT"/>
      <p:regular r:id="rId16"/>
    </p:embeddedFont>
    <p:embeddedFont>
      <p:font typeface="ONDQJE+FFUMET+Arial-BoldMT"/>
      <p:regular r:id="rId17"/>
    </p:embeddedFont>
    <p:embeddedFont>
      <p:font typeface="JIQMHP+UOGLJW+MicrosoftYaHei-Bold"/>
      <p:regular r:id="rId18"/>
    </p:embeddedFont>
    <p:embeddedFont>
      <p:font typeface="CBBOLI+EUPWJH+MicrosoftYaHei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55B8F-BC05-41E7-9A2D-D6B9264A5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A6856-F4DA-4EB1-8C0F-DF596DC0A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7831CB-6E5E-478A-9BC0-ADD59CCF2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BB7125-DC29-407F-9239-6A3333079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05CA5E-9944-4E75-A099-8855EC9B6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4FC489-BBEB-4CCE-B1E4-0CC765D87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9BC250-D27E-4FFA-A1E5-100E1ED4B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8E8FBC-81F7-4026-80BB-8AE29B85D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54BB0-567F-4DE7-9821-B3B11F8CD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0BB39-4183-4EAD-AE69-2C185C05F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7AB3D-59F5-4FCA-959D-093FAEDFDC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10424224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4625" y="1390154"/>
            <a:ext cx="4086225" cy="2477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 spc="-885">
                <a:solidFill>
                  <a:srgbClr val="5E5E5E"/>
                </a:solidFill>
                <a:latin typeface="AAUWCG+MS-UIGothic"/>
                <a:cs typeface="AAUWCG+MS-UIGothic"/>
              </a:rPr>
              <a:t>羽的文思想</a:t>
            </a:r>
          </a:p>
          <a:p>
            <a:pPr marL="0" marR="0">
              <a:lnSpc>
                <a:spcPts val="4950"/>
              </a:lnSpc>
              <a:spcBef>
                <a:spcPts val="2179"/>
              </a:spcBef>
              <a:spcAft>
                <a:spcPct val="0"/>
              </a:spcAft>
            </a:pPr>
            <a:r>
              <a:rPr sz="4950">
                <a:solidFill>
                  <a:srgbClr val="5E5E5E"/>
                </a:solidFill>
                <a:latin typeface="AAUWCG+MS-UIGothic"/>
                <a:cs typeface="AAUWCG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11775" y="2142680"/>
            <a:ext cx="3006558" cy="30249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NHVOCO+QGRTPA+ArialMT"/>
                <a:cs typeface="NHVOCO+QGRTPA+ArialMT"/>
              </a:rPr>
              <a:t>•</a:t>
            </a:r>
            <a:r>
              <a:rPr sz="2400">
                <a:solidFill>
                  <a:srgbClr val="173D31"/>
                </a:solidFill>
                <a:latin typeface="AAUWCG+MS-UIGothic"/>
                <a:cs typeface="AAUWCG+MS-UIGothic"/>
              </a:rPr>
              <a:t>羽的生平介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NHVOCO+QGRTPA+ArialMT"/>
                <a:cs typeface="NHVOCO+QGRTPA+ArialMT"/>
              </a:rPr>
              <a:t>•</a:t>
            </a:r>
            <a:r>
              <a:rPr sz="2400">
                <a:solidFill>
                  <a:srgbClr val="173D31"/>
                </a:solidFill>
                <a:latin typeface="AAUWCG+MS-UIGothic"/>
                <a:cs typeface="AAUWCG+MS-UIGothic"/>
              </a:rPr>
              <a:t>羽的文思想述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NHVOCO+QGRTPA+ArialMT"/>
                <a:cs typeface="NHVOCO+QGRTPA+ArialMT"/>
              </a:rPr>
              <a:t>•</a:t>
            </a:r>
            <a:r>
              <a:rPr sz="2400">
                <a:solidFill>
                  <a:srgbClr val="173D31"/>
                </a:solidFill>
                <a:latin typeface="AAUWCG+MS-UIGothic"/>
                <a:cs typeface="AAUWCG+MS-UIGothic"/>
              </a:rPr>
              <a:t>羽文思想的具体析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NHVOCO+QGRTPA+ArialMT"/>
                <a:cs typeface="NHVOCO+QGRTPA+ArialMT"/>
              </a:rPr>
              <a:t>•</a:t>
            </a:r>
            <a:r>
              <a:rPr sz="2400">
                <a:solidFill>
                  <a:srgbClr val="173D31"/>
                </a:solidFill>
                <a:latin typeface="AAUWCG+MS-UIGothic"/>
                <a:cs typeface="AAUWCG+MS-UIGothic"/>
              </a:rPr>
              <a:t>羽文思想的当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NHVOCO+QGRTPA+ArialMT"/>
                <a:cs typeface="NHVOCO+QGRTPA+ArialMT"/>
              </a:rPr>
              <a:t>•</a:t>
            </a:r>
            <a:r>
              <a:rPr sz="2400">
                <a:solidFill>
                  <a:srgbClr val="173D31"/>
                </a:solidFill>
                <a:latin typeface="AAUWCG+MS-UIGothic"/>
                <a:cs typeface="AAUWCG+MS-UIGothic"/>
              </a:rPr>
              <a:t>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434046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ONDQJE+FFUMET+Arial-BoldMT"/>
                <a:cs typeface="ONDQJE+FFUMET+Arial-BoldMT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7329" y="3762097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 spc="-1210">
                <a:solidFill>
                  <a:srgbClr val="5E5E5E"/>
                </a:solidFill>
                <a:latin typeface="AAUWCG+MS-UIGothic"/>
                <a:cs typeface="AAUWCG+MS-UIGothic"/>
              </a:rPr>
              <a:t>羽的生平介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羽的生平和成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长经历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1770379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1600">
                <a:solidFill>
                  <a:srgbClr val="689E5F"/>
                </a:solidFill>
                <a:latin typeface="AAUWCG+MS-UIGothic"/>
                <a:cs typeface="AAUWCG+MS-UIGothic"/>
              </a:rPr>
              <a:t>羽的出生和家庭背景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69229" y="2192382"/>
            <a:ext cx="800266" cy="401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IQMHP+UOGLJW+MicrosoftYaHei-Bold"/>
                <a:cs typeface="JIQMHP+UOGLJW+MicrosoftYaHei-Bold"/>
              </a:rPr>
              <a:t>01</a:t>
            </a:r>
          </a:p>
          <a:p>
            <a:pPr marL="0" marR="0">
              <a:lnSpc>
                <a:spcPts val="2396"/>
              </a:lnSpc>
              <a:spcBef>
                <a:spcPts val="1046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IQMHP+UOGLJW+MicrosoftYaHei-Bold"/>
                <a:cs typeface="JIQMHP+UOGLJW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IQMHP+UOGLJW+MicrosoftYaHei-Bold"/>
                <a:cs typeface="JIQMHP+UOGLJW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22795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他是南宋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期的一位著名文学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评论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家和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诗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人，出生于一个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香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第，自幼受到良好的文学熏陶。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3420745"/>
            <a:ext cx="173106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1600">
                <a:solidFill>
                  <a:srgbClr val="689E5F"/>
                </a:solidFill>
                <a:latin typeface="AAUWCG+MS-UIGothic"/>
                <a:cs typeface="AAUWCG+MS-UIGothic"/>
              </a:rPr>
              <a:t>羽的求学</a:t>
            </a:r>
            <a:r>
              <a:rPr sz="1600">
                <a:solidFill>
                  <a:srgbClr val="689E5F"/>
                </a:solidFill>
                <a:latin typeface="SimSun"/>
                <a:cs typeface="SimSun"/>
              </a:rPr>
              <a:t>经历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3890383"/>
            <a:ext cx="59133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他早年曾跟随名儒学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，后因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乱而流离失所，但仍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坚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持自学，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98234" y="4233283"/>
            <a:ext cx="1555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深入研究文学。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234" y="5083175"/>
            <a:ext cx="173106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1600">
                <a:solidFill>
                  <a:srgbClr val="689E5F"/>
                </a:solidFill>
                <a:latin typeface="AAUWCG+MS-UIGothic"/>
                <a:cs typeface="AAUWCG+MS-UIGothic"/>
              </a:rPr>
              <a:t>羽的文学</a:t>
            </a:r>
            <a:r>
              <a:rPr sz="1600">
                <a:solidFill>
                  <a:srgbClr val="689E5F"/>
                </a:solidFill>
                <a:latin typeface="SimSun"/>
                <a:cs typeface="SimSun"/>
              </a:rPr>
              <a:t>创</a:t>
            </a:r>
            <a:r>
              <a:rPr sz="1600">
                <a:solidFill>
                  <a:srgbClr val="689E5F"/>
                </a:solidFill>
                <a:latin typeface="AAUWCG+MS-UIGothic"/>
                <a:cs typeface="AAUWCG+MS-UIGothic"/>
              </a:rPr>
              <a:t>作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98234" y="5564878"/>
            <a:ext cx="55487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他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作了大量的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诗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歌、散文和文学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评论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，其中以《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沧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浪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诗话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最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著名，成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中国古代文学理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的重要著作之一。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羽所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的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史背景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40712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南宋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时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期的政治和社会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环</a:t>
            </a:r>
            <a:r>
              <a:rPr sz="2300">
                <a:solidFill>
                  <a:srgbClr val="689E5F"/>
                </a:solidFill>
                <a:latin typeface="AAUWCG+MS-UIGothic"/>
                <a:cs typeface="AAUWCG+MS-UIGothic"/>
              </a:rPr>
              <a:t>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60759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羽所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的南宋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期，政治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动荡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不安，社会矛盾尖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锐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，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这对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他的人生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和文学思想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生了深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的影响。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文学思潮的演</a:t>
            </a:r>
            <a:r>
              <a:rPr sz="2300">
                <a:solidFill>
                  <a:srgbClr val="689E5F"/>
                </a:solidFill>
                <a:latin typeface="SimSun"/>
                <a:cs typeface="SimSun"/>
              </a:rPr>
              <a:t>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41042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羽生活在文学思潮演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的关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键时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期，他的文学思想深受儒、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释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、道三教融合的影响，同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又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当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的文学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尚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行了深刻的反思和批判。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羽的文学成就和影响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1550" spc="25">
                <a:solidFill>
                  <a:srgbClr val="689E5F"/>
                </a:solidFill>
                <a:latin typeface="AAUWCG+MS-UIGothic"/>
                <a:cs typeface="AAUWCG+MS-UIGothic"/>
              </a:rPr>
              <a:t>羽的文学成就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他的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诗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歌、散文和文学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评论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都具有极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高的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价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，尤其是《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沧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浪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诗话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》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更是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中国古代文学理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展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生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了深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282828"/>
                </a:solidFill>
                <a:latin typeface="AAUWCG+MS-UIGothic"/>
                <a:cs typeface="AAUWCG+MS-UIGothic"/>
              </a:rPr>
              <a:t>的影响。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50" spc="25">
                <a:solidFill>
                  <a:srgbClr val="FFFFFF"/>
                </a:solidFill>
                <a:latin typeface="AAUWCG+MS-UIGothic"/>
                <a:cs typeface="AAUWCG+MS-UIGothic"/>
              </a:rPr>
              <a:t>羽的影响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羽的文学思想和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评论观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后世的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文学家和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生了广泛的影响，他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的作品被广泛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传颂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和研究，成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中国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文学史上的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FFFFFF"/>
                </a:solidFill>
                <a:latin typeface="AAUWCG+MS-UIGothic"/>
                <a:cs typeface="AAUWCG+MS-UIGothic"/>
              </a:rPr>
              <a:t>典之作。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401661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ONDQJE+FFUMET+Arial-BoldMT"/>
                <a:cs typeface="ONDQJE+FFUMET+Arial-BoldMT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5829" y="3761462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 spc="-671">
                <a:solidFill>
                  <a:srgbClr val="5E5E5E"/>
                </a:solidFill>
                <a:latin typeface="AAUWCG+MS-UIGothic"/>
                <a:cs typeface="AAUWCG+MS-UIGothic"/>
              </a:rPr>
              <a:t>羽的文思想述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文思想的形成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2189" y="2080553"/>
            <a:ext cx="28003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羽所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的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史背景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0425" y="2095793"/>
            <a:ext cx="22669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羽的个人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经历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2189" y="2634353"/>
            <a:ext cx="26271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宋代，儒学复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，文化繁荣。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10425" y="2634353"/>
            <a:ext cx="430619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早年求学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经历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儒、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释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、道三教有深入研究。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86050" y="4544988"/>
            <a:ext cx="3373754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羽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文思想的形成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2100">
                <a:solidFill>
                  <a:srgbClr val="FFFFFF"/>
                </a:solidFill>
                <a:latin typeface="AAUWCG+MS-UIGothic"/>
                <a:cs typeface="AAUWCG+MS-UIGothic"/>
              </a:rPr>
              <a:t>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86050" y="5074658"/>
            <a:ext cx="562064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受到儒、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释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、道三教思想的影响，逐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形成自己的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AAUWCG+MS-UIGothic"/>
                <a:cs typeface="AAUWCG+MS-UIGothic"/>
              </a:rPr>
              <a:t>文思想。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文思想的主要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观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44725" y="1164391"/>
            <a:ext cx="2797149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强调</a:t>
            </a:r>
            <a:r>
              <a:rPr sz="2300" spc="25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“</a:t>
            </a:r>
            <a:r>
              <a:rPr sz="2300" spc="23">
                <a:solidFill>
                  <a:srgbClr val="689E5F"/>
                </a:solidFill>
                <a:latin typeface="AAUWCG+MS-UIGothic"/>
                <a:cs typeface="AAUWCG+MS-UIGothic"/>
              </a:rPr>
              <a:t>以文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载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道</a:t>
            </a:r>
            <a:r>
              <a:rPr sz="2300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1554" y="1698997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认为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文章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承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道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，表达思想。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22550" y="2445821"/>
            <a:ext cx="3092463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提倡</a:t>
            </a:r>
            <a:r>
              <a:rPr sz="2300" spc="25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“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文以气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为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主</a:t>
            </a:r>
            <a:r>
              <a:rPr sz="2300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59379" y="298042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文章的气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势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格。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44725" y="3727886"/>
            <a:ext cx="3092463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主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张</a:t>
            </a:r>
            <a:r>
              <a:rPr sz="2300" spc="25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“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文以意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为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主</a:t>
            </a:r>
            <a:r>
              <a:rPr sz="2300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”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81554" y="426185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文章的主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和意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22550" y="5009316"/>
            <a:ext cx="3092463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提倡</a:t>
            </a:r>
            <a:r>
              <a:rPr sz="2300" spc="25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“</a:t>
            </a:r>
            <a:r>
              <a:rPr sz="2300" spc="25">
                <a:solidFill>
                  <a:srgbClr val="689E5F"/>
                </a:solidFill>
                <a:latin typeface="AAUWCG+MS-UIGothic"/>
                <a:cs typeface="AAUWCG+MS-UIGothic"/>
              </a:rPr>
              <a:t>文以法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为辅</a:t>
            </a:r>
            <a:r>
              <a:rPr sz="2300">
                <a:solidFill>
                  <a:srgbClr val="689E5F"/>
                </a:solidFill>
                <a:latin typeface="JIQMHP+UOGLJW+MicrosoftYaHei-Bold"/>
                <a:cs typeface="JIQMHP+UOGLJW+MicrosoftYaHei-Bold"/>
              </a:rPr>
              <a:t>”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59379" y="5543922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认为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文章的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构和技巧也很重要。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严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羽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689E5F"/>
                </a:solidFill>
                <a:latin typeface="AAUWCG+MS-UIGothic"/>
                <a:cs typeface="AAUWCG+MS-UIGothic"/>
              </a:rPr>
              <a:t>文思想的特点和价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689E5F"/>
                </a:solidFill>
                <a:latin typeface="AAUWCG+MS-UIGothic"/>
                <a:cs typeface="AAUWCG+MS-UIGothic"/>
              </a:rPr>
              <a:t>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518783"/>
            <a:ext cx="342989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融合儒、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释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、道三教思想，注重文章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的思想性、气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势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格、主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和技巧。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689E5F"/>
                </a:solidFill>
                <a:latin typeface="AAUWCG+MS-UIGothic"/>
                <a:cs typeface="AAUWCG+MS-UIGothic"/>
              </a:rPr>
              <a:t>价</a:t>
            </a:r>
            <a:r>
              <a:rPr sz="2000">
                <a:solidFill>
                  <a:srgbClr val="689E5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9244" y="4772397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后世的文学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作和批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评产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生了深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远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影响，成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中国古代文学批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史上的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AAUWCG+MS-UIGothic"/>
                <a:cs typeface="AAUWCG+MS-UIGothic"/>
              </a:rPr>
              <a:t>重要流派。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https://d.book118.com/766104242240010051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AAUWCG+MS-UIGothic</vt:lpstr>
      <vt:lpstr>NHVOCO+QGRTPA+ArialMT</vt:lpstr>
      <vt:lpstr>ONDQJE+FFUMET+Arial-BoldMT</vt:lpstr>
      <vt:lpstr>SimSun</vt:lpstr>
      <vt:lpstr>JIQMHP+UOGLJW+MicrosoftYaHei-Bold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2024-09-18T00:55:21.385</cp:lastPrinted>
  <dcterms:created xsi:type="dcterms:W3CDTF">2024-09-17T16:55:21Z</dcterms:created>
  <dcterms:modified xsi:type="dcterms:W3CDTF">2024-09-17T16:55:22Z</dcterms:modified>
</cp:coreProperties>
</file>