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769581-8340-4ACA-B6B0-CC70F812FF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3E8089-6006-47A8-9239-6EDFA0C0D0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C77BE6-C898-4194-A4F3-A222FBFC8A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C399BD-35E2-4B23-9576-5AA46C0C43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30FA5D0-7A92-4D26-9210-A204A9AE23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D744264-ED5E-410A-BFF2-B8A1BFD1EC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C0DF2E0-5976-4D39-A006-42C673BB30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F9E80F-FD68-4DD7-BFA6-8BA6484ED6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453E14-1459-4920-A532-F83C0264EB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972DE2-2D4E-467C-8897-7E4ECC91FD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FACAA3-3900-4F76-93E0-A672722A50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png" /><Relationship Id="rId4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6110103051010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《研究生临床药理》ppt课件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临床药理概述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药物代谢动力学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药物治疗与临床疗效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药物不良反应与药物相互作用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临床药理在实践中的应用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临床药理概述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临床药理是一门研究药物与人体相互作用规律的学科。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临床药理主要关注药物在人体内的吸收、分布、代谢和排泄过程，以及药物对人体的作用和影响，旨在为药物的合理使用和优化提供科学依据。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临床药理的定义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临床药理的研究内容包括新药研发、药物疗效和安全性评价、药物治疗方案制定以及药物经济学等方面。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药理在新药研发中发挥着至关重要的作用，涉及药物的筛选、试验设计、数据分析和结果解读等方面。同时，临床药理还负责对已上市药物进行疗效和安全性的评价，为医生制定药物治疗方案提供科学依据，并从经济学角度评估药物治疗的成本效益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临床药理的研究内容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临床药理旨在为药物治疗提供科学依据，确保药物治疗的有效性和安全性。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药理通过研究药物在人体内的代谢和作用机制，了解药物的疗效和不良反应，从而为医生制定合理的药物治疗方案提供依据。同时，临床药理还负责对药物治疗过程中出现的不良反应进行监测和管理，确保患者的用药安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临床药理与药物治疗的关系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药物代谢动力学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493" r="21493"/>
          <a:stretch>
            <a:fillRect/>
          </a:stretch>
        </p:blipFill>
        <p:spPr>
          <a:xfrm>
            <a:off x="1241255" y="1314002"/>
            <a:ext cx="2902138" cy="509023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药物代谢动力学的定义</a:t>
              </a:r>
            </a:p>
          </p:txBody>
        </p:sp>
      </p:grpSp>
      <p:cxnSp>
        <p:nvCxnSpPr>
          <p:cNvPr id="25" name="Connector 25"/>
          <p:cNvCxnSpPr/>
          <p:nvPr/>
        </p:nvCxnSpPr>
        <p:spPr>
          <a:xfrm>
            <a:off x="4146550" y="1868488"/>
            <a:ext cx="1419225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6" name="Connector 26"/>
          <p:cNvCxnSpPr/>
          <p:nvPr/>
        </p:nvCxnSpPr>
        <p:spPr>
          <a:xfrm>
            <a:off x="3970338" y="3735388"/>
            <a:ext cx="2301875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7" name="Connector 27"/>
          <p:cNvCxnSpPr/>
          <p:nvPr/>
        </p:nvCxnSpPr>
        <p:spPr>
          <a:xfrm>
            <a:off x="2298700" y="5591175"/>
            <a:ext cx="2921000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8" name="Freeform 28"/>
          <p:cNvSpPr/>
          <p:nvPr/>
        </p:nvSpPr>
        <p:spPr>
          <a:xfrm>
            <a:off x="5541931" y="1397032"/>
            <a:ext cx="1192244" cy="973169"/>
          </a:xfrm>
          <a:custGeom>
            <a:rect l="l" t="t" r="r" b="b"/>
            <a:pathLst>
              <a:path w="1210" h="984">
                <a:moveTo>
                  <a:pt x="1210" y="491"/>
                </a:moveTo>
                <a:cubicBezTo>
                  <a:pt x="982" y="424"/>
                  <a:pt x="982" y="424"/>
                  <a:pt x="982" y="424"/>
                </a:cubicBezTo>
                <a:cubicBezTo>
                  <a:pt x="949" y="184"/>
                  <a:pt x="743" y="0"/>
                  <a:pt x="494" y="0"/>
                </a:cubicBezTo>
                <a:cubicBezTo>
                  <a:pt x="221" y="0"/>
                  <a:pt x="0" y="221"/>
                  <a:pt x="0" y="493"/>
                </a:cubicBezTo>
                <a:cubicBezTo>
                  <a:pt x="0" y="766"/>
                  <a:pt x="221" y="986"/>
                  <a:pt x="494" y="986"/>
                </a:cubicBezTo>
                <a:cubicBezTo>
                  <a:pt x="745" y="986"/>
                  <a:pt x="952" y="799"/>
                  <a:pt x="983" y="557"/>
                </a:cubicBezTo>
                <a:lnTo>
                  <a:pt x="1210" y="491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643563" y="1495425"/>
            <a:ext cx="773144" cy="77628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5986463" y="3243263"/>
            <a:ext cx="1192244" cy="971550"/>
          </a:xfrm>
          <a:custGeom>
            <a:rect l="l" t="t" r="r" b="b"/>
            <a:pathLst>
              <a:path w="1210" h="984">
                <a:moveTo>
                  <a:pt x="1210" y="491"/>
                </a:moveTo>
                <a:cubicBezTo>
                  <a:pt x="982" y="424"/>
                  <a:pt x="982" y="424"/>
                  <a:pt x="982" y="424"/>
                </a:cubicBezTo>
                <a:cubicBezTo>
                  <a:pt x="949" y="184"/>
                  <a:pt x="743" y="0"/>
                  <a:pt x="494" y="0"/>
                </a:cubicBezTo>
                <a:cubicBezTo>
                  <a:pt x="221" y="0"/>
                  <a:pt x="0" y="221"/>
                  <a:pt x="0" y="493"/>
                </a:cubicBezTo>
                <a:cubicBezTo>
                  <a:pt x="0" y="766"/>
                  <a:pt x="221" y="986"/>
                  <a:pt x="494" y="986"/>
                </a:cubicBezTo>
                <a:cubicBezTo>
                  <a:pt x="745" y="986"/>
                  <a:pt x="952" y="799"/>
                  <a:pt x="983" y="557"/>
                </a:cubicBezTo>
                <a:lnTo>
                  <a:pt x="1210" y="491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088094" y="3341656"/>
            <a:ext cx="773144" cy="77466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918043" y="5105400"/>
            <a:ext cx="1193768" cy="971550"/>
          </a:xfrm>
          <a:custGeom>
            <a:rect l="l" t="t" r="r" b="b"/>
            <a:pathLst>
              <a:path w="1210" h="984">
                <a:moveTo>
                  <a:pt x="1210" y="491"/>
                </a:moveTo>
                <a:cubicBezTo>
                  <a:pt x="982" y="424"/>
                  <a:pt x="982" y="424"/>
                  <a:pt x="982" y="424"/>
                </a:cubicBezTo>
                <a:cubicBezTo>
                  <a:pt x="949" y="184"/>
                  <a:pt x="743" y="0"/>
                  <a:pt x="494" y="0"/>
                </a:cubicBezTo>
                <a:cubicBezTo>
                  <a:pt x="221" y="0"/>
                  <a:pt x="0" y="221"/>
                  <a:pt x="0" y="493"/>
                </a:cubicBezTo>
                <a:cubicBezTo>
                  <a:pt x="0" y="766"/>
                  <a:pt x="221" y="986"/>
                  <a:pt x="494" y="986"/>
                </a:cubicBezTo>
                <a:cubicBezTo>
                  <a:pt x="745" y="986"/>
                  <a:pt x="952" y="799"/>
                  <a:pt x="983" y="557"/>
                </a:cubicBezTo>
                <a:lnTo>
                  <a:pt x="1210" y="491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022818" y="5203793"/>
            <a:ext cx="774668" cy="77466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5753100" y="1618821"/>
            <a:ext cx="693277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176010" y="3464243"/>
            <a:ext cx="6972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118735" y="5326380"/>
            <a:ext cx="6972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861239" y="1206532"/>
            <a:ext cx="4364355" cy="135716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药物代谢动力学是研究药物在体内的吸收、分布、代谢和排泄的学科，主要关注药物在体内的动态变化过程。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178707" y="3037856"/>
            <a:ext cx="4364355" cy="1377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它通过数学模型和统计学方法，描述药物在体内的量与时间之间的关系，为临床合理用药提供科学依据。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118675" y="4936127"/>
            <a:ext cx="4362450" cy="1348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药物代谢动力学的研究有助于了解药物在体内的药效和安全性，以及药物之间的相互作用。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flipH="1">
            <a:off x="2266950" y="2012950"/>
            <a:ext cx="9925050" cy="4845050"/>
          </a:xfrm>
          <a:prstGeom prst="triangle">
            <a:avLst>
              <a:gd name="adj" fmla="val 0"/>
            </a:avLst>
          </a:prstGeom>
          <a:blipFill dpi="0" rotWithShape="1">
            <a:blip r:embed="rId2">
              <a:alphaModFix/>
            </a:blip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V="1">
            <a:off x="1966913" y="6027738"/>
            <a:ext cx="1973262" cy="985837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</a:ln>
        </p:spPr>
      </p:cxnSp>
      <p:sp>
        <p:nvSpPr>
          <p:cNvPr id="4" name="AutoShape 4"/>
          <p:cNvSpPr/>
          <p:nvPr/>
        </p:nvSpPr>
        <p:spPr>
          <a:xfrm rot="2700000">
            <a:off x="4090988" y="5378450"/>
            <a:ext cx="723900" cy="7239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 flipV="1">
            <a:off x="4991100" y="5230813"/>
            <a:ext cx="598488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</a:ln>
        </p:spPr>
      </p:cxnSp>
      <p:sp>
        <p:nvSpPr>
          <p:cNvPr id="6" name="AutoShape 6"/>
          <p:cNvSpPr/>
          <p:nvPr/>
        </p:nvSpPr>
        <p:spPr>
          <a:xfrm rot="2700000">
            <a:off x="5791200" y="4559300"/>
            <a:ext cx="723900" cy="723900"/>
          </a:xfrm>
          <a:prstGeom prst="rect">
            <a:avLst/>
          </a:prstGeom>
          <a:blipFill dpi="0">
            <a:blip r:embed="rId3"/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V="1">
            <a:off x="6677025" y="4410075"/>
            <a:ext cx="598488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</a:ln>
        </p:spPr>
      </p:cxnSp>
      <p:sp>
        <p:nvSpPr>
          <p:cNvPr id="8" name="AutoShape 8"/>
          <p:cNvSpPr/>
          <p:nvPr/>
        </p:nvSpPr>
        <p:spPr>
          <a:xfrm rot="2700000">
            <a:off x="7454900" y="3749675"/>
            <a:ext cx="723900" cy="723900"/>
          </a:xfrm>
          <a:prstGeom prst="rect">
            <a:avLst/>
          </a:prstGeom>
          <a:blipFill dpi="0">
            <a:blip r:embed="rId3"/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 flipV="1">
            <a:off x="8316913" y="3598863"/>
            <a:ext cx="598487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</a:ln>
        </p:spPr>
      </p:cxnSp>
      <p:cxnSp>
        <p:nvCxnSpPr>
          <p:cNvPr id="10" name="Connector 10"/>
          <p:cNvCxnSpPr/>
          <p:nvPr/>
        </p:nvCxnSpPr>
        <p:spPr>
          <a:xfrm flipV="1">
            <a:off x="10059988" y="1960563"/>
            <a:ext cx="2282825" cy="109220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</a:ln>
        </p:spPr>
      </p:cxnSp>
      <p:cxnSp>
        <p:nvCxnSpPr>
          <p:cNvPr id="11" name="Connector 11"/>
          <p:cNvCxnSpPr/>
          <p:nvPr/>
        </p:nvCxnSpPr>
        <p:spPr>
          <a:xfrm>
            <a:off x="936625" y="5559425"/>
            <a:ext cx="2614613" cy="0"/>
          </a:xfrm>
          <a:prstGeom prst="line">
            <a:avLst/>
          </a:prstGeom>
          <a:ln w="6350">
            <a:solidFill>
              <a:schemeClr val="dk1"/>
            </a:solidFill>
            <a:prstDash val="dash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2873375" y="4413250"/>
            <a:ext cx="2614613" cy="0"/>
          </a:xfrm>
          <a:prstGeom prst="line">
            <a:avLst/>
          </a:prstGeom>
          <a:ln w="6350">
            <a:solidFill>
              <a:schemeClr val="dk1"/>
            </a:solidFill>
            <a:prstDash val="dash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>
            <a:off x="4702175" y="3371850"/>
            <a:ext cx="2614613" cy="0"/>
          </a:xfrm>
          <a:prstGeom prst="line">
            <a:avLst/>
          </a:prstGeom>
          <a:ln w="6350">
            <a:solidFill>
              <a:schemeClr val="dk1"/>
            </a:solidFill>
            <a:prstDash val="dash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>
            <a:off x="6293055" y="2249488"/>
            <a:ext cx="2614612" cy="0"/>
          </a:xfrm>
          <a:prstGeom prst="line">
            <a:avLst/>
          </a:prstGeom>
          <a:ln w="6350">
            <a:solidFill>
              <a:schemeClr val="dk1"/>
            </a:solidFill>
            <a:prstDash val="dash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5680775" y="1185863"/>
            <a:ext cx="2647950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192588" y="2351088"/>
            <a:ext cx="2647950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2397125" y="3321050"/>
            <a:ext cx="2647950" cy="39528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98463" y="4514850"/>
            <a:ext cx="2647950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5942712" y="1157288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药物的吸收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454525" y="2326005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药物的分布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2672304" y="3273425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药物的代谢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60401" y="4492943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药物的排泄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064251" y="1465262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研究药物进入体内的过程，包括药物的溶解度、渗透性、生物利用度等。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17039" y="2626606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研究药物在体内的分布情况，包括药物的靶器官、组织分布和细胞内外的浓度等。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829310" y="3652203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研究药物在体内的代谢过程，包括药物的酶促反应和非酶促反应等。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818089" y="4836890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研究药物从体内排出的过程，包括药物的肾排泄和胆汁排泄等。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482934" y="3775250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5819234" y="4591137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119022" y="5410287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0" name="AutoShape 30"/>
          <p:cNvSpPr/>
          <p:nvPr/>
        </p:nvSpPr>
        <p:spPr>
          <a:xfrm rot="2700000">
            <a:off x="9081813" y="2848704"/>
            <a:ext cx="745088" cy="74508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9120441" y="2921881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2" name="Group 3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3" name="AutoShape 3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TextBox 5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药物代谢动力学的研究内容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药物代谢动力学与药物治疗效果的关系</a:t>
              </a:r>
            </a:p>
          </p:txBody>
        </p:sp>
      </p:grpSp>
      <p:sp>
        <p:nvSpPr>
          <p:cNvPr id="24" name="AutoShape 24"/>
          <p:cNvSpPr/>
          <p:nvPr/>
        </p:nvSpPr>
        <p:spPr>
          <a:xfrm>
            <a:off x="1460468" y="1739932"/>
            <a:ext cx="4610100" cy="1968532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070568" y="3703606"/>
            <a:ext cx="4610100" cy="196853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070568" y="1739932"/>
            <a:ext cx="4610100" cy="19685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1460468" y="3703606"/>
            <a:ext cx="4610100" cy="1968532"/>
          </a:xfrm>
          <a:prstGeom prst="rect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 rot="5400000">
            <a:off x="5371957" y="2578179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 rot="10800000">
            <a:off x="7759732" y="3703606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 rot="16200000">
            <a:off x="5089493" y="4548188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006757" y="3421094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350931" y="2111740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ctr">
              <a:lnSpc>
                <a:spcPct val="80000"/>
              </a:lnSpc>
              <a:buAutoNum type="arabicPeriod"/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A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9321832" y="2111740"/>
            <a:ext cx="13068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ctr">
              <a:lnSpc>
                <a:spcPct val="80000"/>
              </a:lnSpc>
              <a:buAutoNum type="arabicPeriod"/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B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9321832" y="4075414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ctr">
              <a:lnSpc>
                <a:spcPct val="80000"/>
              </a:lnSpc>
              <a:buAutoNum type="arabicPeriod"/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D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1350931" y="4075414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ctr">
              <a:lnSpc>
                <a:spcPct val="80000"/>
              </a:lnSpc>
              <a:buAutoNum type="arabicPeriod"/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2615463" y="2112527"/>
            <a:ext cx="336374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药物代谢动力学参数是制定药物治疗方案的重要依据，通过调整给药方案可以优化治疗效果。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432750" y="2112527"/>
            <a:ext cx="306326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药物的代谢和排泄速度会影响药物治疗效果，过快或过慢的代谢和排泄可能导致药物浓度过高或过低，影响疗效。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2615463" y="4076201"/>
            <a:ext cx="310082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药物之间的相互作用可能影响药物的代谢和排泄，从而影响药物治疗效果，了解药物之间的相互作用有助于避免不良反应的发生。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32750" y="4076201"/>
            <a:ext cx="311768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个体差异也会影响药物的代谢和排泄，不同个体对同一药物的反应可能存在差异，因此需要根据个体情况制定个性化的药物治疗方案。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药物治疗与临床疗效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药物治疗是临床疗效的重要保障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通过合理的药物治疗，可以有效控制疾病症状、预防并发症、提高患者生存率和生活质量。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药物治疗与临床疗效的关联性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药物治疗的效果与药物的种类、剂量、给药方式、疗程等因素密切相关，同时也受到患者个体差异、病情严重程度等因素的影响。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7112" r="27112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药物治疗与临床疗效的关系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000" r="31000"/>
          <a:stretch>
            <a:fillRect/>
          </a:stretch>
        </p:blipFill>
        <p:spPr>
          <a:xfrm>
            <a:off x="1256535" y="1126660"/>
            <a:ext cx="3172115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临床试验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通过对照试验的方式，评估药物治疗的有效性和安全性，为药物注册和临床应用提供科学依据。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观察性研究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通过观察患者的临床表现和实验室指标，评估药物治疗的效果，为临床实践提供参考。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真实世界研究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在自然环境下观察药物治疗的效果，为药物长期应用和真实世界中的效果提供证据。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药物治疗的临床评价方法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417" r="1417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通过使用抗生素，可以有效控制细菌感染，预防并发症，提高治愈率。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抗生素治疗细菌感染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通过使用降压药物，可以有效降低血压，减少心血管事件的发生，提高患者生存率和生活质量。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降压药物治疗高血压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药物治疗的临床应用实例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https://d.book118.com/766110103051010043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2024-09-11T04:28:01.985</cp:lastPrinted>
  <dcterms:created xsi:type="dcterms:W3CDTF">2024-09-10T20:28:02Z</dcterms:created>
  <dcterms:modified xsi:type="dcterms:W3CDTF">2024-09-10T20:28:03Z</dcterms:modified>
</cp:coreProperties>
</file>