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DEC72B-46E3-4603-95C1-EAC13AFFCC7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0A47FD4-DD36-4612-8335-DC637FFD7F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4DA9E2-F8C5-4DB4-B3BD-954CF5A3E0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6536F93-653D-47B2-86F0-025C06EC28D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625A84F-0A2F-484F-8E4A-8A8A6D886F0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54DF5A8-639A-48EB-81DE-D98BE888F7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2B21B14-3AC9-4F71-9CC2-70747625341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0A271E0-5FFA-485A-8FAE-A15A933753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2EF026-0FDD-4DC6-9128-5F925500EF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37DC86-929D-4D2E-AB48-79302F7115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1A5EB9-0FA3-4998-92F1-22CD26979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6111002041010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《医学图像分割介绍》ppt课件</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医学图像分割简介</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医学图像分割技术</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医学图像分割的挑战与解决方案</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医学图像分割的未来展望</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医学图像分割的实践案例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医学图像分割简介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10720" r="10720"/>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0729" r="1072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医学图像分割的定义</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它通过将图像划分为有意义的部分，为医生提供更直观、准确的诊断依据。</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医学图像分割是将医学图像中的特定区域或结构进行识别和分离的过程。</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科研与教学</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医学图像分割在科研和教学中也具有重要价值，有助于推动医学领域的发展。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提高诊断准确率</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通过精确地识别和分割病变区域，医生能够更准确地诊断病情。</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辅助治疗决策</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分割结果可以帮助医生制定更个性化的治疗方案，提高治疗效果。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医学图像分割的重要性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肿瘤检测与治疗</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在肿瘤检测、定位和跟踪过程中，医学图像分割技术发挥着关键作用。</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神经影像分析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在神经影像分析中，医学图像分割用于研究大脑结构和功能。</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心血管医学</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在心血管医学领域，医学图像分割用于评估心脏结构和功能。</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医学图像分割的应用领域</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医学图像分割技术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flipV="1">
            <a:off x="5226940" y="2711199"/>
            <a:ext cx="869059" cy="55646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3" name="Connector 3"/>
          <p:cNvCxnSpPr/>
          <p:nvPr/>
        </p:nvCxnSpPr>
        <p:spPr>
          <a:xfrm flipH="1">
            <a:off x="6085799" y="2787060"/>
            <a:ext cx="787048" cy="457877"/>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6096000" y="3252176"/>
            <a:ext cx="0" cy="1146048"/>
          </a:xfrm>
          <a:prstGeom prst="line">
            <a:avLst/>
          </a:prstGeom>
          <a:ln w="1905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AutoShape 5"/>
          <p:cNvSpPr/>
          <p:nvPr/>
        </p:nvSpPr>
        <p:spPr>
          <a:xfrm>
            <a:off x="654974" y="1746676"/>
            <a:ext cx="4692565" cy="1777323"/>
          </a:xfrm>
          <a:prstGeom prst="snip1Rect">
            <a:avLst>
              <a:gd name="adj" fmla="val 25816"/>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897941"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通过设定不同的阈值对像素进行分类，从而实现图像分割。</a:t>
            </a:r>
          </a:p>
        </p:txBody>
      </p:sp>
      <p:sp>
        <p:nvSpPr>
          <p:cNvPr id="7" name="TextBox 7"/>
          <p:cNvSpPr txBox="1"/>
          <p:nvPr/>
        </p:nvSpPr>
        <p:spPr>
          <a:xfrm>
            <a:off x="897941" y="1951443"/>
            <a:ext cx="3851172"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阈值法</a:t>
            </a:r>
          </a:p>
        </p:txBody>
      </p:sp>
      <p:sp>
        <p:nvSpPr>
          <p:cNvPr id="8" name="AutoShape 8"/>
          <p:cNvSpPr/>
          <p:nvPr/>
        </p:nvSpPr>
        <p:spPr>
          <a:xfrm>
            <a:off x="5575257" y="2695566"/>
            <a:ext cx="1041485" cy="1064453"/>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692637" y="2815534"/>
            <a:ext cx="806727" cy="82451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10800000">
            <a:off x="5065769" y="1746676"/>
            <a:ext cx="281771" cy="281771"/>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62010" y="1746676"/>
            <a:ext cx="4692565" cy="1777323"/>
          </a:xfrm>
          <a:prstGeom prst="snip1Rect">
            <a:avLst>
              <a:gd name="adj" fmla="val 2581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rot="10800000">
            <a:off x="11272804" y="1746676"/>
            <a:ext cx="281771" cy="281771"/>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304288" y="4201903"/>
            <a:ext cx="7583424" cy="1744811"/>
          </a:xfrm>
          <a:prstGeom prst="snip1Rect">
            <a:avLst>
              <a:gd name="adj" fmla="val 25374"/>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10800000">
            <a:off x="9605942" y="4201903"/>
            <a:ext cx="281771" cy="281771"/>
          </a:xfrm>
          <a:prstGeom prst="rtTriangl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7096195" y="2525610"/>
            <a:ext cx="419981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基于图像的灰度直方图，通过设定双阈值进行图像分割。</a:t>
            </a:r>
          </a:p>
        </p:txBody>
      </p:sp>
      <p:sp>
        <p:nvSpPr>
          <p:cNvPr id="16" name="TextBox 16"/>
          <p:cNvSpPr txBox="1"/>
          <p:nvPr/>
        </p:nvSpPr>
        <p:spPr>
          <a:xfrm>
            <a:off x="7096195" y="1966682"/>
            <a:ext cx="3948708"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直方图阈值法</a:t>
            </a:r>
          </a:p>
        </p:txBody>
      </p:sp>
      <p:sp>
        <p:nvSpPr>
          <p:cNvPr id="17" name="TextBox 17"/>
          <p:cNvSpPr txBox="1"/>
          <p:nvPr/>
        </p:nvSpPr>
        <p:spPr>
          <a:xfrm>
            <a:off x="2571608" y="4965724"/>
            <a:ext cx="68766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rgbClr val="FFFFFF">
                    <a:alpha val="100000"/>
                  </a:srgbClr>
                </a:solidFill>
                <a:latin typeface="Microsoft Yahei"/>
                <a:ea typeface="Microsoft Yahei"/>
                <a:cs typeface="Microsoft Yahei"/>
              </a:rPr>
              <a:t>根据图像局部特性自适应确定阈值，以实现更准确的分割。</a:t>
            </a:r>
          </a:p>
        </p:txBody>
      </p:sp>
      <p:sp>
        <p:nvSpPr>
          <p:cNvPr id="18" name="TextBox 18"/>
          <p:cNvSpPr txBox="1"/>
          <p:nvPr/>
        </p:nvSpPr>
        <p:spPr>
          <a:xfrm>
            <a:off x="2571608" y="4415940"/>
            <a:ext cx="4371364" cy="5193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100" b="1">
                <a:solidFill>
                  <a:srgbClr val="FFFFFF">
                    <a:alpha val="100000"/>
                  </a:srgbClr>
                </a:solidFill>
                <a:latin typeface="Microsoft Yahei"/>
                <a:ea typeface="Microsoft Yahei"/>
                <a:cs typeface="Microsoft Yahei"/>
              </a:rPr>
              <a:t>自适应阈值法</a:t>
            </a:r>
          </a:p>
        </p:txBody>
      </p:sp>
      <p:sp>
        <p:nvSpPr>
          <p:cNvPr id="19" name="Freeform 19"/>
          <p:cNvSpPr/>
          <p:nvPr/>
        </p:nvSpPr>
        <p:spPr>
          <a:xfrm>
            <a:off x="5885368" y="3029673"/>
            <a:ext cx="396240" cy="42062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基于阈值的分割方法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区域生长法</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从种子点开始，将相邻的像素加入到生长区域中，直到满足终止条件。</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区域分裂合并法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先对图像进行分裂，然后再合并满足条件的区域，以达到分割目的。</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水坝算法</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基于区域的水坝算法，通过建立和更新水坝线来进行区域生长和分裂。</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基于区域的分割方法</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边缘检测法</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通过检测图像中的边缘像素，实现图像分割。</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小波变换法</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利用小波变换的多尺度特性，检测图像中的边缘像素。</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霍夫变换法</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将边缘检测的结果转换为参数空间中的线段，实现更准确的边缘检测。</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基于边缘的分割方法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水平集方法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将分割问题转化为求解偏微分方程的问题，通过迭代更新水平集函数实现分割。</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图割方法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将图像分割问题转化为图的最优化问题，通过求解最小割/最大流问题实现图像分割。</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活动轮廓模型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通过定义一个能量函数，利用梯度下降法寻找最优的分割边界。</a:t>
            </a:r>
          </a:p>
        </p:txBody>
      </p:sp>
      <p:pic>
        <p:nvPicPr>
          <p:cNvPr id="10" name="Picture 10"/>
          <p:cNvPicPr>
            <a:picLocks noChangeAspect="1"/>
          </p:cNvPicPr>
          <p:nvPr/>
        </p:nvPicPr>
        <p:blipFill>
          <a:blip r:embed="rId2"/>
          <a:srcRect t="11333" b="11333"/>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基于模型的分割方法</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70591"/>
            <a:ext cx="5783287" cy="1172718"/>
            <a:chOff x="5982796" y="3170591"/>
            <a:chExt cx="5783287" cy="1172718"/>
          </a:xfrm>
        </p:grpSpPr>
        <p:sp>
          <p:nvSpPr>
            <p:cNvPr id="3" name="TextBox 3"/>
            <p:cNvSpPr txBox="1"/>
            <p:nvPr/>
          </p:nvSpPr>
          <p:spPr>
            <a:xfrm>
              <a:off x="5982796" y="3170591"/>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U-Net网络</a:t>
              </a:r>
            </a:p>
          </p:txBody>
        </p:sp>
        <p:sp>
          <p:nvSpPr>
            <p:cNvPr id="4" name="TextBox 4"/>
            <p:cNvSpPr txBox="1"/>
            <p:nvPr/>
          </p:nvSpPr>
          <p:spPr>
            <a:xfrm>
              <a:off x="5982796" y="3641126"/>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一种对称的卷积神经网络结构，用于解决图像分割问题。</a:t>
              </a:r>
            </a:p>
          </p:txBody>
        </p:sp>
      </p:grpSp>
      <p:grpSp>
        <p:nvGrpSpPr>
          <p:cNvPr id="5" name="Group 5"/>
          <p:cNvGrpSpPr/>
          <p:nvPr/>
        </p:nvGrpSpPr>
        <p:grpSpPr>
          <a:xfrm>
            <a:off x="5982796" y="4823246"/>
            <a:ext cx="5783287" cy="1172718"/>
            <a:chOff x="5982796" y="4823246"/>
            <a:chExt cx="5783287" cy="1172718"/>
          </a:xfrm>
        </p:grpSpPr>
        <p:sp>
          <p:nvSpPr>
            <p:cNvPr id="6" name="TextBox 6"/>
            <p:cNvSpPr txBox="1"/>
            <p:nvPr/>
          </p:nvSpPr>
          <p:spPr>
            <a:xfrm>
              <a:off x="5982796" y="4823246"/>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Mask R-CNN网络</a:t>
              </a:r>
            </a:p>
          </p:txBody>
        </p:sp>
        <p:sp>
          <p:nvSpPr>
            <p:cNvPr id="7" name="TextBox 7"/>
            <p:cNvSpPr txBox="1"/>
            <p:nvPr/>
          </p:nvSpPr>
          <p:spPr>
            <a:xfrm>
              <a:off x="5982796" y="5293781"/>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在Faster R-CNN目标检测网络的基础上，添加一个分支用于生成分割掩膜，实现目标检测和分割一体化。</a:t>
              </a:r>
            </a:p>
          </p:txBody>
        </p:sp>
      </p:grpSp>
      <p:sp>
        <p:nvSpPr>
          <p:cNvPr id="8" name="AutoShape 8"/>
          <p:cNvSpPr/>
          <p:nvPr/>
        </p:nvSpPr>
        <p:spPr>
          <a:xfrm>
            <a:off x="4805646" y="4913047"/>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5982796" y="1521950"/>
            <a:ext cx="5687135" cy="1172718"/>
            <a:chOff x="5982796" y="1521950"/>
            <a:chExt cx="5687135" cy="1172718"/>
          </a:xfrm>
        </p:grpSpPr>
        <p:sp>
          <p:nvSpPr>
            <p:cNvPr id="10" name="TextBox 10"/>
            <p:cNvSpPr txBox="1"/>
            <p:nvPr/>
          </p:nvSpPr>
          <p:spPr>
            <a:xfrm>
              <a:off x="5982796" y="152195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全卷积网络（FCN）</a:t>
              </a:r>
            </a:p>
          </p:txBody>
        </p:sp>
        <p:sp>
          <p:nvSpPr>
            <p:cNvPr id="11" name="TextBox 11"/>
            <p:cNvSpPr txBox="1"/>
            <p:nvPr/>
          </p:nvSpPr>
          <p:spPr>
            <a:xfrm>
              <a:off x="5982796" y="1992485"/>
              <a:ext cx="5687135"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通过将卷积神经网络与反卷积层相结合，实现像素级的图像分割。</a:t>
              </a:r>
            </a:p>
          </p:txBody>
        </p:sp>
      </p:grpSp>
      <p:sp>
        <p:nvSpPr>
          <p:cNvPr id="12" name="AutoShape 12"/>
          <p:cNvSpPr/>
          <p:nvPr/>
        </p:nvSpPr>
        <p:spPr>
          <a:xfrm>
            <a:off x="4805646" y="3272584"/>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805646" y="161148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41457" y="1735931"/>
            <a:ext cx="3722789" cy="3981079"/>
          </a:xfrm>
          <a:prstGeom prst="rect">
            <a:avLst/>
          </a:prstGeom>
          <a:solidFill>
            <a:schemeClr val="accent1">
              <a:alpha val="9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014447" y="3486249"/>
            <a:ext cx="391670" cy="391670"/>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14447" y="1795508"/>
            <a:ext cx="391670" cy="3916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026640" y="5128951"/>
            <a:ext cx="378428" cy="378428"/>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8" name="Picture 18"/>
          <p:cNvPicPr>
            <a:picLocks noChangeAspect="1"/>
          </p:cNvPicPr>
          <p:nvPr/>
        </p:nvPicPr>
        <p:blipFill>
          <a:blip r:embed="rId2">
            <a:alphaModFix/>
          </a:blip>
          <a:srcRect l="13482" r="13482"/>
          <a:stretch>
            <a:fillRect/>
          </a:stretch>
        </p:blipFill>
        <p:spPr>
          <a:xfrm>
            <a:off x="641457" y="1883900"/>
            <a:ext cx="3722789" cy="3671084"/>
          </a:xfrm>
          <a:prstGeom prst="rect">
            <a:avLst/>
          </a:prstGeom>
        </p:spPr>
      </p:pic>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基于深度学习的分割方法</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医学图像分割的挑战与解决方案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https://d.book118.com/766111002041010034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2024-09-03T07:24:24.014</cp:lastPrinted>
  <dcterms:created xsi:type="dcterms:W3CDTF">2024-09-02T23:24:24Z</dcterms:created>
  <dcterms:modified xsi:type="dcterms:W3CDTF">2024-09-02T23:24:26Z</dcterms:modified>
</cp:coreProperties>
</file>