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E3520C-964F-4BA2-8A2C-7A9E93CCA6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4C1367-8834-4114-8AC6-A2AB50403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622BE7-6DFE-40C4-8EB6-32CB556CB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9C1F20-D1EB-4597-AF08-D3B7618AAC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8BAAD7-7F6A-4FC7-B917-DDCC50C314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C09452-4A28-4FDE-883D-669511918F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794E85-FCD1-48EB-91AE-9703CBF1ED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0EEA11-9EA7-46B5-9E43-1D446C15B2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912344-098E-478E-84C1-31AECA9490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4BDC31-54B5-4B23-A197-9633E5848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A0E623-450A-4030-A183-A29E0439A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12521020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脑脊膜炎奈瑟菌载体免疫学</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奈瑟菌载体免疫学概述
 脑脊膜炎疫苗的免疫机制
 载体免疫反应的特征
 血清学分型和血清群
 脑脊膜炎双球菌载体蛋白
 脑脊膜炎奈瑟菌的致病性机制
 脑脊膜炎奈瑟菌载体载体抗原
 脑脊膜炎双球菌疫苗的免疫应答</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奈瑟菌载体免疫学概述</a:t>
            </a:r>
          </a:p>
        </p:txBody>
      </p:sp>
      <p:sp>
        <p:nvSpPr>
          <p:cNvPr id="3" name="Subtitle 2"/>
          <p:cNvSpPr>
            <a:spLocks noGrp="1"/>
          </p:cNvSpPr>
          <p:nvPr>
            <p:ph type="subTitle" idx="1"/>
          </p:nvPr>
        </p:nvSpPr>
        <p:spPr/>
        <p:txBody>
          <a:bodyPr/>
          <a:lstStyle/>
          <a:p>
            <a:r>
              <a:t>脑脊膜炎奈瑟菌载体免疫学</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奈瑟菌载体免疫学概述</a:t>
            </a:r>
          </a:p>
        </p:txBody>
      </p:sp>
      <p:sp>
        <p:nvSpPr>
          <p:cNvPr id="3" name="Text Placeholder 2"/>
          <p:cNvSpPr>
            <a:spLocks noGrp="1"/>
          </p:cNvSpPr>
          <p:nvPr>
            <p:ph type="body" idx="1"/>
          </p:nvPr>
        </p:nvSpPr>
        <p:spPr/>
        <p:txBody>
          <a:bodyPr/>
          <a:lstStyle/>
          <a:p>
            <a:r>
              <a:t>奈瑟菌载体免疫学概述：</a:t>
            </a:r>
          </a:p>
        </p:txBody>
      </p:sp>
      <p:sp>
        <p:nvSpPr>
          <p:cNvPr id="4" name="Content Placeholder 3"/>
          <p:cNvSpPr>
            <a:spLocks noGrp="1"/>
          </p:cNvSpPr>
          <p:nvPr>
            <p:ph sz="half" idx="2"/>
          </p:nvPr>
        </p:nvSpPr>
        <p:spPr/>
        <p:txBody>
          <a:bodyPr/>
          <a:lstStyle/>
          <a:p>
            <a:r>
              <a:t>1. 脑脊膜炎奈瑟菌（Nm）载体免疫学是指宿主对Nm定植的免疫反应，包括天然免疫和获得性免疫两个部分。</a:t>
            </a:r>
          </a:p>
          <a:p>
            <a:r>
              <a:t>2. 天然免疫包括物理屏障、化学屏障和细胞吞噬等，获得性免疫包括体液免疫和细胞免疫两个部分。</a:t>
            </a:r>
          </a:p>
          <a:p>
            <a:r>
              <a:t>3. 体液免疫包括抗体介导的免疫，如针对Nm荚膜多糖（PS）的抗体可通过补体激活或调理吞噬作用来杀菌。</a:t>
            </a:r>
          </a:p>
        </p:txBody>
      </p:sp>
      <p:sp>
        <p:nvSpPr>
          <p:cNvPr id="5" name="Text Placeholder 4"/>
          <p:cNvSpPr>
            <a:spLocks noGrp="1"/>
          </p:cNvSpPr>
          <p:nvPr>
            <p:ph type="body" idx="3"/>
          </p:nvPr>
        </p:nvSpPr>
        <p:spPr/>
        <p:txBody>
          <a:bodyPr/>
          <a:lstStyle/>
          <a:p>
            <a:r>
              <a:t>载体状态：</a:t>
            </a:r>
          </a:p>
        </p:txBody>
      </p:sp>
      <p:sp>
        <p:nvSpPr>
          <p:cNvPr id="6" name="Content Placeholder 5"/>
          <p:cNvSpPr>
            <a:spLocks noGrp="1"/>
          </p:cNvSpPr>
          <p:nvPr>
            <p:ph sz="half" idx="4"/>
          </p:nvPr>
        </p:nvSpPr>
        <p:spPr/>
        <p:txBody>
          <a:bodyPr/>
          <a:lstStyle/>
          <a:p>
            <a:r>
              <a:t>1. 载体状态是指宿主在没有临床症状的情况下，咽部或鼻腔中携带Nm。</a:t>
            </a:r>
          </a:p>
          <a:p>
            <a:r>
              <a:t>2. 载体状态的形成机制尚不清楚，可能与宿主免疫反应、Nm菌株特性、环境因素等有关。</a:t>
            </a:r>
          </a:p>
          <a:p>
            <a:r>
              <a:t>3. 载体状态具有传染性，可通过飞沫或密切接触传播Nm。</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奈瑟菌载体免疫学概述</a:t>
            </a:r>
          </a:p>
        </p:txBody>
      </p:sp>
      <p:sp>
        <p:nvSpPr>
          <p:cNvPr id="3" name="Text Placeholder 2"/>
          <p:cNvSpPr>
            <a:spLocks noGrp="1"/>
          </p:cNvSpPr>
          <p:nvPr>
            <p:ph type="body" idx="1"/>
          </p:nvPr>
        </p:nvSpPr>
        <p:spPr/>
        <p:txBody>
          <a:bodyPr/>
          <a:lstStyle/>
          <a:p>
            <a:r>
              <a:t>疫苗接种：</a:t>
            </a:r>
          </a:p>
        </p:txBody>
      </p:sp>
      <p:sp>
        <p:nvSpPr>
          <p:cNvPr id="4" name="Content Placeholder 3"/>
          <p:cNvSpPr>
            <a:spLocks noGrp="1"/>
          </p:cNvSpPr>
          <p:nvPr>
            <p:ph sz="half" idx="2"/>
          </p:nvPr>
        </p:nvSpPr>
        <p:spPr/>
        <p:txBody>
          <a:bodyPr/>
          <a:lstStyle/>
          <a:p>
            <a:r>
              <a:t>1. Nm疫苗接种是预防Nm感染最有效的手段。</a:t>
            </a:r>
          </a:p>
          <a:p>
            <a:r>
              <a:t>2. 目前使用的Nm疫苗包括多糖疫苗、结合疫苗和蛋白疫苗。</a:t>
            </a:r>
          </a:p>
          <a:p>
            <a:r>
              <a:t>3. 多糖疫苗可诱导针对Nm PS的抗体，而结合疫苗可诱导针对Nm PS和外膜蛋白的抗体，蛋白疫苗可诱导针对Nm外膜蛋白的抗体。</a:t>
            </a:r>
          </a:p>
        </p:txBody>
      </p:sp>
      <p:sp>
        <p:nvSpPr>
          <p:cNvPr id="5" name="Text Placeholder 4"/>
          <p:cNvSpPr>
            <a:spLocks noGrp="1"/>
          </p:cNvSpPr>
          <p:nvPr>
            <p:ph type="body" idx="3"/>
          </p:nvPr>
        </p:nvSpPr>
        <p:spPr/>
        <p:txBody>
          <a:bodyPr/>
          <a:lstStyle/>
          <a:p>
            <a:r>
              <a:t>抗生素治疗：</a:t>
            </a:r>
          </a:p>
        </p:txBody>
      </p:sp>
      <p:sp>
        <p:nvSpPr>
          <p:cNvPr id="6" name="Content Placeholder 5"/>
          <p:cNvSpPr>
            <a:spLocks noGrp="1"/>
          </p:cNvSpPr>
          <p:nvPr>
            <p:ph sz="half" idx="4"/>
          </p:nvPr>
        </p:nvSpPr>
        <p:spPr/>
        <p:txBody>
          <a:bodyPr/>
          <a:lstStyle/>
          <a:p>
            <a:r>
              <a:t>1. 抗生素治疗是治疗Nm感染的有效方法。</a:t>
            </a:r>
          </a:p>
          <a:p>
            <a:r>
              <a:t>2. 常用的抗生素包括青霉素、头孢菌素、喹诺酮类药物等。</a:t>
            </a:r>
          </a:p>
          <a:p>
            <a:r>
              <a:t>3. 抗生素治疗应根据Nm的药敏试验结果选择最佳方案。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奈瑟菌载体免疫学概述</a:t>
            </a:r>
          </a:p>
        </p:txBody>
      </p:sp>
      <p:sp>
        <p:nvSpPr>
          <p:cNvPr id="3" name="Text Placeholder 2"/>
          <p:cNvSpPr>
            <a:spLocks noGrp="1"/>
          </p:cNvSpPr>
          <p:nvPr>
            <p:ph type="body" idx="1"/>
          </p:nvPr>
        </p:nvSpPr>
        <p:spPr/>
        <p:txBody>
          <a:bodyPr/>
          <a:lstStyle/>
          <a:p>
            <a:r>
              <a:t>公共卫生措施：</a:t>
            </a:r>
          </a:p>
        </p:txBody>
      </p:sp>
      <p:sp>
        <p:nvSpPr>
          <p:cNvPr id="4" name="Content Placeholder 3"/>
          <p:cNvSpPr>
            <a:spLocks noGrp="1"/>
          </p:cNvSpPr>
          <p:nvPr>
            <p:ph sz="half" idx="2"/>
          </p:nvPr>
        </p:nvSpPr>
        <p:spPr/>
        <p:txBody>
          <a:bodyPr/>
          <a:lstStyle/>
          <a:p>
            <a:r>
              <a:t>1. 公共卫生措施包括疫情监测、病例报告、密切接触者追踪和隔离、环境消毒等。</a:t>
            </a:r>
          </a:p>
          <a:p>
            <a:r>
              <a:t>2. 公共卫生措施有助于控制Nm感染的传播。</a:t>
            </a:r>
          </a:p>
          <a:p>
            <a:r>
              <a:t>3. 公共卫生措施应与疫苗接种和抗生素治疗相结合，以达到最佳的预防和治疗效果。</a:t>
            </a:r>
          </a:p>
        </p:txBody>
      </p:sp>
      <p:sp>
        <p:nvSpPr>
          <p:cNvPr id="5" name="Text Placeholder 4"/>
          <p:cNvSpPr>
            <a:spLocks noGrp="1"/>
          </p:cNvSpPr>
          <p:nvPr>
            <p:ph type="body" idx="3"/>
          </p:nvPr>
        </p:nvSpPr>
        <p:spPr/>
        <p:txBody>
          <a:bodyPr/>
          <a:lstStyle/>
          <a:p>
            <a:r>
              <a:t>新进展：</a:t>
            </a:r>
          </a:p>
        </p:txBody>
      </p:sp>
      <p:sp>
        <p:nvSpPr>
          <p:cNvPr id="6" name="Content Placeholder 5"/>
          <p:cNvSpPr>
            <a:spLocks noGrp="1"/>
          </p:cNvSpPr>
          <p:nvPr>
            <p:ph sz="half" idx="4"/>
          </p:nvPr>
        </p:nvSpPr>
        <p:spPr/>
        <p:txBody>
          <a:bodyPr/>
          <a:lstStyle/>
          <a:p>
            <a:r>
              <a:t>1. 新的研究表明，Nm载体状态的形成与宿主基因表达有关。</a:t>
            </a:r>
          </a:p>
          <a:p>
            <a:r>
              <a:t>2. 新的研究表明，Nm疫苗接种可诱导T细胞免疫反应，有助于清除Nm定植。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脑脊膜炎疫苗的免疫机制</a:t>
            </a:r>
          </a:p>
        </p:txBody>
      </p:sp>
      <p:sp>
        <p:nvSpPr>
          <p:cNvPr id="3" name="Subtitle 2"/>
          <p:cNvSpPr>
            <a:spLocks noGrp="1"/>
          </p:cNvSpPr>
          <p:nvPr>
            <p:ph type="subTitle" idx="1"/>
          </p:nvPr>
        </p:nvSpPr>
        <p:spPr/>
        <p:txBody>
          <a:bodyPr/>
          <a:lstStyle/>
          <a:p>
            <a:r>
              <a:t>脑脊膜炎奈瑟菌载体免疫学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脑脊膜炎疫苗的免疫机制</a:t>
            </a:r>
          </a:p>
        </p:txBody>
      </p:sp>
      <p:sp>
        <p:nvSpPr>
          <p:cNvPr id="3" name="Content Placeholder 2"/>
          <p:cNvSpPr>
            <a:spLocks noGrp="1"/>
          </p:cNvSpPr>
          <p:nvPr>
            <p:ph sz="half" idx="2"/>
          </p:nvPr>
        </p:nvSpPr>
        <p:spPr/>
        <p:txBody>
          <a:bodyPr/>
          <a:lstStyle/>
          <a:p>
            <a:r>
              <a:t>1. 脑脊膜炎疫苗的免疫原性取决于疫苗中抗原成分的性质和疫苗制备工艺。</a:t>
            </a:r>
          </a:p>
          <a:p>
            <a:r>
              <a:t>2. 疫苗中抗原成分的性质包括：抗原类型、抗原浓度、抗原纯度、抗原稳定性等。</a:t>
            </a:r>
          </a:p>
          <a:p>
            <a:r>
              <a:t>3. 疫苗制备工艺包括：培养基、培养条件、收获工艺、纯化工艺、灭活工艺、佐剂添加等。</a:t>
            </a:r>
          </a:p>
        </p:txBody>
      </p:sp>
      <p:sp>
        <p:nvSpPr>
          <p:cNvPr id="4" name="Text Placeholder 3"/>
          <p:cNvSpPr>
            <a:spLocks noGrp="1"/>
          </p:cNvSpPr>
          <p:nvPr>
            <p:ph type="body" idx="3"/>
          </p:nvPr>
        </p:nvSpPr>
        <p:spPr/>
        <p:txBody>
          <a:bodyPr/>
          <a:lstStyle/>
          <a:p>
            <a:r>
              <a:t>脑脊膜炎疫苗的免疫反应</a:t>
            </a:r>
          </a:p>
        </p:txBody>
      </p:sp>
      <p:sp>
        <p:nvSpPr>
          <p:cNvPr id="5" name="Content Placeholder 4"/>
          <p:cNvSpPr>
            <a:spLocks noGrp="1"/>
          </p:cNvSpPr>
          <p:nvPr>
            <p:ph sz="half" idx="4"/>
          </p:nvPr>
        </p:nvSpPr>
        <p:spPr/>
        <p:txBody>
          <a:bodyPr/>
          <a:lstStyle/>
          <a:p>
            <a:r>
              <a:t>1. 脑脊膜炎疫苗接种后，机体免疫系统会产生特异性免疫反应，包括体液免疫反应和细胞免疫反应。</a:t>
            </a:r>
          </a:p>
          <a:p>
            <a:r>
              <a:t>2. 体液免疫反应是指机体产生特异性抗体，这些抗体可以与脑脊膜炎奈瑟菌的荚膜多糖或脂多糖结合，阻止细菌的侵袭和增殖。</a:t>
            </a:r>
          </a:p>
          <a:p>
            <a:r>
              <a:t>3. 细胞免疫反应是指机体产生特异性T细胞，这些T细胞可以识别和杀伤被脑脊膜炎奈瑟菌感染的细胞，清除细菌，保护机体免受感染。</a:t>
            </a:r>
          </a:p>
        </p:txBody>
      </p:sp>
      <p:sp>
        <p:nvSpPr>
          <p:cNvPr id="6" name="Text Placeholder 5"/>
          <p:cNvSpPr>
            <a:spLocks noGrp="1"/>
          </p:cNvSpPr>
          <p:nvPr>
            <p:ph type="body" idx="1"/>
          </p:nvPr>
        </p:nvSpPr>
        <p:spPr/>
        <p:txBody>
          <a:bodyPr/>
          <a:lstStyle/>
          <a:p>
            <a:r>
              <a:t>脑脊膜炎疫苗的免疫原性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脑脊膜炎疫苗的免疫机制</a:t>
            </a:r>
          </a:p>
        </p:txBody>
      </p:sp>
      <p:sp>
        <p:nvSpPr>
          <p:cNvPr id="3" name="Text Placeholder 2"/>
          <p:cNvSpPr>
            <a:spLocks noGrp="1"/>
          </p:cNvSpPr>
          <p:nvPr>
            <p:ph type="body" idx="1"/>
          </p:nvPr>
        </p:nvSpPr>
        <p:spPr/>
        <p:txBody>
          <a:bodyPr/>
          <a:lstStyle/>
          <a:p>
            <a:r>
              <a:t>脑脊膜炎疫苗的免疫持久性</a:t>
            </a:r>
          </a:p>
        </p:txBody>
      </p:sp>
      <p:sp>
        <p:nvSpPr>
          <p:cNvPr id="4" name="Content Placeholder 3"/>
          <p:cNvSpPr>
            <a:spLocks noGrp="1"/>
          </p:cNvSpPr>
          <p:nvPr>
            <p:ph sz="half" idx="2"/>
          </p:nvPr>
        </p:nvSpPr>
        <p:spPr/>
        <p:txBody>
          <a:bodyPr/>
          <a:lstStyle/>
          <a:p>
            <a:r>
              <a:t>1. 脑脊膜炎疫苗的免疫持久性是指疫苗接种后，机体获得的免疫力能够持续多久。</a:t>
            </a:r>
          </a:p>
          <a:p>
            <a:r>
              <a:t>2. 脑脊膜炎疫苗的免疫持久性与疫苗的类型、接种剂量、接种次数、接种年龄等因素有关。</a:t>
            </a:r>
          </a:p>
          <a:p>
            <a:r>
              <a:t>3. 一般来说，多糖疫苗的免疫持久性较短，需要定期接种加强针；而结合疫苗的免疫持久性较长，可以提供更长久的保护。</a:t>
            </a:r>
          </a:p>
        </p:txBody>
      </p:sp>
      <p:sp>
        <p:nvSpPr>
          <p:cNvPr id="5" name="Text Placeholder 4"/>
          <p:cNvSpPr>
            <a:spLocks noGrp="1"/>
          </p:cNvSpPr>
          <p:nvPr>
            <p:ph type="body" idx="3"/>
          </p:nvPr>
        </p:nvSpPr>
        <p:spPr/>
        <p:txBody>
          <a:bodyPr/>
          <a:lstStyle/>
          <a:p>
            <a:r>
              <a:t>脑脊膜炎疫苗的免疫安全性</a:t>
            </a:r>
          </a:p>
        </p:txBody>
      </p:sp>
      <p:sp>
        <p:nvSpPr>
          <p:cNvPr id="6" name="Content Placeholder 5"/>
          <p:cNvSpPr>
            <a:spLocks noGrp="1"/>
          </p:cNvSpPr>
          <p:nvPr>
            <p:ph sz="half" idx="4"/>
          </p:nvPr>
        </p:nvSpPr>
        <p:spPr/>
        <p:txBody>
          <a:bodyPr/>
          <a:lstStyle/>
          <a:p>
            <a:r>
              <a:t>1. 脑脊膜炎疫苗的免疫安全性是指疫苗接种后引起的副作用的发生率和严重程度。</a:t>
            </a:r>
          </a:p>
          <a:p>
            <a:r>
              <a:t>2. 脑脊膜炎疫苗的免疫安全性一般良好，常见的副作用包括注射部位疼痛、红肿、硬结，以及发热、头痛、肌肉酸痛等全身症状。</a:t>
            </a:r>
          </a:p>
          <a:p>
            <a:r>
              <a:t>3. 严重副作用罕见，包括过敏反应、神经系统并发症等。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脑脊膜炎疫苗的免疫机制</a:t>
            </a:r>
          </a:p>
        </p:txBody>
      </p:sp>
      <p:sp>
        <p:nvSpPr>
          <p:cNvPr id="3" name="Text Placeholder 2"/>
          <p:cNvSpPr>
            <a:spLocks noGrp="1"/>
          </p:cNvSpPr>
          <p:nvPr>
            <p:ph type="body" idx="1"/>
          </p:nvPr>
        </p:nvSpPr>
        <p:spPr/>
        <p:txBody>
          <a:bodyPr/>
          <a:lstStyle/>
          <a:p>
            <a:r>
              <a:t>脑脊膜炎疫苗的免疫接种策略</a:t>
            </a:r>
          </a:p>
        </p:txBody>
      </p:sp>
      <p:sp>
        <p:nvSpPr>
          <p:cNvPr id="4" name="Content Placeholder 3"/>
          <p:cNvSpPr>
            <a:spLocks noGrp="1"/>
          </p:cNvSpPr>
          <p:nvPr>
            <p:ph sz="half" idx="2"/>
          </p:nvPr>
        </p:nvSpPr>
        <p:spPr/>
        <p:txBody>
          <a:bodyPr/>
          <a:lstStyle/>
          <a:p>
            <a:r>
              <a:t>1. 脑脊膜炎疫苗的免疫接种策略根据不同的人群、不同的流行情况而有所不同。</a:t>
            </a:r>
          </a:p>
          <a:p>
            <a:r>
              <a:t>2. 一般来说，儿童和青少年是脑脊膜炎易感人群，需要定期接种脑脊膜炎疫苗。</a:t>
            </a:r>
          </a:p>
          <a:p>
            <a:r>
              <a:t>3. 在流行期间，也可以对高危人群进行紧急接种，以预防脑脊膜炎的发生。</a:t>
            </a:r>
          </a:p>
        </p:txBody>
      </p:sp>
      <p:sp>
        <p:nvSpPr>
          <p:cNvPr id="5" name="Text Placeholder 4"/>
          <p:cNvSpPr>
            <a:spLocks noGrp="1"/>
          </p:cNvSpPr>
          <p:nvPr>
            <p:ph type="body" idx="3"/>
          </p:nvPr>
        </p:nvSpPr>
        <p:spPr/>
        <p:txBody>
          <a:bodyPr/>
          <a:lstStyle/>
          <a:p>
            <a:r>
              <a:t>脑脊膜炎疫苗的免疫学研究进展</a:t>
            </a:r>
          </a:p>
        </p:txBody>
      </p:sp>
      <p:sp>
        <p:nvSpPr>
          <p:cNvPr id="6" name="Content Placeholder 5"/>
          <p:cNvSpPr>
            <a:spLocks noGrp="1"/>
          </p:cNvSpPr>
          <p:nvPr>
            <p:ph sz="half" idx="4"/>
          </p:nvPr>
        </p:nvSpPr>
        <p:spPr/>
        <p:txBody>
          <a:bodyPr/>
          <a:lstStyle/>
          <a:p>
            <a:r>
              <a:t>1. 近年来，脑脊膜炎疫苗的免疫学研究取得了很大进展，包括：</a:t>
            </a:r>
          </a:p>
          <a:p>
            <a:r>
              <a:t>2. 对脑脊膜炎奈瑟菌荚膜多糖和脂多糖结构的研究，为设计新的疫苗提供了理论基础。</a:t>
            </a:r>
          </a:p>
          <a:p>
            <a:r>
              <a:t>3. 对脑脊膜炎疫苗免疫反应的研究，为评估疫苗的免疫原性和免疫持久性提供了方法。</a:t>
            </a:r>
          </a:p>
          <a:p>
            <a:r>
              <a:t>4. 对脑脊膜炎疫苗免疫安全性研究，为疫苗接种策略的制定提供了参考。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载体免疫反应的特征</a:t>
            </a:r>
          </a:p>
        </p:txBody>
      </p:sp>
      <p:sp>
        <p:nvSpPr>
          <p:cNvPr id="3" name="Subtitle 2"/>
          <p:cNvSpPr>
            <a:spLocks noGrp="1"/>
          </p:cNvSpPr>
          <p:nvPr>
            <p:ph type="subTitle" idx="1"/>
          </p:nvPr>
        </p:nvSpPr>
        <p:spPr/>
        <p:txBody>
          <a:bodyPr/>
          <a:lstStyle/>
          <a:p>
            <a:r>
              <a:t>脑脊膜炎奈瑟菌载体免疫学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载体免疫反应的特征</a:t>
            </a:r>
          </a:p>
        </p:txBody>
      </p:sp>
      <p:sp>
        <p:nvSpPr>
          <p:cNvPr id="3" name="Text Placeholder 2"/>
          <p:cNvSpPr>
            <a:spLocks noGrp="1"/>
          </p:cNvSpPr>
          <p:nvPr>
            <p:ph type="body" idx="1"/>
          </p:nvPr>
        </p:nvSpPr>
        <p:spPr/>
        <p:txBody>
          <a:bodyPr/>
          <a:lstStyle/>
          <a:p>
            <a:r>
              <a:t>免疫学特点：</a:t>
            </a:r>
          </a:p>
        </p:txBody>
      </p:sp>
      <p:sp>
        <p:nvSpPr>
          <p:cNvPr id="4" name="Content Placeholder 3"/>
          <p:cNvSpPr>
            <a:spLocks noGrp="1"/>
          </p:cNvSpPr>
          <p:nvPr>
            <p:ph sz="half" idx="2"/>
          </p:nvPr>
        </p:nvSpPr>
        <p:spPr/>
        <p:txBody>
          <a:bodyPr/>
          <a:lstStyle/>
          <a:p>
            <a:r>
              <a:t>1. 载体免疫反应是一种抗体反应，由载体蛋白诱发，并以载体特异性抗体的产生为特征。载体蛋白是指一种能与抗原结合，并能将抗原呈递给免疫细胞的蛋白质。</a:t>
            </a:r>
          </a:p>
          <a:p>
            <a:r>
              <a:t>2. 载体免疫反应是T细胞依赖性抗体反应，需要T细胞和B细胞的共同参与。T细胞识别并结合载体蛋白，并分泌细胞因子激活B细胞。</a:t>
            </a:r>
          </a:p>
          <a:p>
            <a:r>
              <a:t>3. 载体免疫反应产生的抗体主要是IgG类抗体，IgG抗体能够与抗原特异性结合，并介导抗体的效应功能，如中和、调理和补体激活等。</a:t>
            </a:r>
          </a:p>
        </p:txBody>
      </p:sp>
      <p:sp>
        <p:nvSpPr>
          <p:cNvPr id="5" name="Text Placeholder 4"/>
          <p:cNvSpPr>
            <a:spLocks noGrp="1"/>
          </p:cNvSpPr>
          <p:nvPr>
            <p:ph type="body" idx="3"/>
          </p:nvPr>
        </p:nvSpPr>
        <p:spPr/>
        <p:txBody>
          <a:bodyPr/>
          <a:lstStyle/>
          <a:p>
            <a:r>
              <a:t>表现形式：</a:t>
            </a:r>
          </a:p>
        </p:txBody>
      </p:sp>
      <p:sp>
        <p:nvSpPr>
          <p:cNvPr id="6" name="Content Placeholder 5"/>
          <p:cNvSpPr>
            <a:spLocks noGrp="1"/>
          </p:cNvSpPr>
          <p:nvPr>
            <p:ph sz="half" idx="4"/>
          </p:nvPr>
        </p:nvSpPr>
        <p:spPr/>
        <p:txBody>
          <a:bodyPr/>
          <a:lstStyle/>
          <a:p>
            <a:r>
              <a:t>1. 载体免疫反应主要表现为抗体的产生，包括IgG、IgM和IgA等不同类型的抗体。</a:t>
            </a:r>
          </a:p>
          <a:p>
            <a:r>
              <a:t>2. 载体免疫反应还可以表现为细胞毒性T细胞的产生。细胞毒性T细胞可以识别并杀伤携带载体蛋白的靶细胞。</a:t>
            </a:r>
          </a:p>
          <a:p>
            <a:r>
              <a:t>3. 载体免疫反应还可以表现为细胞因子和趋化因子的产生。细胞因子和趋化因子可以调节免疫反应，并招募其他免疫细胞参与免疫反应。</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载体免疫反应的特征</a:t>
            </a:r>
          </a:p>
        </p:txBody>
      </p:sp>
      <p:sp>
        <p:nvSpPr>
          <p:cNvPr id="3" name="Text Placeholder 2"/>
          <p:cNvSpPr>
            <a:spLocks noGrp="1"/>
          </p:cNvSpPr>
          <p:nvPr>
            <p:ph type="body" idx="1"/>
          </p:nvPr>
        </p:nvSpPr>
        <p:spPr/>
        <p:txBody>
          <a:bodyPr/>
          <a:lstStyle/>
          <a:p>
            <a:r>
              <a:t>免疫保护：</a:t>
            </a:r>
          </a:p>
        </p:txBody>
      </p:sp>
      <p:sp>
        <p:nvSpPr>
          <p:cNvPr id="4" name="Content Placeholder 3"/>
          <p:cNvSpPr>
            <a:spLocks noGrp="1"/>
          </p:cNvSpPr>
          <p:nvPr>
            <p:ph sz="half" idx="2"/>
          </p:nvPr>
        </p:nvSpPr>
        <p:spPr/>
        <p:txBody>
          <a:bodyPr/>
          <a:lstStyle/>
          <a:p>
            <a:r>
              <a:t>1. 载体免疫反应可以提供对感染的保护作用。载体特异性抗体可以与感染相关蛋白结合，并抑制病原体的入侵和复制。</a:t>
            </a:r>
          </a:p>
          <a:p>
            <a:r>
              <a:t>2. 载体免疫反应可以提供对载体蛋白的免疫记忆。当再次接触载体蛋白时，机体能够迅速产生载体特异性抗体，并清除感染。</a:t>
            </a:r>
          </a:p>
          <a:p>
            <a:r>
              <a:t>3. 载体免疫反应可以用于发展疫苗。疫苗是一种含有载体蛋白的制剂，当接种到机体后，可以诱导机体产生载体特异性抗体，并提供对感染的保护作用。</a:t>
            </a:r>
          </a:p>
        </p:txBody>
      </p:sp>
      <p:sp>
        <p:nvSpPr>
          <p:cNvPr id="5" name="Text Placeholder 4"/>
          <p:cNvSpPr>
            <a:spLocks noGrp="1"/>
          </p:cNvSpPr>
          <p:nvPr>
            <p:ph type="body" idx="3"/>
          </p:nvPr>
        </p:nvSpPr>
        <p:spPr/>
        <p:txBody>
          <a:bodyPr/>
          <a:lstStyle/>
          <a:p>
            <a:r>
              <a:t>应用举例：</a:t>
            </a:r>
          </a:p>
        </p:txBody>
      </p:sp>
      <p:sp>
        <p:nvSpPr>
          <p:cNvPr id="6" name="Content Placeholder 5"/>
          <p:cNvSpPr>
            <a:spLocks noGrp="1"/>
          </p:cNvSpPr>
          <p:nvPr>
            <p:ph sz="half" idx="4"/>
          </p:nvPr>
        </p:nvSpPr>
        <p:spPr/>
        <p:txBody>
          <a:bodyPr/>
          <a:lstStyle/>
          <a:p>
            <a:r>
              <a:t>1. 载体免疫反应在疫苗开发中应用广泛。例如，乙肝疫苗、麻疹疫苗、腮腺炎疫苗等都使用了载体蛋白来诱导抗体的产生。</a:t>
            </a:r>
          </a:p>
          <a:p>
            <a:r>
              <a:t>2. 载体免疫反应在免疫治疗中也有一定的应用。例如，在肿瘤免疫治疗中，可以将肿瘤抗原与载体蛋白结合，并将其注射到患者体内，以诱导患者机体产生肿瘤抗原特异性抗体，从而杀伤肿瘤细胞。</a:t>
            </a:r>
          </a:p>
          <a:p>
            <a:r>
              <a:t>3. 载体免疫反应还可以用于研究蛋白质的结构和功能。通过将蛋白质与载体蛋白结合，可以更容易地对蛋白质进行纯化和鉴定。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载体免疫反应的特征</a:t>
            </a:r>
          </a:p>
        </p:txBody>
      </p:sp>
      <p:sp>
        <p:nvSpPr>
          <p:cNvPr id="3" name="Text Placeholder 2"/>
          <p:cNvSpPr>
            <a:spLocks noGrp="1"/>
          </p:cNvSpPr>
          <p:nvPr>
            <p:ph type="body" idx="1"/>
          </p:nvPr>
        </p:nvSpPr>
        <p:spPr/>
        <p:txBody>
          <a:bodyPr/>
          <a:lstStyle/>
          <a:p>
            <a:r>
              <a:t>病毒进化：</a:t>
            </a:r>
          </a:p>
        </p:txBody>
      </p:sp>
      <p:sp>
        <p:nvSpPr>
          <p:cNvPr id="4" name="Content Placeholder 3"/>
          <p:cNvSpPr>
            <a:spLocks noGrp="1"/>
          </p:cNvSpPr>
          <p:nvPr>
            <p:ph sz="half" idx="2"/>
          </p:nvPr>
        </p:nvSpPr>
        <p:spPr/>
        <p:txBody>
          <a:bodyPr/>
          <a:lstStyle/>
          <a:p>
            <a:r>
              <a:t>1. 载体免疫反应可以影响病毒的进化。当病毒感染一个载体的情况下，病毒的复制和传播会受到载体特异性抗体的抑制。这可能会导致病毒的变异，以逃避抗体的识别。</a:t>
            </a:r>
          </a:p>
          <a:p>
            <a:r>
              <a:t>2. 病毒的变异可能会导致病毒的免疫逃逸。当病毒变异后，它可能不再被载体特异性抗体识别，从而可以再次感染宿主。</a:t>
            </a:r>
          </a:p>
          <a:p>
            <a:r>
              <a:t>3. 病毒的免疫逃逸可能会导致感染的慢性化或复发。当病毒可以逃避抗体的识别时，它可以在宿主体内持续存在，并导致感染的慢性化或复发。</a:t>
            </a:r>
          </a:p>
        </p:txBody>
      </p:sp>
      <p:sp>
        <p:nvSpPr>
          <p:cNvPr id="5" name="Text Placeholder 4"/>
          <p:cNvSpPr>
            <a:spLocks noGrp="1"/>
          </p:cNvSpPr>
          <p:nvPr>
            <p:ph type="body" idx="3"/>
          </p:nvPr>
        </p:nvSpPr>
        <p:spPr/>
        <p:txBody>
          <a:bodyPr/>
          <a:lstStyle/>
          <a:p>
            <a:r>
              <a:t>载体免疫与其他免疫反应的关系：</a:t>
            </a:r>
          </a:p>
        </p:txBody>
      </p:sp>
      <p:sp>
        <p:nvSpPr>
          <p:cNvPr id="6" name="Content Placeholder 5"/>
          <p:cNvSpPr>
            <a:spLocks noGrp="1"/>
          </p:cNvSpPr>
          <p:nvPr>
            <p:ph sz="half" idx="4"/>
          </p:nvPr>
        </p:nvSpPr>
        <p:spPr/>
        <p:txBody>
          <a:bodyPr/>
          <a:lstStyle/>
          <a:p>
            <a:r>
              <a:t>1. 载体免疫反应与体液免疫反应有密切的联系。体液免疫反应是指由抗体介导的免疫反应，而载体免疫反应是体液免疫反应的一个重要组成部分。</a:t>
            </a:r>
          </a:p>
          <a:p>
            <a:r>
              <a:t>2. 载体免疫反应与细胞免疫反应也有密切的联系。细胞免疫反应是指由T细胞介导的免疫反应，而载体免疫反应也可以激活T细胞，并诱导T细胞产生细胞因子和杀伤细胞。</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血清学分型和血清群</a:t>
            </a:r>
          </a:p>
        </p:txBody>
      </p:sp>
      <p:sp>
        <p:nvSpPr>
          <p:cNvPr id="3" name="Subtitle 2"/>
          <p:cNvSpPr>
            <a:spLocks noGrp="1"/>
          </p:cNvSpPr>
          <p:nvPr>
            <p:ph type="subTitle" idx="1"/>
          </p:nvPr>
        </p:nvSpPr>
        <p:spPr/>
        <p:txBody>
          <a:bodyPr/>
          <a:lstStyle/>
          <a:p>
            <a:r>
              <a:t>脑脊膜炎奈瑟菌载体免疫学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血清学分型和血清群</a:t>
            </a:r>
          </a:p>
        </p:txBody>
      </p:sp>
      <p:sp>
        <p:nvSpPr>
          <p:cNvPr id="3" name="Text Placeholder 2"/>
          <p:cNvSpPr>
            <a:spLocks noGrp="1"/>
          </p:cNvSpPr>
          <p:nvPr>
            <p:ph type="body" idx="1"/>
          </p:nvPr>
        </p:nvSpPr>
        <p:spPr/>
        <p:txBody>
          <a:bodyPr/>
          <a:lstStyle/>
          <a:p>
            <a:r>
              <a:t>血清学分型与血清群：</a:t>
            </a:r>
          </a:p>
        </p:txBody>
      </p:sp>
      <p:sp>
        <p:nvSpPr>
          <p:cNvPr id="4" name="Content Placeholder 3"/>
          <p:cNvSpPr>
            <a:spLocks noGrp="1"/>
          </p:cNvSpPr>
          <p:nvPr>
            <p:ph sz="half" idx="2"/>
          </p:nvPr>
        </p:nvSpPr>
        <p:spPr/>
        <p:txBody>
          <a:bodyPr/>
          <a:lstStyle/>
          <a:p>
            <a:r>
              <a:t>1. 血清学分型：血清学分型是通过血清学检测来区分脑脊膜炎奈瑟菌的不同血清型。血清学分型通过检测细菌细胞表面多糖抗原的抗原性差异来进行。目前已知脑脊膜炎奈瑟菌有12个血清型，包括A、B、C、D、E、H、I、K、L、N、W135和Y。其中，A、B、C、Y、W135血清型是最常见的。</a:t>
            </a:r>
          </a:p>
          <a:p>
            <a:r>
              <a:t>2. 血清群：血清群是指具有相同或相似的荚膜多糖抗原的脑脊膜炎奈瑟菌血清型。目前已知脑脊膜炎奈瑟菌有5个血清群，包括A、B、C、W135和Y。其中，A、B、C血清群是最常见的。</a:t>
            </a:r>
          </a:p>
        </p:txBody>
      </p:sp>
      <p:sp>
        <p:nvSpPr>
          <p:cNvPr id="5" name="Text Placeholder 4"/>
          <p:cNvSpPr>
            <a:spLocks noGrp="1"/>
          </p:cNvSpPr>
          <p:nvPr>
            <p:ph type="body" idx="3"/>
          </p:nvPr>
        </p:nvSpPr>
        <p:spPr/>
        <p:txBody>
          <a:bodyPr/>
          <a:lstStyle/>
          <a:p>
            <a:r>
              <a:t>杀菌抗体与保护性抗体：</a:t>
            </a:r>
          </a:p>
        </p:txBody>
      </p:sp>
      <p:sp>
        <p:nvSpPr>
          <p:cNvPr id="6" name="Content Placeholder 5"/>
          <p:cNvSpPr>
            <a:spLocks noGrp="1"/>
          </p:cNvSpPr>
          <p:nvPr>
            <p:ph sz="half" idx="4"/>
          </p:nvPr>
        </p:nvSpPr>
        <p:spPr/>
        <p:txBody>
          <a:bodyPr/>
          <a:lstStyle/>
          <a:p>
            <a:r>
              <a:t>1. 杀菌抗体：杀菌抗体是针对脑脊膜炎奈瑟菌荚膜多糖抗原的抗体。杀菌抗体可以通过中和细菌荚膜多糖抗原，抑制细菌的侵袭和扩散，从而起到杀菌作用。</a:t>
            </a:r>
          </a:p>
          <a:p>
            <a:r>
              <a:t>2. 保护性抗体：保护性抗体是指能够保护机体免受脑脊膜炎奈瑟菌感染的抗体。保护性抗体可以通过阻止细菌的粘附、侵袭和扩散，从而起到保护作用。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血清学分型和血清群</a:t>
            </a:r>
          </a:p>
        </p:txBody>
      </p:sp>
      <p:sp>
        <p:nvSpPr>
          <p:cNvPr id="3" name="Text Placeholder 2"/>
          <p:cNvSpPr>
            <a:spLocks noGrp="1"/>
          </p:cNvSpPr>
          <p:nvPr>
            <p:ph type="body" idx="1"/>
          </p:nvPr>
        </p:nvSpPr>
        <p:spPr/>
        <p:txBody>
          <a:bodyPr/>
          <a:lstStyle/>
          <a:p>
            <a:r>
              <a:t>疫苗接种与群体免疫：</a:t>
            </a:r>
          </a:p>
        </p:txBody>
      </p:sp>
      <p:sp>
        <p:nvSpPr>
          <p:cNvPr id="4" name="Content Placeholder 3"/>
          <p:cNvSpPr>
            <a:spLocks noGrp="1"/>
          </p:cNvSpPr>
          <p:nvPr>
            <p:ph sz="half" idx="2"/>
          </p:nvPr>
        </p:nvSpPr>
        <p:spPr/>
        <p:txBody>
          <a:bodyPr/>
          <a:lstStyle/>
          <a:p>
            <a:r>
              <a:t>1. 疫苗接种：疫苗接种是预防脑脊膜炎奈瑟菌感染最有效的手段。目前已有多种脑脊膜炎奈瑟菌疫苗可供选择，包括A、B、C、Y、W135血清型的疫苗。</a:t>
            </a:r>
          </a:p>
          <a:p>
            <a:r>
              <a:t>2. 群体免疫：群体免疫是指当群体中大部分个体接种疫苗后，即使少数个体没有接种疫苗，也可以受到保护。群体免疫可以有效降低脑脊膜炎奈瑟菌的传播风险，从而保护整个群体。</a:t>
            </a:r>
          </a:p>
        </p:txBody>
      </p:sp>
      <p:sp>
        <p:nvSpPr>
          <p:cNvPr id="5" name="Text Placeholder 4"/>
          <p:cNvSpPr>
            <a:spLocks noGrp="1"/>
          </p:cNvSpPr>
          <p:nvPr>
            <p:ph type="body" idx="3"/>
          </p:nvPr>
        </p:nvSpPr>
        <p:spPr/>
        <p:txBody>
          <a:bodyPr/>
          <a:lstStyle/>
          <a:p>
            <a:r>
              <a:t>诊断方法与治疗方案：</a:t>
            </a:r>
          </a:p>
        </p:txBody>
      </p:sp>
      <p:sp>
        <p:nvSpPr>
          <p:cNvPr id="6" name="Content Placeholder 5"/>
          <p:cNvSpPr>
            <a:spLocks noGrp="1"/>
          </p:cNvSpPr>
          <p:nvPr>
            <p:ph sz="half" idx="4"/>
          </p:nvPr>
        </p:nvSpPr>
        <p:spPr/>
        <p:txBody>
          <a:bodyPr/>
          <a:lstStyle/>
          <a:p>
            <a:r>
              <a:t>1. 诊断方法：脑脊膜炎奈瑟菌感染的诊断主要依靠临床症状、体征和实验室检查。实验室检查包括脑脊液检查、血培养和抗原检测等。</a:t>
            </a:r>
          </a:p>
          <a:p>
            <a:r>
              <a:t>2. 治疗方案：脑脊膜炎奈瑟菌感染的治疗主要是使用抗生素。常用的抗生素包括青霉素、头孢菌素、喹诺酮类药物等。</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https://d.book118.com/766125210203010103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奈瑟菌载体免疫学概述</vt:lpstr>
      <vt:lpstr> 奈瑟菌载体免疫学概述</vt:lpstr>
      <vt:lpstr> 奈瑟菌载体免疫学概述</vt:lpstr>
      <vt:lpstr> 奈瑟菌载体免疫学概述</vt:lpstr>
      <vt:lpstr> 脑脊膜炎疫苗的免疫机制</vt:lpstr>
      <vt:lpstr> 脑脊膜炎疫苗的免疫机制</vt:lpstr>
      <vt:lpstr> 脑脊膜炎疫苗的免疫机制</vt:lpstr>
      <vt:lpstr> 脑脊膜炎疫苗的免疫机制</vt:lpstr>
      <vt:lpstr> 载体免疫反应的特征</vt:lpstr>
      <vt:lpstr> 载体免疫反应的特征</vt:lpstr>
      <vt:lpstr> 载体免疫反应的特征</vt:lpstr>
      <vt:lpstr> 载体免疫反应的特征</vt:lpstr>
      <vt:lpstr> 血清学分型和血清群</vt:lpstr>
      <vt:lpstr> 血清学分型和血清群</vt:lpstr>
      <vt:lpstr> 血清学分型和血清群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2024-09-29T02:04:12.376</cp:lastPrinted>
  <dcterms:created xsi:type="dcterms:W3CDTF">2024-09-28T18:04:12Z</dcterms:created>
  <dcterms:modified xsi:type="dcterms:W3CDTF">2024-09-28T18:04:14Z</dcterms:modified>
</cp:coreProperties>
</file>