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A214A33-E010-43B8-9B9C-2A0E5B3D82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64172C-A2B1-4FB0-AEC6-03FBB1A435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007EE51-7D3B-4AF8-AAB0-122CF3C2FA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CBC3060-76B0-4CA8-B959-E7E3336A0A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3044C67-729A-474D-B847-32720583E0B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A0DC8E5-B950-4A29-AE40-6C830174E41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6E4057D-F6FA-4429-9E61-7B3C8E707DA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A5913E-2ABC-4155-86DC-1E6DAFCAEA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037D53-BB5D-4B29-ADAD-EBDE01ACAD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E3C547-D708-4684-8E5A-D109925A98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ECE713-AAC2-49DA-A7DB-D850BA07A3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a:extLst>
              <a:ext uri="{FF2B5EF4-FFF2-40B4-BE49-F238E27FC236}">
                <a16:creationId xmlns:a16="http://schemas.microsoft.com/office/drawing/2014/main" id="{F45525D8-E256-9584-726A-1EAFCCA4353C}"/>
              </a:ext>
            </a:extLst>
          </p:cNvPr>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a:extLst>
              <a:ext uri="{FF2B5EF4-FFF2-40B4-BE49-F238E27FC236}">
                <a16:creationId xmlns:a16="http://schemas.microsoft.com/office/drawing/2014/main" id="{697747B9-FB5D-7847-C254-16ED48DAA46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a:extLst>
              <a:ext uri="{FF2B5EF4-FFF2-40B4-BE49-F238E27FC236}">
                <a16:creationId xmlns:a16="http://schemas.microsoft.com/office/drawing/2014/main" id="{04ECD2B5-9D44-3F84-19DD-0A71BF82281E}"/>
              </a:ext>
            </a:extLst>
          </p:cNvPr>
          <p:cNvSpPr>
            <a:spLocks noGrp="1"/>
          </p:cNvSpPr>
          <p:nvPr>
            <p:ph type="dt" sz="half" idx="10"/>
          </p:nvPr>
        </p:nvSpPr>
        <p:spPr/>
        <p:txBody>
          <a:bodyPr/>
          <a:lstStyle/>
          <a:p>
            <a:fld id="{34F5B917-F648-4F3A-8524-44561F94D16C}" type="datetimeFigureOut">
              <a:rPr lang="zh-CN" altLang="en-US" smtClean="0"/>
              <a:t>2024/1/8</a:t>
            </a:fld>
            <a:endParaRPr lang="zh-CN" altLang="en-US"/>
          </a:p>
        </p:txBody>
      </p:sp>
      <p:sp>
        <p:nvSpPr>
          <p:cNvPr id="5" name="页脚占位符 4">
            <a:extLst>
              <a:ext uri="{FF2B5EF4-FFF2-40B4-BE49-F238E27FC236}">
                <a16:creationId xmlns:a16="http://schemas.microsoft.com/office/drawing/2014/main" id="{FCEBC046-0BB8-BD4C-FC59-CAB1B9FA7BB7}"/>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16ADDC8A-0CDE-4A7B-B62C-16ED54420D0B}"/>
              </a:ext>
            </a:extLst>
          </p:cNvPr>
          <p:cNvSpPr>
            <a:spLocks noGrp="1"/>
          </p:cNvSpPr>
          <p:nvPr>
            <p:ph type="sldNum" sz="quarter" idx="12"/>
          </p:nvPr>
        </p:nvSpPr>
        <p:spPr/>
        <p:txBody>
          <a:bodyPr/>
          <a:lstStyle/>
          <a:p>
            <a:fld id="{9149A8F2-0C24-43F4-A55C-20A29A72F93D}" type="slidenum">
              <a:rPr lang="zh-CN" altLang="en-US" smtClean="0"/>
              <a:t>‹#›</a:t>
            </a:fld>
            <a:endParaRPr lang="zh-CN" altLang="en-US"/>
          </a:p>
        </p:txBody>
      </p:sp>
    </p:spTree>
    <p:extLst>
      <p:ext uri="{BB962C8B-B14F-4D97-AF65-F5344CB8AC3E}">
        <p14:creationId xmlns:p14="http://schemas.microsoft.com/office/powerpoint/2010/main" val="2503373429"/>
      </p:ext>
    </p:extLst>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a:extLst>
              <a:ext uri="{FF2B5EF4-FFF2-40B4-BE49-F238E27FC236}">
                <a16:creationId xmlns:a16="http://schemas.microsoft.com/office/drawing/2014/main" id="{53A944FA-FD75-EF80-824B-AED6EF8F628A}"/>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9528DBEE-D9AA-C2FF-A892-6C706132A8E9}"/>
              </a:ext>
            </a:extLst>
          </p:cNvPr>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63C456A1-44BE-B9C2-978A-E68A51493AE9}"/>
              </a:ext>
            </a:extLst>
          </p:cNvPr>
          <p:cNvSpPr>
            <a:spLocks noGrp="1"/>
          </p:cNvSpPr>
          <p:nvPr>
            <p:ph type="dt" sz="half" idx="10"/>
          </p:nvPr>
        </p:nvSpPr>
        <p:spPr/>
        <p:txBody>
          <a:bodyPr/>
          <a:lstStyle/>
          <a:p>
            <a:fld id="{34F5B917-F648-4F3A-8524-44561F94D16C}" type="datetimeFigureOut">
              <a:rPr lang="zh-CN" altLang="en-US" smtClean="0"/>
              <a:t>2024/1/8</a:t>
            </a:fld>
            <a:endParaRPr lang="zh-CN" altLang="en-US"/>
          </a:p>
        </p:txBody>
      </p:sp>
      <p:sp>
        <p:nvSpPr>
          <p:cNvPr id="5" name="页脚占位符 4">
            <a:extLst>
              <a:ext uri="{FF2B5EF4-FFF2-40B4-BE49-F238E27FC236}">
                <a16:creationId xmlns:a16="http://schemas.microsoft.com/office/drawing/2014/main" id="{71104DEE-0C51-7D60-C131-0C29199F2464}"/>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892F8B34-1F4B-BBDB-0E62-0A2EBBBFD54C}"/>
              </a:ext>
            </a:extLst>
          </p:cNvPr>
          <p:cNvSpPr>
            <a:spLocks noGrp="1"/>
          </p:cNvSpPr>
          <p:nvPr>
            <p:ph type="sldNum" sz="quarter" idx="12"/>
          </p:nvPr>
        </p:nvSpPr>
        <p:spPr/>
        <p:txBody>
          <a:bodyPr/>
          <a:lstStyle/>
          <a:p>
            <a:fld id="{9149A8F2-0C24-43F4-A55C-20A29A72F93D}" type="slidenum">
              <a:rPr lang="zh-CN" altLang="en-US" smtClean="0"/>
              <a:t>‹#›</a:t>
            </a:fld>
            <a:endParaRPr lang="zh-CN" altLang="en-US"/>
          </a:p>
        </p:txBody>
      </p:sp>
    </p:spTree>
    <p:extLst>
      <p:ext uri="{BB962C8B-B14F-4D97-AF65-F5344CB8AC3E}">
        <p14:creationId xmlns:p14="http://schemas.microsoft.com/office/powerpoint/2010/main" val="3950849361"/>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a:extLst>
              <a:ext uri="{FF2B5EF4-FFF2-40B4-BE49-F238E27FC236}">
                <a16:creationId xmlns:a16="http://schemas.microsoft.com/office/drawing/2014/main" id="{453BB790-B1B3-6BDA-958C-4F1A96975DB0}"/>
              </a:ext>
            </a:extLst>
          </p:cNvPr>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a:extLst>
              <a:ext uri="{FF2B5EF4-FFF2-40B4-BE49-F238E27FC236}">
                <a16:creationId xmlns:a16="http://schemas.microsoft.com/office/drawing/2014/main" id="{BE525E27-D844-FD7B-26D6-93115860CC8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a:extLst>
              <a:ext uri="{FF2B5EF4-FFF2-40B4-BE49-F238E27FC236}">
                <a16:creationId xmlns:a16="http://schemas.microsoft.com/office/drawing/2014/main" id="{0A39611D-193D-5632-FFCC-CBF0C91BC18B}"/>
              </a:ext>
            </a:extLst>
          </p:cNvPr>
          <p:cNvSpPr>
            <a:spLocks noGrp="1"/>
          </p:cNvSpPr>
          <p:nvPr>
            <p:ph type="dt" sz="half" idx="10"/>
          </p:nvPr>
        </p:nvSpPr>
        <p:spPr/>
        <p:txBody>
          <a:bodyPr/>
          <a:lstStyle/>
          <a:p>
            <a:fld id="{34F5B917-F648-4F3A-8524-44561F94D16C}" type="datetimeFigureOut">
              <a:rPr lang="zh-CN" altLang="en-US" smtClean="0"/>
              <a:t>2024/1/8</a:t>
            </a:fld>
            <a:endParaRPr lang="zh-CN" altLang="en-US"/>
          </a:p>
        </p:txBody>
      </p:sp>
      <p:sp>
        <p:nvSpPr>
          <p:cNvPr id="5" name="页脚占位符 4">
            <a:extLst>
              <a:ext uri="{FF2B5EF4-FFF2-40B4-BE49-F238E27FC236}">
                <a16:creationId xmlns:a16="http://schemas.microsoft.com/office/drawing/2014/main" id="{489B5565-C846-83BA-E1E6-8DFDBFBEAB6A}"/>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8B07A110-6249-8D4D-7E1E-CAB3C3CEFB17}"/>
              </a:ext>
            </a:extLst>
          </p:cNvPr>
          <p:cNvSpPr>
            <a:spLocks noGrp="1"/>
          </p:cNvSpPr>
          <p:nvPr>
            <p:ph type="sldNum" sz="quarter" idx="12"/>
          </p:nvPr>
        </p:nvSpPr>
        <p:spPr/>
        <p:txBody>
          <a:bodyPr/>
          <a:lstStyle/>
          <a:p>
            <a:fld id="{9149A8F2-0C24-43F4-A55C-20A29A72F93D}" type="slidenum">
              <a:rPr lang="zh-CN" altLang="en-US" smtClean="0"/>
              <a:t>‹#›</a:t>
            </a:fld>
            <a:endParaRPr lang="zh-CN" altLang="en-US"/>
          </a:p>
        </p:txBody>
      </p:sp>
    </p:spTree>
    <p:extLst>
      <p:ext uri="{BB962C8B-B14F-4D97-AF65-F5344CB8AC3E}">
        <p14:creationId xmlns:p14="http://schemas.microsoft.com/office/powerpoint/2010/main" val="531973644"/>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a:extLst>
              <a:ext uri="{FF2B5EF4-FFF2-40B4-BE49-F238E27FC236}">
                <a16:creationId xmlns:a16="http://schemas.microsoft.com/office/drawing/2014/main" id="{8324D264-A31C-106C-4940-8FEE6198C5D7}"/>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D769BA27-5651-BCF5-0F35-0E4963B7E50B}"/>
              </a:ext>
            </a:extLst>
          </p:cNvPr>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a:extLst>
              <a:ext uri="{FF2B5EF4-FFF2-40B4-BE49-F238E27FC236}">
                <a16:creationId xmlns:a16="http://schemas.microsoft.com/office/drawing/2014/main" id="{E7DE5D41-E060-3D87-2E76-7500CE7A3589}"/>
              </a:ext>
            </a:extLst>
          </p:cNvPr>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a:extLst>
              <a:ext uri="{FF2B5EF4-FFF2-40B4-BE49-F238E27FC236}">
                <a16:creationId xmlns:a16="http://schemas.microsoft.com/office/drawing/2014/main" id="{5FAC0A33-9B5C-F7A7-9B7F-8166F6AC883A}"/>
              </a:ext>
            </a:extLst>
          </p:cNvPr>
          <p:cNvSpPr>
            <a:spLocks noGrp="1"/>
          </p:cNvSpPr>
          <p:nvPr>
            <p:ph type="dt" sz="half" idx="10"/>
          </p:nvPr>
        </p:nvSpPr>
        <p:spPr/>
        <p:txBody>
          <a:bodyPr/>
          <a:lstStyle/>
          <a:p>
            <a:fld id="{34F5B917-F648-4F3A-8524-44561F94D16C}" type="datetimeFigureOut">
              <a:rPr lang="zh-CN" altLang="en-US" smtClean="0"/>
              <a:t>2024/1/8</a:t>
            </a:fld>
            <a:endParaRPr lang="zh-CN" altLang="en-US"/>
          </a:p>
        </p:txBody>
      </p:sp>
      <p:sp>
        <p:nvSpPr>
          <p:cNvPr id="6" name="页脚占位符 5">
            <a:extLst>
              <a:ext uri="{FF2B5EF4-FFF2-40B4-BE49-F238E27FC236}">
                <a16:creationId xmlns:a16="http://schemas.microsoft.com/office/drawing/2014/main" id="{5ED933FD-9CC8-0EEA-226B-32DA9FF38E55}"/>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F1DBCC1F-1D98-BD9D-59B1-C8C6E8D9616A}"/>
              </a:ext>
            </a:extLst>
          </p:cNvPr>
          <p:cNvSpPr>
            <a:spLocks noGrp="1"/>
          </p:cNvSpPr>
          <p:nvPr>
            <p:ph type="sldNum" sz="quarter" idx="12"/>
          </p:nvPr>
        </p:nvSpPr>
        <p:spPr/>
        <p:txBody>
          <a:bodyPr/>
          <a:lstStyle/>
          <a:p>
            <a:fld id="{9149A8F2-0C24-43F4-A55C-20A29A72F93D}" type="slidenum">
              <a:rPr lang="zh-CN" altLang="en-US" smtClean="0"/>
              <a:t>‹#›</a:t>
            </a:fld>
            <a:endParaRPr lang="zh-CN" altLang="en-US"/>
          </a:p>
        </p:txBody>
      </p:sp>
    </p:spTree>
    <p:extLst>
      <p:ext uri="{BB962C8B-B14F-4D97-AF65-F5344CB8AC3E}">
        <p14:creationId xmlns:p14="http://schemas.microsoft.com/office/powerpoint/2010/main" val="1901981188"/>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a:extLst>
              <a:ext uri="{FF2B5EF4-FFF2-40B4-BE49-F238E27FC236}">
                <a16:creationId xmlns:a16="http://schemas.microsoft.com/office/drawing/2014/main" id="{B04B3E5F-62E0-78EE-BA70-D4945DE6BBE5}"/>
              </a:ext>
            </a:extLst>
          </p:cNvPr>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a:extLst>
              <a:ext uri="{FF2B5EF4-FFF2-40B4-BE49-F238E27FC236}">
                <a16:creationId xmlns:a16="http://schemas.microsoft.com/office/drawing/2014/main" id="{F98C621A-8F67-CC2B-DCC0-6F3A3F72D7F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a:extLst>
              <a:ext uri="{FF2B5EF4-FFF2-40B4-BE49-F238E27FC236}">
                <a16:creationId xmlns:a16="http://schemas.microsoft.com/office/drawing/2014/main" id="{31C83DE0-36F3-E1F3-3206-68136DE7AF70}"/>
              </a:ext>
            </a:extLst>
          </p:cNvPr>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a:extLst>
              <a:ext uri="{FF2B5EF4-FFF2-40B4-BE49-F238E27FC236}">
                <a16:creationId xmlns:a16="http://schemas.microsoft.com/office/drawing/2014/main" id="{10CAC7BB-2D3D-9601-FEB7-9D8321B9593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a:extLst>
              <a:ext uri="{FF2B5EF4-FFF2-40B4-BE49-F238E27FC236}">
                <a16:creationId xmlns:a16="http://schemas.microsoft.com/office/drawing/2014/main" id="{BCC0BF2C-4068-A277-A8CE-841E9A49EAB2}"/>
              </a:ext>
            </a:extLst>
          </p:cNvPr>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a:extLst>
              <a:ext uri="{FF2B5EF4-FFF2-40B4-BE49-F238E27FC236}">
                <a16:creationId xmlns:a16="http://schemas.microsoft.com/office/drawing/2014/main" id="{F9F96719-9DBD-2C70-7308-01B5A18D987C}"/>
              </a:ext>
            </a:extLst>
          </p:cNvPr>
          <p:cNvSpPr>
            <a:spLocks noGrp="1"/>
          </p:cNvSpPr>
          <p:nvPr>
            <p:ph type="dt" sz="half" idx="10"/>
          </p:nvPr>
        </p:nvSpPr>
        <p:spPr/>
        <p:txBody>
          <a:bodyPr/>
          <a:lstStyle/>
          <a:p>
            <a:fld id="{34F5B917-F648-4F3A-8524-44561F94D16C}" type="datetimeFigureOut">
              <a:rPr lang="zh-CN" altLang="en-US" smtClean="0"/>
              <a:t>2024/1/8</a:t>
            </a:fld>
            <a:endParaRPr lang="zh-CN" altLang="en-US"/>
          </a:p>
        </p:txBody>
      </p:sp>
      <p:sp>
        <p:nvSpPr>
          <p:cNvPr id="8" name="页脚占位符 7">
            <a:extLst>
              <a:ext uri="{FF2B5EF4-FFF2-40B4-BE49-F238E27FC236}">
                <a16:creationId xmlns:a16="http://schemas.microsoft.com/office/drawing/2014/main" id="{3C5B9FEB-8D83-81D0-45B6-F608FFB212AF}"/>
              </a:ext>
            </a:extLst>
          </p:cNvPr>
          <p:cNvSpPr>
            <a:spLocks noGrp="1"/>
          </p:cNvSpPr>
          <p:nvPr>
            <p:ph type="ftr" sz="quarter" idx="11"/>
          </p:nvPr>
        </p:nvSpPr>
        <p:spPr/>
        <p:txBody>
          <a:bodyPr/>
          <a:lstStyle/>
          <a:p>
            <a:endParaRPr lang="zh-CN" altLang="en-US"/>
          </a:p>
        </p:txBody>
      </p:sp>
      <p:sp>
        <p:nvSpPr>
          <p:cNvPr id="9" name="灯片编号占位符 8">
            <a:extLst>
              <a:ext uri="{FF2B5EF4-FFF2-40B4-BE49-F238E27FC236}">
                <a16:creationId xmlns:a16="http://schemas.microsoft.com/office/drawing/2014/main" id="{0C98ADFB-5A11-7CF9-0FD2-C5CAAADC56FE}"/>
              </a:ext>
            </a:extLst>
          </p:cNvPr>
          <p:cNvSpPr>
            <a:spLocks noGrp="1"/>
          </p:cNvSpPr>
          <p:nvPr>
            <p:ph type="sldNum" sz="quarter" idx="12"/>
          </p:nvPr>
        </p:nvSpPr>
        <p:spPr/>
        <p:txBody>
          <a:bodyPr/>
          <a:lstStyle/>
          <a:p>
            <a:fld id="{9149A8F2-0C24-43F4-A55C-20A29A72F93D}" type="slidenum">
              <a:rPr lang="zh-CN" altLang="en-US" smtClean="0"/>
              <a:t>‹#›</a:t>
            </a:fld>
            <a:endParaRPr lang="zh-CN" altLang="en-US"/>
          </a:p>
        </p:txBody>
      </p:sp>
    </p:spTree>
    <p:extLst>
      <p:ext uri="{BB962C8B-B14F-4D97-AF65-F5344CB8AC3E}">
        <p14:creationId xmlns:p14="http://schemas.microsoft.com/office/powerpoint/2010/main" val="3322235253"/>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a:extLst>
              <a:ext uri="{FF2B5EF4-FFF2-40B4-BE49-F238E27FC236}">
                <a16:creationId xmlns:a16="http://schemas.microsoft.com/office/drawing/2014/main" id="{BA5E1A6B-3471-E261-3001-EB4E2A0F5E69}"/>
              </a:ext>
            </a:extLst>
          </p:cNvPr>
          <p:cNvSpPr>
            <a:spLocks noGrp="1"/>
          </p:cNvSpPr>
          <p:nvPr>
            <p:ph type="title"/>
          </p:nvPr>
        </p:nvSpPr>
        <p:spPr/>
        <p:txBody>
          <a:bodyPr/>
          <a:lstStyle/>
          <a:p>
            <a:r>
              <a:rPr lang="zh-CN" altLang="en-US"/>
              <a:t>单击此处编辑母版标题样式</a:t>
            </a:r>
          </a:p>
        </p:txBody>
      </p:sp>
      <p:sp>
        <p:nvSpPr>
          <p:cNvPr id="3" name="日期占位符 2">
            <a:extLst>
              <a:ext uri="{FF2B5EF4-FFF2-40B4-BE49-F238E27FC236}">
                <a16:creationId xmlns:a16="http://schemas.microsoft.com/office/drawing/2014/main" id="{FF42D925-1AEB-FBDA-7737-3A29A5EB95D6}"/>
              </a:ext>
            </a:extLst>
          </p:cNvPr>
          <p:cNvSpPr>
            <a:spLocks noGrp="1"/>
          </p:cNvSpPr>
          <p:nvPr>
            <p:ph type="dt" sz="half" idx="10"/>
          </p:nvPr>
        </p:nvSpPr>
        <p:spPr/>
        <p:txBody>
          <a:bodyPr/>
          <a:lstStyle/>
          <a:p>
            <a:fld id="{34F5B917-F648-4F3A-8524-44561F94D16C}" type="datetimeFigureOut">
              <a:rPr lang="zh-CN" altLang="en-US" smtClean="0"/>
              <a:t>2024/1/8</a:t>
            </a:fld>
            <a:endParaRPr lang="zh-CN" altLang="en-US"/>
          </a:p>
        </p:txBody>
      </p:sp>
      <p:sp>
        <p:nvSpPr>
          <p:cNvPr id="4" name="页脚占位符 3">
            <a:extLst>
              <a:ext uri="{FF2B5EF4-FFF2-40B4-BE49-F238E27FC236}">
                <a16:creationId xmlns:a16="http://schemas.microsoft.com/office/drawing/2014/main" id="{A5CBA29C-D7F0-407F-47C0-F53AEF7A3AED}"/>
              </a:ext>
            </a:extLst>
          </p:cNvPr>
          <p:cNvSpPr>
            <a:spLocks noGrp="1"/>
          </p:cNvSpPr>
          <p:nvPr>
            <p:ph type="ftr" sz="quarter" idx="11"/>
          </p:nvPr>
        </p:nvSpPr>
        <p:spPr/>
        <p:txBody>
          <a:bodyPr/>
          <a:lstStyle/>
          <a:p>
            <a:endParaRPr lang="zh-CN" altLang="en-US"/>
          </a:p>
        </p:txBody>
      </p:sp>
      <p:sp>
        <p:nvSpPr>
          <p:cNvPr id="5" name="灯片编号占位符 4">
            <a:extLst>
              <a:ext uri="{FF2B5EF4-FFF2-40B4-BE49-F238E27FC236}">
                <a16:creationId xmlns:a16="http://schemas.microsoft.com/office/drawing/2014/main" id="{23020FF9-7B68-F789-3A8B-AE9756D30789}"/>
              </a:ext>
            </a:extLst>
          </p:cNvPr>
          <p:cNvSpPr>
            <a:spLocks noGrp="1"/>
          </p:cNvSpPr>
          <p:nvPr>
            <p:ph type="sldNum" sz="quarter" idx="12"/>
          </p:nvPr>
        </p:nvSpPr>
        <p:spPr/>
        <p:txBody>
          <a:bodyPr/>
          <a:lstStyle/>
          <a:p>
            <a:fld id="{9149A8F2-0C24-43F4-A55C-20A29A72F93D}" type="slidenum">
              <a:rPr lang="zh-CN" altLang="en-US" smtClean="0"/>
              <a:t>‹#›</a:t>
            </a:fld>
            <a:endParaRPr lang="zh-CN" altLang="en-US"/>
          </a:p>
        </p:txBody>
      </p:sp>
    </p:spTree>
    <p:extLst>
      <p:ext uri="{BB962C8B-B14F-4D97-AF65-F5344CB8AC3E}">
        <p14:creationId xmlns:p14="http://schemas.microsoft.com/office/powerpoint/2010/main" val="2027705802"/>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a:extLst>
              <a:ext uri="{FF2B5EF4-FFF2-40B4-BE49-F238E27FC236}">
                <a16:creationId xmlns:a16="http://schemas.microsoft.com/office/drawing/2014/main" id="{FED64E6D-0F74-9CAD-7F7B-307835F3CA7F}"/>
              </a:ext>
            </a:extLst>
          </p:cNvPr>
          <p:cNvSpPr>
            <a:spLocks noGrp="1"/>
          </p:cNvSpPr>
          <p:nvPr>
            <p:ph type="dt" sz="half" idx="10"/>
          </p:nvPr>
        </p:nvSpPr>
        <p:spPr/>
        <p:txBody>
          <a:bodyPr/>
          <a:lstStyle/>
          <a:p>
            <a:fld id="{34F5B917-F648-4F3A-8524-44561F94D16C}" type="datetimeFigureOut">
              <a:rPr lang="zh-CN" altLang="en-US" smtClean="0"/>
              <a:t>2024/1/8</a:t>
            </a:fld>
            <a:endParaRPr lang="zh-CN" altLang="en-US"/>
          </a:p>
        </p:txBody>
      </p:sp>
      <p:sp>
        <p:nvSpPr>
          <p:cNvPr id="3" name="页脚占位符 2">
            <a:extLst>
              <a:ext uri="{FF2B5EF4-FFF2-40B4-BE49-F238E27FC236}">
                <a16:creationId xmlns:a16="http://schemas.microsoft.com/office/drawing/2014/main" id="{D433F8CF-E382-F0AA-73A9-AC6BD72B02B4}"/>
              </a:ext>
            </a:extLst>
          </p:cNvPr>
          <p:cNvSpPr>
            <a:spLocks noGrp="1"/>
          </p:cNvSpPr>
          <p:nvPr>
            <p:ph type="ftr" sz="quarter" idx="11"/>
          </p:nvPr>
        </p:nvSpPr>
        <p:spPr/>
        <p:txBody>
          <a:bodyPr/>
          <a:lstStyle/>
          <a:p>
            <a:endParaRPr lang="zh-CN" altLang="en-US"/>
          </a:p>
        </p:txBody>
      </p:sp>
      <p:sp>
        <p:nvSpPr>
          <p:cNvPr id="4" name="灯片编号占位符 3">
            <a:extLst>
              <a:ext uri="{FF2B5EF4-FFF2-40B4-BE49-F238E27FC236}">
                <a16:creationId xmlns:a16="http://schemas.microsoft.com/office/drawing/2014/main" id="{90A8003C-45E4-32C6-7B97-880A365D1F18}"/>
              </a:ext>
            </a:extLst>
          </p:cNvPr>
          <p:cNvSpPr>
            <a:spLocks noGrp="1"/>
          </p:cNvSpPr>
          <p:nvPr>
            <p:ph type="sldNum" sz="quarter" idx="12"/>
          </p:nvPr>
        </p:nvSpPr>
        <p:spPr/>
        <p:txBody>
          <a:bodyPr/>
          <a:lstStyle/>
          <a:p>
            <a:fld id="{9149A8F2-0C24-43F4-A55C-20A29A72F93D}" type="slidenum">
              <a:rPr lang="zh-CN" altLang="en-US" smtClean="0"/>
              <a:t>‹#›</a:t>
            </a:fld>
            <a:endParaRPr lang="zh-CN" altLang="en-US"/>
          </a:p>
        </p:txBody>
      </p:sp>
    </p:spTree>
    <p:extLst>
      <p:ext uri="{BB962C8B-B14F-4D97-AF65-F5344CB8AC3E}">
        <p14:creationId xmlns:p14="http://schemas.microsoft.com/office/powerpoint/2010/main" val="2002697717"/>
      </p:ext>
    </p:extLst>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a:extLst>
              <a:ext uri="{FF2B5EF4-FFF2-40B4-BE49-F238E27FC236}">
                <a16:creationId xmlns:a16="http://schemas.microsoft.com/office/drawing/2014/main" id="{79BECAF4-E7A7-2BE2-1D72-5E658DCF251C}"/>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a:extLst>
              <a:ext uri="{FF2B5EF4-FFF2-40B4-BE49-F238E27FC236}">
                <a16:creationId xmlns:a16="http://schemas.microsoft.com/office/drawing/2014/main" id="{EE199876-EEE5-DD2B-2881-7515D19A52B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a:extLst>
              <a:ext uri="{FF2B5EF4-FFF2-40B4-BE49-F238E27FC236}">
                <a16:creationId xmlns:a16="http://schemas.microsoft.com/office/drawing/2014/main" id="{6953C934-D0D8-D07B-262A-A23274DDF1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AFAE4841-06C4-2CF9-A189-1D6BEE700505}"/>
              </a:ext>
            </a:extLst>
          </p:cNvPr>
          <p:cNvSpPr>
            <a:spLocks noGrp="1"/>
          </p:cNvSpPr>
          <p:nvPr>
            <p:ph type="dt" sz="half" idx="10"/>
          </p:nvPr>
        </p:nvSpPr>
        <p:spPr/>
        <p:txBody>
          <a:bodyPr/>
          <a:lstStyle/>
          <a:p>
            <a:fld id="{34F5B917-F648-4F3A-8524-44561F94D16C}" type="datetimeFigureOut">
              <a:rPr lang="zh-CN" altLang="en-US" smtClean="0"/>
              <a:t>2024/1/8</a:t>
            </a:fld>
            <a:endParaRPr lang="zh-CN" altLang="en-US"/>
          </a:p>
        </p:txBody>
      </p:sp>
      <p:sp>
        <p:nvSpPr>
          <p:cNvPr id="6" name="页脚占位符 5">
            <a:extLst>
              <a:ext uri="{FF2B5EF4-FFF2-40B4-BE49-F238E27FC236}">
                <a16:creationId xmlns:a16="http://schemas.microsoft.com/office/drawing/2014/main" id="{1A9ECE59-D66D-0858-E165-C31FAE88F221}"/>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2BAF773E-52BD-E7E7-7AC0-5F8A18CCF266}"/>
              </a:ext>
            </a:extLst>
          </p:cNvPr>
          <p:cNvSpPr>
            <a:spLocks noGrp="1"/>
          </p:cNvSpPr>
          <p:nvPr>
            <p:ph type="sldNum" sz="quarter" idx="12"/>
          </p:nvPr>
        </p:nvSpPr>
        <p:spPr/>
        <p:txBody>
          <a:bodyPr/>
          <a:lstStyle/>
          <a:p>
            <a:fld id="{9149A8F2-0C24-43F4-A55C-20A29A72F93D}" type="slidenum">
              <a:rPr lang="zh-CN" altLang="en-US" smtClean="0"/>
              <a:t>‹#›</a:t>
            </a:fld>
            <a:endParaRPr lang="zh-CN" altLang="en-US"/>
          </a:p>
        </p:txBody>
      </p:sp>
    </p:spTree>
    <p:extLst>
      <p:ext uri="{BB962C8B-B14F-4D97-AF65-F5344CB8AC3E}">
        <p14:creationId xmlns:p14="http://schemas.microsoft.com/office/powerpoint/2010/main" val="2897088882"/>
      </p:ext>
    </p:extLst>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a:extLst>
              <a:ext uri="{FF2B5EF4-FFF2-40B4-BE49-F238E27FC236}">
                <a16:creationId xmlns:a16="http://schemas.microsoft.com/office/drawing/2014/main" id="{513B984A-9BE5-7D7B-FB6F-782E903A94FA}"/>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a:extLst>
              <a:ext uri="{FF2B5EF4-FFF2-40B4-BE49-F238E27FC236}">
                <a16:creationId xmlns:a16="http://schemas.microsoft.com/office/drawing/2014/main" id="{1E9FE266-6B2D-FEE2-EE5F-6E39E9EC69B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a:extLst>
              <a:ext uri="{FF2B5EF4-FFF2-40B4-BE49-F238E27FC236}">
                <a16:creationId xmlns:a16="http://schemas.microsoft.com/office/drawing/2014/main" id="{0B95D068-2196-0CD6-1124-21485D06B2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4949BE24-CDD3-BA6C-04B0-C014CB8166AA}"/>
              </a:ext>
            </a:extLst>
          </p:cNvPr>
          <p:cNvSpPr>
            <a:spLocks noGrp="1"/>
          </p:cNvSpPr>
          <p:nvPr>
            <p:ph type="dt" sz="half" idx="10"/>
          </p:nvPr>
        </p:nvSpPr>
        <p:spPr/>
        <p:txBody>
          <a:bodyPr/>
          <a:lstStyle/>
          <a:p>
            <a:fld id="{34F5B917-F648-4F3A-8524-44561F94D16C}" type="datetimeFigureOut">
              <a:rPr lang="zh-CN" altLang="en-US" smtClean="0"/>
              <a:t>2024/1/8</a:t>
            </a:fld>
            <a:endParaRPr lang="zh-CN" altLang="en-US"/>
          </a:p>
        </p:txBody>
      </p:sp>
      <p:sp>
        <p:nvSpPr>
          <p:cNvPr id="6" name="页脚占位符 5">
            <a:extLst>
              <a:ext uri="{FF2B5EF4-FFF2-40B4-BE49-F238E27FC236}">
                <a16:creationId xmlns:a16="http://schemas.microsoft.com/office/drawing/2014/main" id="{3300EA8C-4B8C-B358-3AA0-582246013E64}"/>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8E3C3D45-AE71-71B0-64F3-D146F11EB480}"/>
              </a:ext>
            </a:extLst>
          </p:cNvPr>
          <p:cNvSpPr>
            <a:spLocks noGrp="1"/>
          </p:cNvSpPr>
          <p:nvPr>
            <p:ph type="sldNum" sz="quarter" idx="12"/>
          </p:nvPr>
        </p:nvSpPr>
        <p:spPr/>
        <p:txBody>
          <a:bodyPr/>
          <a:lstStyle/>
          <a:p>
            <a:fld id="{9149A8F2-0C24-43F4-A55C-20A29A72F93D}" type="slidenum">
              <a:rPr lang="zh-CN" altLang="en-US" smtClean="0"/>
              <a:t>‹#›</a:t>
            </a:fld>
            <a:endParaRPr lang="zh-CN" altLang="en-US"/>
          </a:p>
        </p:txBody>
      </p:sp>
    </p:spTree>
    <p:extLst>
      <p:ext uri="{BB962C8B-B14F-4D97-AF65-F5344CB8AC3E}">
        <p14:creationId xmlns:p14="http://schemas.microsoft.com/office/powerpoint/2010/main" val="1299677259"/>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a:extLst>
              <a:ext uri="{FF2B5EF4-FFF2-40B4-BE49-F238E27FC236}">
                <a16:creationId xmlns:a16="http://schemas.microsoft.com/office/drawing/2014/main" id="{8BB1BD22-8684-5308-C686-E044FB692FA3}"/>
              </a:ext>
            </a:extLst>
          </p:cNvPr>
          <p:cNvSpPr>
            <a:spLocks noGrp="1"/>
          </p:cNvSpPr>
          <p:nvPr>
            <p:ph type="title"/>
          </p:nvPr>
        </p:nvSpPr>
        <p:spPr/>
        <p:txBody>
          <a:bodyPr/>
          <a:lstStyle/>
          <a:p>
            <a:r>
              <a:rPr lang="zh-CN" altLang="en-US"/>
              <a:t>单击此处编辑母版标题样式</a:t>
            </a:r>
          </a:p>
        </p:txBody>
      </p:sp>
      <p:sp>
        <p:nvSpPr>
          <p:cNvPr id="3" name="竖排文字占位符 2">
            <a:extLst>
              <a:ext uri="{FF2B5EF4-FFF2-40B4-BE49-F238E27FC236}">
                <a16:creationId xmlns:a16="http://schemas.microsoft.com/office/drawing/2014/main" id="{F661C4D0-3D0A-3591-3220-00E89AF02593}"/>
              </a:ext>
            </a:extLst>
          </p:cNvPr>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84321944-596C-BF7C-ED8E-0E0C18EA93C3}"/>
              </a:ext>
            </a:extLst>
          </p:cNvPr>
          <p:cNvSpPr>
            <a:spLocks noGrp="1"/>
          </p:cNvSpPr>
          <p:nvPr>
            <p:ph type="dt" sz="half" idx="10"/>
          </p:nvPr>
        </p:nvSpPr>
        <p:spPr/>
        <p:txBody>
          <a:bodyPr/>
          <a:lstStyle/>
          <a:p>
            <a:fld id="{34F5B917-F648-4F3A-8524-44561F94D16C}" type="datetimeFigureOut">
              <a:rPr lang="zh-CN" altLang="en-US" smtClean="0"/>
              <a:t>2024/1/8</a:t>
            </a:fld>
            <a:endParaRPr lang="zh-CN" altLang="en-US"/>
          </a:p>
        </p:txBody>
      </p:sp>
      <p:sp>
        <p:nvSpPr>
          <p:cNvPr id="5" name="页脚占位符 4">
            <a:extLst>
              <a:ext uri="{FF2B5EF4-FFF2-40B4-BE49-F238E27FC236}">
                <a16:creationId xmlns:a16="http://schemas.microsoft.com/office/drawing/2014/main" id="{534660F1-F82A-A841-0324-6A59FAEC8F14}"/>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1AF7C862-E2CC-4D6D-AE9A-D640CE86B4D3}"/>
              </a:ext>
            </a:extLst>
          </p:cNvPr>
          <p:cNvSpPr>
            <a:spLocks noGrp="1"/>
          </p:cNvSpPr>
          <p:nvPr>
            <p:ph type="sldNum" sz="quarter" idx="12"/>
          </p:nvPr>
        </p:nvSpPr>
        <p:spPr/>
        <p:txBody>
          <a:bodyPr/>
          <a:lstStyle/>
          <a:p>
            <a:fld id="{9149A8F2-0C24-43F4-A55C-20A29A72F93D}" type="slidenum">
              <a:rPr lang="zh-CN" altLang="en-US" smtClean="0"/>
              <a:t>‹#›</a:t>
            </a:fld>
            <a:endParaRPr lang="zh-CN" altLang="en-US"/>
          </a:p>
        </p:txBody>
      </p:sp>
    </p:spTree>
    <p:extLst>
      <p:ext uri="{BB962C8B-B14F-4D97-AF65-F5344CB8AC3E}">
        <p14:creationId xmlns:p14="http://schemas.microsoft.com/office/powerpoint/2010/main" val="3938094696"/>
      </p:ext>
    </p:extLst>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a:extLst>
              <a:ext uri="{FF2B5EF4-FFF2-40B4-BE49-F238E27FC236}">
                <a16:creationId xmlns:a16="http://schemas.microsoft.com/office/drawing/2014/main" id="{6D9D5F4C-46B2-8A81-26FB-161636D53959}"/>
              </a:ext>
            </a:extLst>
          </p:cNvPr>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a:extLst>
              <a:ext uri="{FF2B5EF4-FFF2-40B4-BE49-F238E27FC236}">
                <a16:creationId xmlns:a16="http://schemas.microsoft.com/office/drawing/2014/main" id="{D1DF6789-35BF-4DEE-1AAF-F37B6D640403}"/>
              </a:ext>
            </a:extLst>
          </p:cNvPr>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E4D068D6-A9F2-7532-80A4-EBD5364FBD69}"/>
              </a:ext>
            </a:extLst>
          </p:cNvPr>
          <p:cNvSpPr>
            <a:spLocks noGrp="1"/>
          </p:cNvSpPr>
          <p:nvPr>
            <p:ph type="dt" sz="half" idx="10"/>
          </p:nvPr>
        </p:nvSpPr>
        <p:spPr/>
        <p:txBody>
          <a:bodyPr/>
          <a:lstStyle/>
          <a:p>
            <a:fld id="{34F5B917-F648-4F3A-8524-44561F94D16C}" type="datetimeFigureOut">
              <a:rPr lang="zh-CN" altLang="en-US" smtClean="0"/>
              <a:t>2024/1/8</a:t>
            </a:fld>
            <a:endParaRPr lang="zh-CN" altLang="en-US"/>
          </a:p>
        </p:txBody>
      </p:sp>
      <p:sp>
        <p:nvSpPr>
          <p:cNvPr id="5" name="页脚占位符 4">
            <a:extLst>
              <a:ext uri="{FF2B5EF4-FFF2-40B4-BE49-F238E27FC236}">
                <a16:creationId xmlns:a16="http://schemas.microsoft.com/office/drawing/2014/main" id="{192EFEAD-EFC3-D15E-7579-37743D4BE852}"/>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2C724265-85AD-9729-0118-C3C2126D4CE9}"/>
              </a:ext>
            </a:extLst>
          </p:cNvPr>
          <p:cNvSpPr>
            <a:spLocks noGrp="1"/>
          </p:cNvSpPr>
          <p:nvPr>
            <p:ph type="sldNum" sz="quarter" idx="12"/>
          </p:nvPr>
        </p:nvSpPr>
        <p:spPr/>
        <p:txBody>
          <a:bodyPr/>
          <a:lstStyle/>
          <a:p>
            <a:fld id="{9149A8F2-0C24-43F4-A55C-20A29A72F93D}" type="slidenum">
              <a:rPr lang="zh-CN" altLang="en-US" smtClean="0"/>
              <a:t>‹#›</a:t>
            </a:fld>
            <a:endParaRPr lang="zh-CN" altLang="en-US"/>
          </a:p>
        </p:txBody>
      </p:sp>
    </p:spTree>
    <p:extLst>
      <p:ext uri="{BB962C8B-B14F-4D97-AF65-F5344CB8AC3E}">
        <p14:creationId xmlns:p14="http://schemas.microsoft.com/office/powerpoint/2010/main" val="1205943965"/>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file:///D:\qq&#25991;&#20214;\712321467\Image\C2C\Image2\%7b75232B38-A165-1FB7-499C-2E1C792CACB5%7d.png" TargetMode="External" /><Relationship Id="rId13" Type="http://schemas.openxmlformats.org/officeDocument/2006/relationships/image" Target="../media/image1.png" /><Relationship Id="rId14"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a:extLst>
              <a:ext uri="{FF2B5EF4-FFF2-40B4-BE49-F238E27FC236}">
                <a16:creationId xmlns:a16="http://schemas.microsoft.com/office/drawing/2014/main" id="{6165AFEC-5A8F-5749-E803-2454DCFC8FE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a:extLst>
              <a:ext uri="{FF2B5EF4-FFF2-40B4-BE49-F238E27FC236}">
                <a16:creationId xmlns:a16="http://schemas.microsoft.com/office/drawing/2014/main" id="{939C034B-7E0F-9EB1-AFF0-C7C37D104F0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4BBA8546-972F-014B-387E-2F63563C9C5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4F5B917-F648-4F3A-8524-44561F94D16C}" type="datetimeFigureOut">
              <a:rPr lang="zh-CN" altLang="en-US" smtClean="0"/>
              <a:t>2024/1/8</a:t>
            </a:fld>
            <a:endParaRPr lang="zh-CN" altLang="en-US"/>
          </a:p>
        </p:txBody>
      </p:sp>
      <p:sp>
        <p:nvSpPr>
          <p:cNvPr id="5" name="页脚占位符 4">
            <a:extLst>
              <a:ext uri="{FF2B5EF4-FFF2-40B4-BE49-F238E27FC236}">
                <a16:creationId xmlns:a16="http://schemas.microsoft.com/office/drawing/2014/main" id="{510A9AD0-43C2-E217-821A-CF7CB0593E3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a:extLst>
              <a:ext uri="{FF2B5EF4-FFF2-40B4-BE49-F238E27FC236}">
                <a16:creationId xmlns:a16="http://schemas.microsoft.com/office/drawing/2014/main" id="{B4A14869-BACC-31A1-AD97-B37275F26C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149A8F2-0C24-43F4-A55C-20A29A72F93D}" type="slidenum">
              <a:rPr lang="zh-CN" altLang="en-US" smtClean="0"/>
              <a:t>‹#›</a:t>
            </a:fld>
            <a:endParaRPr lang="zh-CN" altLang="en-US"/>
          </a:p>
        </p:txBody>
      </p:sp>
      <p:pic>
        <p:nvPicPr>
          <p:cNvPr id="7" name="图片 1073743875" descr="学科网 zxxk.com" title=""/>
          <p:cNvPicPr>
            <a:picLocks noChangeAspect="1"/>
          </p:cNvPicPr>
          <p:nvPr/>
        </p:nvPicPr>
        <p:blipFill>
          <a:blip r:embed="rId13" r:link="rId12"/>
          <a:stretch>
            <a:fillRect/>
          </a:stretch>
        </p:blipFill>
        <p:spPr>
          <a:xfrm>
            <a:off x="838200" y="365125"/>
            <a:ext cx="9525" cy="9525"/>
          </a:xfrm>
          <a:prstGeom prst="rect">
            <a:avLst/>
          </a:prstGeom>
          <a:noFill/>
          <a:ln>
            <a:noFill/>
            <a:miter lim="800000"/>
          </a:ln>
        </p:spPr>
      </p:pic>
    </p:spTree>
    <p:extLst>
      <p:ext uri="{BB962C8B-B14F-4D97-AF65-F5344CB8AC3E}">
        <p14:creationId xmlns:p14="http://schemas.microsoft.com/office/powerpoint/2010/main" val="3861254532"/>
      </p:ext>
    </p:ext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6130212120010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lumMod val="95000"/>
          </a:schemeClr>
        </a:solidFill>
        <a:effectLst/>
      </p:bgPr>
    </p:bg>
    <p:spTree>
      <p:nvGrpSpPr>
        <p:cNvPr id="1" name=""/>
        <p:cNvGrpSpPr/>
        <p:nvPr/>
      </p:nvGrpSpPr>
      <p:grpSpPr>
        <a:xfrm>
          <a:off x="0" y="0"/>
          <a:ext cx="0" cy="0"/>
        </a:xfrm>
      </p:grpSpPr>
      <p:sp>
        <p:nvSpPr>
          <p:cNvPr id="9" name="矩形: 圆角 8" title="">
            <a:extLst>
              <a:ext uri="{FF2B5EF4-FFF2-40B4-BE49-F238E27FC236}">
                <a16:creationId xmlns:a16="http://schemas.microsoft.com/office/drawing/2014/main" id="{82083F96-069B-652C-AA88-D6767886A070}"/>
              </a:ext>
            </a:extLst>
          </p:cNvPr>
          <p:cNvSpPr/>
          <p:nvPr/>
        </p:nvSpPr>
        <p:spPr>
          <a:xfrm>
            <a:off x="-176980" y="599768"/>
            <a:ext cx="3746090" cy="501445"/>
          </a:xfrm>
          <a:prstGeom prst="round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panose="020f0502020204030204"/>
                <a:ea typeface="+mn-ea"/>
                <a:cs typeface="+mn-cs"/>
              </a:defRPr>
            </a:lvl1pPr>
            <a:lvl2pPr marL="457200" algn="l" defTabSz="914400" rtl="0" eaLnBrk="1" latinLnBrk="0" hangingPunct="1">
              <a:defRPr sz="1800" kern="1200">
                <a:solidFill>
                  <a:srgbClr val="FFFFFF"/>
                </a:solidFill>
                <a:latin typeface="等线" panose="020f0502020204030204"/>
                <a:ea typeface="+mn-ea"/>
                <a:cs typeface="+mn-cs"/>
              </a:defRPr>
            </a:lvl2pPr>
            <a:lvl3pPr marL="914400" algn="l" defTabSz="914400" rtl="0" eaLnBrk="1" latinLnBrk="0" hangingPunct="1">
              <a:defRPr sz="1800" kern="1200">
                <a:solidFill>
                  <a:srgbClr val="FFFFFF"/>
                </a:solidFill>
                <a:latin typeface="等线" panose="020f0502020204030204"/>
                <a:ea typeface="+mn-ea"/>
                <a:cs typeface="+mn-cs"/>
              </a:defRPr>
            </a:lvl3pPr>
            <a:lvl4pPr marL="1371600" algn="l" defTabSz="914400" rtl="0" eaLnBrk="1" latinLnBrk="0" hangingPunct="1">
              <a:defRPr sz="1800" kern="1200">
                <a:solidFill>
                  <a:srgbClr val="FFFFFF"/>
                </a:solidFill>
                <a:latin typeface="等线" panose="020f0502020204030204"/>
                <a:ea typeface="+mn-ea"/>
                <a:cs typeface="+mn-cs"/>
              </a:defRPr>
            </a:lvl4pPr>
            <a:lvl5pPr marL="1828800" algn="l" defTabSz="914400" rtl="0" eaLnBrk="1" latinLnBrk="0" hangingPunct="1">
              <a:defRPr sz="1800" kern="1200">
                <a:solidFill>
                  <a:srgbClr val="FFFFFF"/>
                </a:solidFill>
                <a:latin typeface="等线" panose="020f0502020204030204"/>
                <a:ea typeface="+mn-ea"/>
                <a:cs typeface="+mn-cs"/>
              </a:defRPr>
            </a:lvl5pPr>
            <a:lvl6pPr marL="2286000" algn="l" defTabSz="914400" rtl="0" eaLnBrk="1" latinLnBrk="0" hangingPunct="1">
              <a:defRPr sz="1800" kern="1200">
                <a:solidFill>
                  <a:srgbClr val="FFFFFF"/>
                </a:solidFill>
                <a:latin typeface="等线" panose="020f0502020204030204"/>
                <a:ea typeface="+mn-ea"/>
                <a:cs typeface="+mn-cs"/>
              </a:defRPr>
            </a:lvl6pPr>
            <a:lvl7pPr marL="2743200" algn="l" defTabSz="914400" rtl="0" eaLnBrk="1" latinLnBrk="0" hangingPunct="1">
              <a:defRPr sz="1800" kern="1200">
                <a:solidFill>
                  <a:srgbClr val="FFFFFF"/>
                </a:solidFill>
                <a:latin typeface="等线" panose="020f0502020204030204"/>
                <a:ea typeface="+mn-ea"/>
                <a:cs typeface="+mn-cs"/>
              </a:defRPr>
            </a:lvl7pPr>
            <a:lvl8pPr marL="3200400" algn="l" defTabSz="914400" rtl="0" eaLnBrk="1" latinLnBrk="0" hangingPunct="1">
              <a:defRPr sz="1800" kern="1200">
                <a:solidFill>
                  <a:srgbClr val="FFFFFF"/>
                </a:solidFill>
                <a:latin typeface="等线" panose="020f0502020204030204"/>
                <a:ea typeface="+mn-ea"/>
                <a:cs typeface="+mn-cs"/>
              </a:defRPr>
            </a:lvl8pPr>
            <a:lvl9pPr marL="3657600" algn="l" defTabSz="914400" rtl="0" eaLnBrk="1" latinLnBrk="0" hangingPunct="1">
              <a:defRPr sz="1800" kern="1200">
                <a:solidFill>
                  <a:srgbClr val="FFFFFF"/>
                </a:solidFill>
                <a:latin typeface="等线" panose="020f0502020204030204"/>
                <a:ea typeface="+mn-ea"/>
                <a:cs typeface="+mn-cs"/>
              </a:defRPr>
            </a:lvl9pPr>
          </a:lstStyle>
          <a:p>
            <a:pPr algn="ctr"/>
            <a:endParaRPr lang="zh-CN" altLang="en-US"/>
          </a:p>
        </p:txBody>
      </p:sp>
      <p:sp>
        <p:nvSpPr>
          <p:cNvPr id="4" name="文本框 3" title="">
            <a:extLst>
              <a:ext uri="{FF2B5EF4-FFF2-40B4-BE49-F238E27FC236}">
                <a16:creationId xmlns:a16="http://schemas.microsoft.com/office/drawing/2014/main" id="{B17FF908-7D5E-2CDE-646B-1E09CBCE1BCD}"/>
              </a:ext>
            </a:extLst>
          </p:cNvPr>
          <p:cNvSpPr txBox="1"/>
          <p:nvPr/>
        </p:nvSpPr>
        <p:spPr>
          <a:xfrm>
            <a:off x="670560" y="680720"/>
            <a:ext cx="2915920"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olidFill>
                  <a:schemeClr val="bg1"/>
                </a:solidFill>
                <a:latin typeface="楷体" panose="02010609060101010101" pitchFamily="49" charset="-122"/>
                <a:ea typeface="楷体" panose="02010609060101010101" pitchFamily="49" charset="-122"/>
              </a:rPr>
              <a:t>整本书阅读之</a:t>
            </a:r>
            <a:r>
              <a:rPr lang="en-US" altLang="zh-CN" b="1">
                <a:solidFill>
                  <a:schemeClr val="bg1"/>
                </a:solidFill>
                <a:latin typeface="楷体" panose="02010609060101010101" pitchFamily="49" charset="-122"/>
                <a:ea typeface="楷体" panose="02010609060101010101" pitchFamily="49" charset="-122"/>
              </a:rPr>
              <a:t>《</a:t>
            </a:r>
            <a:r>
              <a:rPr lang="zh-CN" altLang="en-US" b="1">
                <a:solidFill>
                  <a:schemeClr val="bg1"/>
                </a:solidFill>
                <a:latin typeface="楷体" panose="02010609060101010101" pitchFamily="49" charset="-122"/>
                <a:ea typeface="楷体" panose="02010609060101010101" pitchFamily="49" charset="-122"/>
              </a:rPr>
              <a:t>乡土中国</a:t>
            </a:r>
            <a:r>
              <a:rPr lang="en-US" altLang="zh-CN" b="1">
                <a:solidFill>
                  <a:schemeClr val="bg1"/>
                </a:solidFill>
                <a:latin typeface="楷体" panose="02010609060101010101" pitchFamily="49" charset="-122"/>
                <a:ea typeface="楷体" panose="02010609060101010101" pitchFamily="49" charset="-122"/>
              </a:rPr>
              <a:t>》</a:t>
            </a:r>
            <a:endParaRPr lang="zh-CN" altLang="en-US" b="1">
              <a:solidFill>
                <a:schemeClr val="bg1"/>
              </a:solidFill>
              <a:latin typeface="楷体" panose="02010609060101010101" pitchFamily="49" charset="-122"/>
              <a:ea typeface="楷体" panose="02010609060101010101" pitchFamily="49" charset="-122"/>
            </a:endParaRPr>
          </a:p>
        </p:txBody>
      </p:sp>
      <p:sp>
        <p:nvSpPr>
          <p:cNvPr id="5" name="文本框 4" title="">
            <a:extLst>
              <a:ext uri="{FF2B5EF4-FFF2-40B4-BE49-F238E27FC236}">
                <a16:creationId xmlns:a16="http://schemas.microsoft.com/office/drawing/2014/main" id="{FB3359E1-4C13-1067-93BD-95037161ECDA}"/>
              </a:ext>
            </a:extLst>
          </p:cNvPr>
          <p:cNvSpPr txBox="1"/>
          <p:nvPr/>
        </p:nvSpPr>
        <p:spPr>
          <a:xfrm>
            <a:off x="3185652" y="2619969"/>
            <a:ext cx="6705599" cy="186204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1500">
                <a:latin typeface="方正兰亭粗黑简体" panose="02000000000000000000" pitchFamily="2" charset="-122"/>
                <a:ea typeface="方正兰亭粗黑简体" panose="02000000000000000000" pitchFamily="2" charset="-122"/>
              </a:rPr>
              <a:t>男女有别</a:t>
            </a:r>
          </a:p>
        </p:txBody>
      </p:sp>
      <p:sp>
        <p:nvSpPr>
          <p:cNvPr id="6" name="文本框 5" title="">
            <a:extLst>
              <a:ext uri="{FF2B5EF4-FFF2-40B4-BE49-F238E27FC236}">
                <a16:creationId xmlns:a16="http://schemas.microsoft.com/office/drawing/2014/main" id="{552BFD7C-94FD-27A4-E514-452AE53BEC29}"/>
              </a:ext>
            </a:extLst>
          </p:cNvPr>
          <p:cNvSpPr txBox="1"/>
          <p:nvPr/>
        </p:nvSpPr>
        <p:spPr>
          <a:xfrm>
            <a:off x="1656080" y="1463040"/>
            <a:ext cx="3840480" cy="7078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a:latin typeface="方正兰亭粗黑简体" panose="02000000000000000000" pitchFamily="2" charset="-122"/>
                <a:ea typeface="方正兰亭粗黑简体" panose="02000000000000000000" pitchFamily="2" charset="-122"/>
              </a:rPr>
              <a:t>第</a:t>
            </a:r>
            <a:r>
              <a:rPr lang="en-US" altLang="zh-CN" sz="4000">
                <a:latin typeface="方正兰亭粗黑简体" panose="02000000000000000000" pitchFamily="2" charset="-122"/>
                <a:ea typeface="方正兰亭粗黑简体" panose="02000000000000000000" pitchFamily="2" charset="-122"/>
              </a:rPr>
              <a:t>7</a:t>
            </a:r>
            <a:r>
              <a:rPr lang="zh-CN" altLang="en-US" sz="4000">
                <a:latin typeface="方正兰亭粗黑简体" panose="02000000000000000000" pitchFamily="2" charset="-122"/>
                <a:ea typeface="方正兰亭粗黑简体" panose="02000000000000000000" pitchFamily="2" charset="-122"/>
              </a:rPr>
              <a:t>章</a:t>
            </a:r>
            <a:endParaRPr lang="zh-CN" altLang="en-US" sz="4000"/>
          </a:p>
        </p:txBody>
      </p:sp>
      <p:pic>
        <p:nvPicPr>
          <p:cNvPr id="7" name="图片 6" title="">
            <a:extLst>
              <a:ext uri="{FF2B5EF4-FFF2-40B4-BE49-F238E27FC236}">
                <a16:creationId xmlns:a16="http://schemas.microsoft.com/office/drawing/2014/main" id="{5EF7C41E-BD47-E69C-F110-ECDD23187F40}"/>
              </a:ext>
            </a:extLst>
          </p:cNvPr>
          <p:cNvPicPr>
            <a:picLocks noChangeAspect="1"/>
          </p:cNvPicPr>
          <p:nvPr/>
        </p:nvPicPr>
        <p:blipFill>
          <a:blip r:embed="rId2">
            <a:clrChange>
              <a:clrFrom>
                <a:srgbClr val="FFFFFF">
                  <a:alpha val="100000"/>
                </a:srgbClr>
              </a:clrFrom>
              <a:clrTo>
                <a:srgbClr val="FFFFFF">
                  <a:alpha val="100000"/>
                  <a:alpha val="0"/>
                </a:srgbClr>
              </a:clrTo>
            </a:clrChange>
            <a:alphaModFix amt="65000"/>
          </a:blip>
          <a:stretch>
            <a:fillRect/>
          </a:stretch>
        </p:blipFill>
        <p:spPr>
          <a:xfrm>
            <a:off x="8858864" y="68826"/>
            <a:ext cx="589935" cy="589935"/>
          </a:xfrm>
          <a:prstGeom prst="rect">
            <a:avLst/>
          </a:prstGeom>
        </p:spPr>
      </p:pic>
      <p:sp>
        <p:nvSpPr>
          <p:cNvPr id="8" name="文本框 7" title="">
            <a:extLst>
              <a:ext uri="{FF2B5EF4-FFF2-40B4-BE49-F238E27FC236}">
                <a16:creationId xmlns:a16="http://schemas.microsoft.com/office/drawing/2014/main" id="{08F473F7-C285-C11E-B1B9-95D0E0571544}"/>
              </a:ext>
            </a:extLst>
          </p:cNvPr>
          <p:cNvSpPr txBox="1"/>
          <p:nvPr/>
        </p:nvSpPr>
        <p:spPr>
          <a:xfrm>
            <a:off x="9448800" y="137651"/>
            <a:ext cx="2408902" cy="4770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1400">
                <a:solidFill>
                  <a:schemeClr val="accent5">
                    <a:lumMod val="60000"/>
                    <a:lumOff val="40000"/>
                  </a:schemeClr>
                </a:solidFill>
                <a:latin typeface="方正隶变简体" panose="03000509000000000000" pitchFamily="65" charset="-122"/>
                <a:ea typeface="方正隶变简体" panose="03000509000000000000" pitchFamily="65" charset="-122"/>
              </a:rPr>
              <a:t>会昌县第三中学</a:t>
            </a:r>
            <a:endParaRPr lang="en-US" altLang="zh-CN" sz="1400">
              <a:solidFill>
                <a:schemeClr val="accent5">
                  <a:lumMod val="60000"/>
                  <a:lumOff val="40000"/>
                </a:schemeClr>
              </a:solidFill>
              <a:latin typeface="方正隶变简体" panose="03000509000000000000" pitchFamily="65" charset="-122"/>
              <a:ea typeface="方正隶变简体" panose="03000509000000000000" pitchFamily="65" charset="-122"/>
            </a:endParaRPr>
          </a:p>
          <a:p>
            <a:pPr algn="dist"/>
            <a:r>
              <a:rPr lang="en-US" altLang="zh-CN" sz="1050">
                <a:solidFill>
                  <a:schemeClr val="accent5">
                    <a:lumMod val="60000"/>
                    <a:lumOff val="40000"/>
                  </a:schemeClr>
                </a:solidFill>
                <a:latin typeface="Bahnschrift SemiBold SemiConden" panose="020b0502040204020203" pitchFamily="34" charset="0"/>
              </a:rPr>
              <a:t>HUI CHANG XIAN DI SAN ZHONG XUE </a:t>
            </a:r>
            <a:endParaRPr lang="zh-CN" altLang="en-US" sz="1050">
              <a:solidFill>
                <a:schemeClr val="accent5">
                  <a:lumMod val="60000"/>
                  <a:lumOff val="40000"/>
                </a:schemeClr>
              </a:solidFill>
              <a:latin typeface="Bahnschrift SemiBold SemiConden" panose="020b0502040204020203" pitchFamily="34" charset="0"/>
            </a:endParaRPr>
          </a:p>
        </p:txBody>
      </p:sp>
    </p:spTree>
    <p:extLst>
      <p:ext uri="{BB962C8B-B14F-4D97-AF65-F5344CB8AC3E}">
        <p14:creationId xmlns:p14="http://schemas.microsoft.com/office/powerpoint/2010/main" val="3088381737"/>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lumMod val="95000"/>
          </a:schemeClr>
        </a:solidFill>
        <a:effectLst/>
      </p:bgPr>
    </p:bg>
    <p:spTree>
      <p:nvGrpSpPr>
        <p:cNvPr id="1" name=""/>
        <p:cNvGrpSpPr/>
        <p:nvPr/>
      </p:nvGrpSpPr>
      <p:grpSpPr>
        <a:xfrm>
          <a:off x="0" y="0"/>
          <a:ext cx="0" cy="0"/>
        </a:xfrm>
      </p:grpSpPr>
      <p:sp>
        <p:nvSpPr>
          <p:cNvPr id="5" name="矩形: 圆角 4" title="">
            <a:extLst>
              <a:ext uri="{FF2B5EF4-FFF2-40B4-BE49-F238E27FC236}">
                <a16:creationId xmlns:a16="http://schemas.microsoft.com/office/drawing/2014/main" id="{A96BB587-BFEA-82C8-7640-398653BD2709}"/>
              </a:ext>
            </a:extLst>
          </p:cNvPr>
          <p:cNvSpPr/>
          <p:nvPr/>
        </p:nvSpPr>
        <p:spPr>
          <a:xfrm>
            <a:off x="386080" y="457200"/>
            <a:ext cx="2794000" cy="1087120"/>
          </a:xfrm>
          <a:prstGeom prst="roundRect">
            <a:avLst/>
          </a:prstGeom>
          <a:solidFill>
            <a:schemeClr val="accent6">
              <a:lumMod val="50000"/>
            </a:schemeClr>
          </a:solidFill>
          <a:ln>
            <a:noFill/>
          </a:ln>
          <a:effectLst>
            <a:outerShdw blurRad="762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panose="020f0502020204030204"/>
                <a:ea typeface="+mn-ea"/>
                <a:cs typeface="+mn-cs"/>
              </a:defRPr>
            </a:lvl1pPr>
            <a:lvl2pPr marL="457200" algn="l" defTabSz="914400" rtl="0" eaLnBrk="1" latinLnBrk="0" hangingPunct="1">
              <a:defRPr sz="1800" kern="1200">
                <a:solidFill>
                  <a:srgbClr val="FFFFFF"/>
                </a:solidFill>
                <a:latin typeface="等线" panose="020f0502020204030204"/>
                <a:ea typeface="+mn-ea"/>
                <a:cs typeface="+mn-cs"/>
              </a:defRPr>
            </a:lvl2pPr>
            <a:lvl3pPr marL="914400" algn="l" defTabSz="914400" rtl="0" eaLnBrk="1" latinLnBrk="0" hangingPunct="1">
              <a:defRPr sz="1800" kern="1200">
                <a:solidFill>
                  <a:srgbClr val="FFFFFF"/>
                </a:solidFill>
                <a:latin typeface="等线" panose="020f0502020204030204"/>
                <a:ea typeface="+mn-ea"/>
                <a:cs typeface="+mn-cs"/>
              </a:defRPr>
            </a:lvl3pPr>
            <a:lvl4pPr marL="1371600" algn="l" defTabSz="914400" rtl="0" eaLnBrk="1" latinLnBrk="0" hangingPunct="1">
              <a:defRPr sz="1800" kern="1200">
                <a:solidFill>
                  <a:srgbClr val="FFFFFF"/>
                </a:solidFill>
                <a:latin typeface="等线" panose="020f0502020204030204"/>
                <a:ea typeface="+mn-ea"/>
                <a:cs typeface="+mn-cs"/>
              </a:defRPr>
            </a:lvl4pPr>
            <a:lvl5pPr marL="1828800" algn="l" defTabSz="914400" rtl="0" eaLnBrk="1" latinLnBrk="0" hangingPunct="1">
              <a:defRPr sz="1800" kern="1200">
                <a:solidFill>
                  <a:srgbClr val="FFFFFF"/>
                </a:solidFill>
                <a:latin typeface="等线" panose="020f0502020204030204"/>
                <a:ea typeface="+mn-ea"/>
                <a:cs typeface="+mn-cs"/>
              </a:defRPr>
            </a:lvl5pPr>
            <a:lvl6pPr marL="2286000" algn="l" defTabSz="914400" rtl="0" eaLnBrk="1" latinLnBrk="0" hangingPunct="1">
              <a:defRPr sz="1800" kern="1200">
                <a:solidFill>
                  <a:srgbClr val="FFFFFF"/>
                </a:solidFill>
                <a:latin typeface="等线" panose="020f0502020204030204"/>
                <a:ea typeface="+mn-ea"/>
                <a:cs typeface="+mn-cs"/>
              </a:defRPr>
            </a:lvl6pPr>
            <a:lvl7pPr marL="2743200" algn="l" defTabSz="914400" rtl="0" eaLnBrk="1" latinLnBrk="0" hangingPunct="1">
              <a:defRPr sz="1800" kern="1200">
                <a:solidFill>
                  <a:srgbClr val="FFFFFF"/>
                </a:solidFill>
                <a:latin typeface="等线" panose="020f0502020204030204"/>
                <a:ea typeface="+mn-ea"/>
                <a:cs typeface="+mn-cs"/>
              </a:defRPr>
            </a:lvl7pPr>
            <a:lvl8pPr marL="3200400" algn="l" defTabSz="914400" rtl="0" eaLnBrk="1" latinLnBrk="0" hangingPunct="1">
              <a:defRPr sz="1800" kern="1200">
                <a:solidFill>
                  <a:srgbClr val="FFFFFF"/>
                </a:solidFill>
                <a:latin typeface="等线" panose="020f0502020204030204"/>
                <a:ea typeface="+mn-ea"/>
                <a:cs typeface="+mn-cs"/>
              </a:defRPr>
            </a:lvl8pPr>
            <a:lvl9pPr marL="3657600" algn="l" defTabSz="914400" rtl="0" eaLnBrk="1" latinLnBrk="0" hangingPunct="1">
              <a:defRPr sz="1800" kern="1200">
                <a:solidFill>
                  <a:srgbClr val="FFFFFF"/>
                </a:solidFill>
                <a:latin typeface="等线" panose="020f0502020204030204"/>
                <a:ea typeface="+mn-ea"/>
                <a:cs typeface="+mn-cs"/>
              </a:defRPr>
            </a:lvl9pPr>
          </a:lstStyle>
          <a:p>
            <a:pPr algn="ctr"/>
            <a:endParaRPr lang="zh-CN" altLang="en-US"/>
          </a:p>
        </p:txBody>
      </p:sp>
      <p:sp>
        <p:nvSpPr>
          <p:cNvPr id="2" name="标题 1" title="">
            <a:extLst>
              <a:ext uri="{FF2B5EF4-FFF2-40B4-BE49-F238E27FC236}">
                <a16:creationId xmlns:a16="http://schemas.microsoft.com/office/drawing/2014/main" id="{4021604C-A928-B93A-2457-2240FE61E719}"/>
              </a:ext>
            </a:extLst>
          </p:cNvPr>
          <p:cNvSpPr>
            <a:spLocks noGrp="1"/>
          </p:cNvSpPr>
          <p:nvPr>
            <p:ph type="title"/>
          </p:nvPr>
        </p:nvSpPr>
        <p:spPr>
          <a:xfrm>
            <a:off x="899160" y="344805"/>
            <a:ext cx="3185160" cy="1325563"/>
          </a:xfrm>
        </p:spPr>
        <p:txBody>
          <a:bodyPr/>
          <a:lstStyle/>
          <a:p>
            <a:r>
              <a:rPr lang="zh-CN" altLang="en-US" b="1">
                <a:solidFill>
                  <a:schemeClr val="bg1"/>
                </a:solidFill>
              </a:rPr>
              <a:t>导  入</a:t>
            </a:r>
          </a:p>
        </p:txBody>
      </p:sp>
      <p:sp>
        <p:nvSpPr>
          <p:cNvPr id="4" name="文本框 3" title="">
            <a:extLst>
              <a:ext uri="{FF2B5EF4-FFF2-40B4-BE49-F238E27FC236}">
                <a16:creationId xmlns:a16="http://schemas.microsoft.com/office/drawing/2014/main" id="{CCE0ED98-E8CE-6632-C8B4-D63D240B5ECC}"/>
              </a:ext>
            </a:extLst>
          </p:cNvPr>
          <p:cNvSpPr txBox="1"/>
          <p:nvPr/>
        </p:nvSpPr>
        <p:spPr>
          <a:xfrm>
            <a:off x="816077" y="1994637"/>
            <a:ext cx="10674227" cy="397031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en-US" sz="2800" b="0" i="0">
                <a:effectLst/>
                <a:latin typeface="宋体" panose="02010600030101010101" pitchFamily="2" charset="-122"/>
                <a:ea typeface="宋体" panose="02010600030101010101" pitchFamily="2" charset="-122"/>
              </a:rPr>
              <a:t>     茹志鹃在小说</a:t>
            </a:r>
            <a:r>
              <a:rPr lang="en-US" altLang="zh-CN" sz="2800" b="0" i="0">
                <a:effectLst/>
                <a:latin typeface="宋体" panose="02010600030101010101" pitchFamily="2" charset="-122"/>
                <a:ea typeface="宋体" panose="02010600030101010101" pitchFamily="2" charset="-122"/>
              </a:rPr>
              <a:t>《</a:t>
            </a:r>
            <a:r>
              <a:rPr lang="zh-CN" altLang="en-US" sz="2800" b="0" i="0">
                <a:effectLst/>
                <a:latin typeface="宋体" panose="02010600030101010101" pitchFamily="2" charset="-122"/>
                <a:ea typeface="宋体" panose="02010600030101010101" pitchFamily="2" charset="-122"/>
              </a:rPr>
              <a:t>百合花</a:t>
            </a:r>
            <a:r>
              <a:rPr lang="en-US" altLang="zh-CN" sz="2800" b="0" i="0">
                <a:effectLst/>
                <a:latin typeface="宋体" panose="02010600030101010101" pitchFamily="2" charset="-122"/>
                <a:ea typeface="宋体" panose="02010600030101010101" pitchFamily="2" charset="-122"/>
              </a:rPr>
              <a:t>》</a:t>
            </a:r>
            <a:r>
              <a:rPr lang="zh-CN" altLang="en-US" sz="2800" b="0" i="0">
                <a:effectLst/>
                <a:latin typeface="宋体" panose="02010600030101010101" pitchFamily="2" charset="-122"/>
                <a:ea typeface="宋体" panose="02010600030101010101" pitchFamily="2" charset="-122"/>
              </a:rPr>
              <a:t>里写到小通讯员撒开大步，一直走在“我”前面，始终和“我”保持一定距离，仅仅是因为他性格的腼腆害羞吗？鲁迅在散文</a:t>
            </a:r>
            <a:r>
              <a:rPr lang="en-US" altLang="zh-CN" sz="2800" b="0" i="0">
                <a:effectLst/>
                <a:latin typeface="宋体" panose="02010600030101010101" pitchFamily="2" charset="-122"/>
                <a:ea typeface="宋体" panose="02010600030101010101" pitchFamily="2" charset="-122"/>
              </a:rPr>
              <a:t>《</a:t>
            </a:r>
            <a:r>
              <a:rPr lang="zh-CN" altLang="en-US" sz="2800" b="0" i="0">
                <a:effectLst/>
                <a:latin typeface="宋体" panose="02010600030101010101" pitchFamily="2" charset="-122"/>
                <a:ea typeface="宋体" panose="02010600030101010101" pitchFamily="2" charset="-122"/>
              </a:rPr>
              <a:t>为了忘却的纪念</a:t>
            </a:r>
            <a:r>
              <a:rPr lang="en-US" altLang="zh-CN" sz="2800" b="0" i="0">
                <a:effectLst/>
                <a:latin typeface="宋体" panose="02010600030101010101" pitchFamily="2" charset="-122"/>
                <a:ea typeface="宋体" panose="02010600030101010101" pitchFamily="2" charset="-122"/>
              </a:rPr>
              <a:t>》</a:t>
            </a:r>
            <a:r>
              <a:rPr lang="zh-CN" altLang="en-US" sz="2800" b="0" i="0">
                <a:effectLst/>
                <a:latin typeface="宋体" panose="02010600030101010101" pitchFamily="2" charset="-122"/>
                <a:ea typeface="宋体" panose="02010600030101010101" pitchFamily="2" charset="-122"/>
              </a:rPr>
              <a:t>里描写柔石同女性一同走路至少距离三四尺，仅仅是性格里的“迂”吗？其实，性格的背后是“男女有别“的传统，他们的举动提示了这种“性别隔阂“的存在，显示了根深蒂固的传统观念</a:t>
            </a:r>
            <a:r>
              <a:rPr lang="en-US" altLang="zh-CN" sz="2800" b="0" i="0">
                <a:effectLst/>
                <a:latin typeface="宋体" panose="02010600030101010101" pitchFamily="2" charset="-122"/>
                <a:ea typeface="宋体" panose="02010600030101010101" pitchFamily="2" charset="-122"/>
              </a:rPr>
              <a:t>——</a:t>
            </a:r>
            <a:r>
              <a:rPr lang="zh-CN" altLang="en-US" sz="2800" b="0" i="0">
                <a:effectLst/>
                <a:latin typeface="宋体" panose="02010600030101010101" pitchFamily="2" charset="-122"/>
                <a:ea typeface="宋体" panose="02010600030101010101" pitchFamily="2" charset="-122"/>
              </a:rPr>
              <a:t>性别界限不容跨越。</a:t>
            </a:r>
          </a:p>
          <a:p>
            <a:pPr algn="just"/>
            <a:r>
              <a:rPr lang="zh-CN" altLang="en-US" sz="2800" b="0" i="0">
                <a:effectLst/>
                <a:latin typeface="宋体" panose="02010600030101010101" pitchFamily="2" charset="-122"/>
                <a:ea typeface="宋体" panose="02010600030101010101" pitchFamily="2" charset="-122"/>
              </a:rPr>
              <a:t>   </a:t>
            </a:r>
            <a:r>
              <a:rPr lang="en-US" altLang="zh-CN" sz="2800" b="0" i="0">
                <a:effectLst/>
                <a:latin typeface="宋体" panose="02010600030101010101" pitchFamily="2" charset="-122"/>
                <a:ea typeface="宋体" panose="02010600030101010101" pitchFamily="2" charset="-122"/>
              </a:rPr>
              <a:t>《</a:t>
            </a:r>
            <a:r>
              <a:rPr lang="zh-CN" altLang="en-US" sz="2800" b="0" i="0">
                <a:effectLst/>
                <a:latin typeface="宋体" panose="02010600030101010101" pitchFamily="2" charset="-122"/>
                <a:ea typeface="宋体" panose="02010600030101010101" pitchFamily="2" charset="-122"/>
              </a:rPr>
              <a:t>孟子</a:t>
            </a:r>
            <a:r>
              <a:rPr lang="en-US" altLang="zh-CN" sz="2800" b="0" i="0">
                <a:effectLst/>
                <a:latin typeface="宋体" panose="02010600030101010101" pitchFamily="2" charset="-122"/>
                <a:ea typeface="宋体" panose="02010600030101010101" pitchFamily="2" charset="-122"/>
              </a:rPr>
              <a:t>》</a:t>
            </a:r>
            <a:r>
              <a:rPr lang="zh-CN" altLang="en-US" sz="2800" b="0" i="0">
                <a:effectLst/>
                <a:latin typeface="宋体" panose="02010600030101010101" pitchFamily="2" charset="-122"/>
                <a:ea typeface="宋体" panose="02010600030101010101" pitchFamily="2" charset="-122"/>
              </a:rPr>
              <a:t>云“男女授受不亲，礼也。”</a:t>
            </a:r>
            <a:r>
              <a:rPr lang="en-US" altLang="zh-CN" sz="2800" b="0" i="0">
                <a:effectLst/>
                <a:latin typeface="宋体" panose="02010600030101010101" pitchFamily="2" charset="-122"/>
                <a:ea typeface="宋体" panose="02010600030101010101" pitchFamily="2" charset="-122"/>
              </a:rPr>
              <a:t>《</a:t>
            </a:r>
            <a:r>
              <a:rPr lang="zh-CN" altLang="en-US" sz="2800" b="0" i="0">
                <a:effectLst/>
                <a:latin typeface="宋体" panose="02010600030101010101" pitchFamily="2" charset="-122"/>
                <a:ea typeface="宋体" panose="02010600030101010101" pitchFamily="2" charset="-122"/>
              </a:rPr>
              <a:t>礼记</a:t>
            </a:r>
            <a:r>
              <a:rPr lang="en-US" altLang="zh-CN" sz="2800" b="0" i="0">
                <a:effectLst/>
                <a:latin typeface="宋体" panose="02010600030101010101" pitchFamily="2" charset="-122"/>
                <a:ea typeface="宋体" panose="02010600030101010101" pitchFamily="2" charset="-122"/>
              </a:rPr>
              <a:t>》</a:t>
            </a:r>
            <a:r>
              <a:rPr lang="zh-CN" altLang="en-US" sz="2800" b="0" i="0">
                <a:effectLst/>
                <a:latin typeface="宋体" panose="02010600030101010101" pitchFamily="2" charset="-122"/>
                <a:ea typeface="宋体" panose="02010600030101010101" pitchFamily="2" charset="-122"/>
              </a:rPr>
              <a:t>甚至有“食不同器，坐不连席”之训。乡土社会，为什么如此强调男女之别呢？让我们一起阅读</a:t>
            </a:r>
            <a:r>
              <a:rPr lang="en-US" altLang="zh-CN" sz="2800" b="0" i="0">
                <a:effectLst/>
                <a:latin typeface="宋体" panose="02010600030101010101" pitchFamily="2" charset="-122"/>
                <a:ea typeface="宋体" panose="02010600030101010101" pitchFamily="2" charset="-122"/>
              </a:rPr>
              <a:t>《</a:t>
            </a:r>
            <a:r>
              <a:rPr lang="zh-CN" altLang="en-US" sz="2800" b="0" i="0">
                <a:effectLst/>
                <a:latin typeface="宋体" panose="02010600030101010101" pitchFamily="2" charset="-122"/>
                <a:ea typeface="宋体" panose="02010600030101010101" pitchFamily="2" charset="-122"/>
              </a:rPr>
              <a:t>乡土中国</a:t>
            </a:r>
            <a:r>
              <a:rPr lang="en-US" altLang="zh-CN" sz="2800" b="0" i="0">
                <a:effectLst/>
                <a:latin typeface="宋体" panose="02010600030101010101" pitchFamily="2" charset="-122"/>
                <a:ea typeface="宋体" panose="02010600030101010101" pitchFamily="2" charset="-122"/>
              </a:rPr>
              <a:t>》</a:t>
            </a:r>
            <a:r>
              <a:rPr lang="zh-CN" altLang="en-US" sz="2800" b="0" i="0">
                <a:effectLst/>
                <a:latin typeface="宋体" panose="02010600030101010101" pitchFamily="2" charset="-122"/>
                <a:ea typeface="宋体" panose="02010600030101010101" pitchFamily="2" charset="-122"/>
              </a:rPr>
              <a:t>第七章，寻找背后的根源吧。</a:t>
            </a:r>
          </a:p>
        </p:txBody>
      </p:sp>
      <p:pic>
        <p:nvPicPr>
          <p:cNvPr id="6" name="图片 5" title="">
            <a:extLst>
              <a:ext uri="{FF2B5EF4-FFF2-40B4-BE49-F238E27FC236}">
                <a16:creationId xmlns:a16="http://schemas.microsoft.com/office/drawing/2014/main" id="{F52DC155-8436-F2DB-B637-133E3F58B498}"/>
              </a:ext>
            </a:extLst>
          </p:cNvPr>
          <p:cNvPicPr>
            <a:picLocks noChangeAspect="1"/>
          </p:cNvPicPr>
          <p:nvPr/>
        </p:nvPicPr>
        <p:blipFill>
          <a:blip r:embed="rId2">
            <a:clrChange>
              <a:clrFrom>
                <a:srgbClr val="FFFFFF">
                  <a:alpha val="100000"/>
                </a:srgbClr>
              </a:clrFrom>
              <a:clrTo>
                <a:srgbClr val="FFFFFF">
                  <a:alpha val="100000"/>
                  <a:alpha val="0"/>
                </a:srgbClr>
              </a:clrTo>
            </a:clrChange>
            <a:alphaModFix amt="65000"/>
          </a:blip>
          <a:stretch>
            <a:fillRect/>
          </a:stretch>
        </p:blipFill>
        <p:spPr>
          <a:xfrm>
            <a:off x="8858864" y="68826"/>
            <a:ext cx="589935" cy="589935"/>
          </a:xfrm>
          <a:prstGeom prst="rect">
            <a:avLst/>
          </a:prstGeom>
        </p:spPr>
      </p:pic>
      <p:sp>
        <p:nvSpPr>
          <p:cNvPr id="7" name="文本框 6" title="">
            <a:extLst>
              <a:ext uri="{FF2B5EF4-FFF2-40B4-BE49-F238E27FC236}">
                <a16:creationId xmlns:a16="http://schemas.microsoft.com/office/drawing/2014/main" id="{9399AB3A-FF2D-3DAC-8BC9-06A3BD71777E}"/>
              </a:ext>
            </a:extLst>
          </p:cNvPr>
          <p:cNvSpPr txBox="1"/>
          <p:nvPr/>
        </p:nvSpPr>
        <p:spPr>
          <a:xfrm>
            <a:off x="9448800" y="137651"/>
            <a:ext cx="2408902" cy="4770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1400">
                <a:solidFill>
                  <a:schemeClr val="accent5">
                    <a:lumMod val="60000"/>
                    <a:lumOff val="40000"/>
                  </a:schemeClr>
                </a:solidFill>
                <a:latin typeface="方正隶变简体" panose="03000509000000000000" pitchFamily="65" charset="-122"/>
                <a:ea typeface="方正隶变简体" panose="03000509000000000000" pitchFamily="65" charset="-122"/>
              </a:rPr>
              <a:t>会昌县第三中学</a:t>
            </a:r>
            <a:endParaRPr lang="en-US" altLang="zh-CN" sz="1400">
              <a:solidFill>
                <a:schemeClr val="accent5">
                  <a:lumMod val="60000"/>
                  <a:lumOff val="40000"/>
                </a:schemeClr>
              </a:solidFill>
              <a:latin typeface="方正隶变简体" panose="03000509000000000000" pitchFamily="65" charset="-122"/>
              <a:ea typeface="方正隶变简体" panose="03000509000000000000" pitchFamily="65" charset="-122"/>
            </a:endParaRPr>
          </a:p>
          <a:p>
            <a:pPr algn="dist"/>
            <a:r>
              <a:rPr lang="en-US" altLang="zh-CN" sz="1050">
                <a:solidFill>
                  <a:schemeClr val="accent5">
                    <a:lumMod val="60000"/>
                    <a:lumOff val="40000"/>
                  </a:schemeClr>
                </a:solidFill>
                <a:latin typeface="Bahnschrift SemiBold SemiConden" panose="020b0502040204020203" pitchFamily="34" charset="0"/>
              </a:rPr>
              <a:t>HUI CHANG XIAN DI SAN ZHONG XUE </a:t>
            </a:r>
            <a:endParaRPr lang="zh-CN" altLang="en-US" sz="1050">
              <a:solidFill>
                <a:schemeClr val="accent5">
                  <a:lumMod val="60000"/>
                  <a:lumOff val="40000"/>
                </a:schemeClr>
              </a:solidFill>
              <a:latin typeface="Bahnschrift SemiBold SemiConden" panose="020b0502040204020203" pitchFamily="34" charset="0"/>
            </a:endParaRPr>
          </a:p>
        </p:txBody>
      </p:sp>
    </p:spTree>
    <p:extLst>
      <p:ext uri="{BB962C8B-B14F-4D97-AF65-F5344CB8AC3E}">
        <p14:creationId xmlns:p14="http://schemas.microsoft.com/office/powerpoint/2010/main" val="1163153666"/>
      </p:ext>
    </p:ext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lumMod val="95000"/>
          </a:schemeClr>
        </a:solidFill>
        <a:effectLst/>
      </p:bgPr>
    </p:bg>
    <p:spTree>
      <p:nvGrpSpPr>
        <p:cNvPr id="1" name=""/>
        <p:cNvGrpSpPr/>
        <p:nvPr/>
      </p:nvGrpSpPr>
      <p:grpSpPr>
        <a:xfrm>
          <a:off x="0" y="0"/>
          <a:ext cx="0" cy="0"/>
        </a:xfrm>
      </p:grpSpPr>
      <p:sp>
        <p:nvSpPr>
          <p:cNvPr id="5" name="文本框 4" title="">
            <a:extLst>
              <a:ext uri="{FF2B5EF4-FFF2-40B4-BE49-F238E27FC236}">
                <a16:creationId xmlns:a16="http://schemas.microsoft.com/office/drawing/2014/main" id="{B076AAC3-2605-9B1A-6A90-181783C86488}"/>
              </a:ext>
            </a:extLst>
          </p:cNvPr>
          <p:cNvSpPr txBox="1"/>
          <p:nvPr/>
        </p:nvSpPr>
        <p:spPr>
          <a:xfrm>
            <a:off x="599770" y="2241754"/>
            <a:ext cx="10785986" cy="261610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66700" algn="just"/>
            <a:r>
              <a:rPr lang="zh-CN" altLang="en-US" sz="2800" b="0" i="0">
                <a:effectLst/>
                <a:latin typeface="system-ui"/>
              </a:rPr>
              <a:t>（</a:t>
            </a:r>
            <a:r>
              <a:rPr lang="en-US" altLang="zh-CN" sz="2800" b="0" i="0">
                <a:effectLst/>
                <a:latin typeface="system-ui"/>
              </a:rPr>
              <a:t>1</a:t>
            </a:r>
            <a:r>
              <a:rPr lang="zh-CN" altLang="en-US" sz="2800" b="0" i="0">
                <a:effectLst/>
                <a:latin typeface="system-ui"/>
              </a:rPr>
              <a:t>）在上篇我说家族在中国的乡土社会里是一个事业社群，凡是做事业的社群，纪律是必须维持的，纪律排斥了私情。</a:t>
            </a:r>
            <a:r>
              <a:rPr lang="zh-CN" altLang="en-US" sz="2800" b="0" i="0">
                <a:solidFill>
                  <a:srgbClr val="000000"/>
                </a:solidFill>
                <a:effectLst/>
                <a:latin typeface="system-ui"/>
              </a:rPr>
              <a:t>这里我们碰着了中国传统感情定向的基本问题了。</a:t>
            </a:r>
            <a:r>
              <a:rPr lang="en-US" altLang="zh-CN" sz="2400" b="1" i="0" u="sng">
                <a:solidFill>
                  <a:srgbClr val="0080FF"/>
                </a:solidFill>
                <a:effectLst/>
                <a:latin typeface="仿宋" panose="02010609060101010101" pitchFamily="49" charset="-122"/>
                <a:ea typeface="仿宋" panose="02010609060101010101" pitchFamily="49" charset="-122"/>
              </a:rPr>
              <a:t>【</a:t>
            </a:r>
            <a:r>
              <a:rPr lang="zh-CN" altLang="en-US" sz="2400" b="1" i="0" u="sng">
                <a:solidFill>
                  <a:srgbClr val="0080FF"/>
                </a:solidFill>
                <a:effectLst/>
                <a:latin typeface="仿宋" panose="02010609060101010101" pitchFamily="49" charset="-122"/>
                <a:ea typeface="仿宋" panose="02010609060101010101" pitchFamily="49" charset="-122"/>
              </a:rPr>
              <a:t>家族既然是事业社群，家族中的人在私情上会受到怎样的影响，作者这里的“感情定向”又是什么意思，这里引出后文的具体解释</a:t>
            </a:r>
            <a:r>
              <a:rPr lang="en-US" altLang="zh-CN" sz="2400" b="1" i="0" u="sng">
                <a:solidFill>
                  <a:srgbClr val="0080FF"/>
                </a:solidFill>
                <a:effectLst/>
                <a:latin typeface="仿宋" panose="02010609060101010101" pitchFamily="49" charset="-122"/>
                <a:ea typeface="仿宋" panose="02010609060101010101" pitchFamily="49" charset="-122"/>
              </a:rPr>
              <a:t>】</a:t>
            </a:r>
            <a:r>
              <a:rPr lang="zh-CN" altLang="en-US" sz="2800" b="0" i="0">
                <a:effectLst/>
                <a:latin typeface="system-ui"/>
              </a:rPr>
              <a:t>在上篇我虽然已说到了一些，但是还想在本篇里再申引发挥一下。</a:t>
            </a:r>
            <a:endParaRPr lang="zh-CN" altLang="zh-CN" sz="2800" kern="100">
              <a:effectLst/>
              <a:latin typeface="仿宋" panose="02010609060101010101" pitchFamily="49" charset="-122"/>
              <a:ea typeface="仿宋" panose="02010609060101010101" pitchFamily="49" charset="-122"/>
              <a:cs typeface="Times New Roman" panose="02020603050405020304" pitchFamily="18" charset="0"/>
            </a:endParaRPr>
          </a:p>
        </p:txBody>
      </p:sp>
      <p:sp>
        <p:nvSpPr>
          <p:cNvPr id="2" name="矩形: 圆角 1" title="">
            <a:extLst>
              <a:ext uri="{FF2B5EF4-FFF2-40B4-BE49-F238E27FC236}">
                <a16:creationId xmlns:a16="http://schemas.microsoft.com/office/drawing/2014/main" id="{7B4910A2-F80A-B875-E06A-397D8952FE5A}"/>
              </a:ext>
            </a:extLst>
          </p:cNvPr>
          <p:cNvSpPr/>
          <p:nvPr/>
        </p:nvSpPr>
        <p:spPr>
          <a:xfrm>
            <a:off x="363794" y="403123"/>
            <a:ext cx="2369574" cy="796412"/>
          </a:xfrm>
          <a:prstGeom prst="roundRect">
            <a:avLst/>
          </a:prstGeom>
          <a:solidFill>
            <a:schemeClr val="accent5">
              <a:lumMod val="40000"/>
              <a:lumOff val="60000"/>
            </a:schemeClr>
          </a:solidFill>
          <a:ln>
            <a:noFill/>
          </a:ln>
          <a:effectLst>
            <a:innerShdw blurRad="63500" dist="50800" dir="13500000">
              <a:prstClr val="black">
                <a:alpha val="50000"/>
              </a:prstClr>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panose="020f0502020204030204"/>
                <a:ea typeface="+mn-ea"/>
                <a:cs typeface="+mn-cs"/>
              </a:defRPr>
            </a:lvl1pPr>
            <a:lvl2pPr marL="457200" algn="l" defTabSz="914400" rtl="0" eaLnBrk="1" latinLnBrk="0" hangingPunct="1">
              <a:defRPr sz="1800" kern="1200">
                <a:solidFill>
                  <a:srgbClr val="FFFFFF"/>
                </a:solidFill>
                <a:latin typeface="等线" panose="020f0502020204030204"/>
                <a:ea typeface="+mn-ea"/>
                <a:cs typeface="+mn-cs"/>
              </a:defRPr>
            </a:lvl2pPr>
            <a:lvl3pPr marL="914400" algn="l" defTabSz="914400" rtl="0" eaLnBrk="1" latinLnBrk="0" hangingPunct="1">
              <a:defRPr sz="1800" kern="1200">
                <a:solidFill>
                  <a:srgbClr val="FFFFFF"/>
                </a:solidFill>
                <a:latin typeface="等线" panose="020f0502020204030204"/>
                <a:ea typeface="+mn-ea"/>
                <a:cs typeface="+mn-cs"/>
              </a:defRPr>
            </a:lvl3pPr>
            <a:lvl4pPr marL="1371600" algn="l" defTabSz="914400" rtl="0" eaLnBrk="1" latinLnBrk="0" hangingPunct="1">
              <a:defRPr sz="1800" kern="1200">
                <a:solidFill>
                  <a:srgbClr val="FFFFFF"/>
                </a:solidFill>
                <a:latin typeface="等线" panose="020f0502020204030204"/>
                <a:ea typeface="+mn-ea"/>
                <a:cs typeface="+mn-cs"/>
              </a:defRPr>
            </a:lvl4pPr>
            <a:lvl5pPr marL="1828800" algn="l" defTabSz="914400" rtl="0" eaLnBrk="1" latinLnBrk="0" hangingPunct="1">
              <a:defRPr sz="1800" kern="1200">
                <a:solidFill>
                  <a:srgbClr val="FFFFFF"/>
                </a:solidFill>
                <a:latin typeface="等线" panose="020f0502020204030204"/>
                <a:ea typeface="+mn-ea"/>
                <a:cs typeface="+mn-cs"/>
              </a:defRPr>
            </a:lvl5pPr>
            <a:lvl6pPr marL="2286000" algn="l" defTabSz="914400" rtl="0" eaLnBrk="1" latinLnBrk="0" hangingPunct="1">
              <a:defRPr sz="1800" kern="1200">
                <a:solidFill>
                  <a:srgbClr val="FFFFFF"/>
                </a:solidFill>
                <a:latin typeface="等线" panose="020f0502020204030204"/>
                <a:ea typeface="+mn-ea"/>
                <a:cs typeface="+mn-cs"/>
              </a:defRPr>
            </a:lvl6pPr>
            <a:lvl7pPr marL="2743200" algn="l" defTabSz="914400" rtl="0" eaLnBrk="1" latinLnBrk="0" hangingPunct="1">
              <a:defRPr sz="1800" kern="1200">
                <a:solidFill>
                  <a:srgbClr val="FFFFFF"/>
                </a:solidFill>
                <a:latin typeface="等线" panose="020f0502020204030204"/>
                <a:ea typeface="+mn-ea"/>
                <a:cs typeface="+mn-cs"/>
              </a:defRPr>
            </a:lvl7pPr>
            <a:lvl8pPr marL="3200400" algn="l" defTabSz="914400" rtl="0" eaLnBrk="1" latinLnBrk="0" hangingPunct="1">
              <a:defRPr sz="1800" kern="1200">
                <a:solidFill>
                  <a:srgbClr val="FFFFFF"/>
                </a:solidFill>
                <a:latin typeface="等线" panose="020f0502020204030204"/>
                <a:ea typeface="+mn-ea"/>
                <a:cs typeface="+mn-cs"/>
              </a:defRPr>
            </a:lvl8pPr>
            <a:lvl9pPr marL="3657600" algn="l" defTabSz="914400" rtl="0" eaLnBrk="1" latinLnBrk="0" hangingPunct="1">
              <a:defRPr sz="1800" kern="1200">
                <a:solidFill>
                  <a:srgbClr val="FFFFFF"/>
                </a:solidFill>
                <a:latin typeface="等线" panose="020f0502020204030204"/>
                <a:ea typeface="+mn-ea"/>
                <a:cs typeface="+mn-cs"/>
              </a:defRPr>
            </a:lvl9pPr>
          </a:lstStyle>
          <a:p>
            <a:pPr algn="ctr"/>
            <a:endParaRPr lang="zh-CN" altLang="en-US"/>
          </a:p>
        </p:txBody>
      </p:sp>
      <p:sp>
        <p:nvSpPr>
          <p:cNvPr id="3" name="文本框 2" title="">
            <a:extLst>
              <a:ext uri="{FF2B5EF4-FFF2-40B4-BE49-F238E27FC236}">
                <a16:creationId xmlns:a16="http://schemas.microsoft.com/office/drawing/2014/main" id="{39AB6AD0-F004-D819-6D6E-2711E0B10133}"/>
              </a:ext>
            </a:extLst>
          </p:cNvPr>
          <p:cNvSpPr txBox="1"/>
          <p:nvPr/>
        </p:nvSpPr>
        <p:spPr>
          <a:xfrm>
            <a:off x="629265" y="471948"/>
            <a:ext cx="2104104"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t>原文精读</a:t>
            </a:r>
          </a:p>
        </p:txBody>
      </p:sp>
      <p:pic>
        <p:nvPicPr>
          <p:cNvPr id="4" name="图片 3" title="">
            <a:extLst>
              <a:ext uri="{FF2B5EF4-FFF2-40B4-BE49-F238E27FC236}">
                <a16:creationId xmlns:a16="http://schemas.microsoft.com/office/drawing/2014/main" id="{B309FAB8-7D6C-2313-B32F-8AE907A46AA7}"/>
              </a:ext>
            </a:extLst>
          </p:cNvPr>
          <p:cNvPicPr>
            <a:picLocks noChangeAspect="1"/>
          </p:cNvPicPr>
          <p:nvPr/>
        </p:nvPicPr>
        <p:blipFill>
          <a:blip r:embed="rId2">
            <a:clrChange>
              <a:clrFrom>
                <a:srgbClr val="FFFFFF">
                  <a:alpha val="100000"/>
                </a:srgbClr>
              </a:clrFrom>
              <a:clrTo>
                <a:srgbClr val="FFFFFF">
                  <a:alpha val="100000"/>
                  <a:alpha val="0"/>
                </a:srgbClr>
              </a:clrTo>
            </a:clrChange>
            <a:alphaModFix amt="65000"/>
          </a:blip>
          <a:stretch>
            <a:fillRect/>
          </a:stretch>
        </p:blipFill>
        <p:spPr>
          <a:xfrm>
            <a:off x="8858864" y="68826"/>
            <a:ext cx="589935" cy="589935"/>
          </a:xfrm>
          <a:prstGeom prst="rect">
            <a:avLst/>
          </a:prstGeom>
        </p:spPr>
      </p:pic>
      <p:sp>
        <p:nvSpPr>
          <p:cNvPr id="6" name="文本框 5" title="">
            <a:extLst>
              <a:ext uri="{FF2B5EF4-FFF2-40B4-BE49-F238E27FC236}">
                <a16:creationId xmlns:a16="http://schemas.microsoft.com/office/drawing/2014/main" id="{9C688BF2-32B8-FBA0-CB36-4BEC20247E5A}"/>
              </a:ext>
            </a:extLst>
          </p:cNvPr>
          <p:cNvSpPr txBox="1"/>
          <p:nvPr/>
        </p:nvSpPr>
        <p:spPr>
          <a:xfrm>
            <a:off x="9448800" y="137651"/>
            <a:ext cx="2408902" cy="4770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1400">
                <a:solidFill>
                  <a:schemeClr val="accent5">
                    <a:lumMod val="60000"/>
                    <a:lumOff val="40000"/>
                  </a:schemeClr>
                </a:solidFill>
                <a:latin typeface="方正隶变简体" panose="03000509000000000000" pitchFamily="65" charset="-122"/>
                <a:ea typeface="方正隶变简体" panose="03000509000000000000" pitchFamily="65" charset="-122"/>
              </a:rPr>
              <a:t>会昌县第三中学</a:t>
            </a:r>
            <a:endParaRPr lang="en-US" altLang="zh-CN" sz="1400">
              <a:solidFill>
                <a:schemeClr val="accent5">
                  <a:lumMod val="60000"/>
                  <a:lumOff val="40000"/>
                </a:schemeClr>
              </a:solidFill>
              <a:latin typeface="方正隶变简体" panose="03000509000000000000" pitchFamily="65" charset="-122"/>
              <a:ea typeface="方正隶变简体" panose="03000509000000000000" pitchFamily="65" charset="-122"/>
            </a:endParaRPr>
          </a:p>
          <a:p>
            <a:pPr algn="dist"/>
            <a:r>
              <a:rPr lang="en-US" altLang="zh-CN" sz="1050">
                <a:solidFill>
                  <a:schemeClr val="accent5">
                    <a:lumMod val="60000"/>
                    <a:lumOff val="40000"/>
                  </a:schemeClr>
                </a:solidFill>
                <a:latin typeface="Bahnschrift SemiBold SemiConden" panose="020b0502040204020203" pitchFamily="34" charset="0"/>
              </a:rPr>
              <a:t>HUI CHANG XIAN DI SAN ZHONG XUE </a:t>
            </a:r>
            <a:endParaRPr lang="zh-CN" altLang="en-US" sz="1050">
              <a:solidFill>
                <a:schemeClr val="accent5">
                  <a:lumMod val="60000"/>
                  <a:lumOff val="40000"/>
                </a:schemeClr>
              </a:solidFill>
              <a:latin typeface="Bahnschrift SemiBold SemiConden" panose="020b0502040204020203" pitchFamily="34" charset="0"/>
            </a:endParaRPr>
          </a:p>
        </p:txBody>
      </p:sp>
    </p:spTree>
    <p:extLst>
      <p:ext uri="{BB962C8B-B14F-4D97-AF65-F5344CB8AC3E}">
        <p14:creationId xmlns:p14="http://schemas.microsoft.com/office/powerpoint/2010/main" val="2852814006"/>
      </p:ext>
    </p:ext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lumMod val="95000"/>
          </a:schemeClr>
        </a:solidFill>
        <a:effectLst/>
      </p:bgPr>
    </p:bg>
    <p:spTree>
      <p:nvGrpSpPr>
        <p:cNvPr id="1" name=""/>
        <p:cNvGrpSpPr/>
        <p:nvPr/>
      </p:nvGrpSpPr>
      <p:grpSpPr>
        <a:xfrm>
          <a:off x="0" y="0"/>
          <a:ext cx="0" cy="0"/>
        </a:xfrm>
      </p:grpSpPr>
      <p:sp>
        <p:nvSpPr>
          <p:cNvPr id="5" name="文本框 4" title="">
            <a:extLst>
              <a:ext uri="{FF2B5EF4-FFF2-40B4-BE49-F238E27FC236}">
                <a16:creationId xmlns:a16="http://schemas.microsoft.com/office/drawing/2014/main" id="{B076AAC3-2605-9B1A-6A90-181783C86488}"/>
              </a:ext>
            </a:extLst>
          </p:cNvPr>
          <p:cNvSpPr txBox="1"/>
          <p:nvPr/>
        </p:nvSpPr>
        <p:spPr>
          <a:xfrm>
            <a:off x="776747" y="1494504"/>
            <a:ext cx="10717161" cy="483209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66700" algn="just"/>
            <a:r>
              <a:rPr lang="zh-CN" altLang="en-US" sz="2800" b="0" i="0">
                <a:effectLst/>
                <a:latin typeface="system-ui"/>
              </a:rPr>
              <a:t>（</a:t>
            </a:r>
            <a:r>
              <a:rPr lang="en-US" altLang="zh-CN" sz="2800" b="0" i="0">
                <a:effectLst/>
                <a:latin typeface="system-ui"/>
              </a:rPr>
              <a:t>2</a:t>
            </a:r>
            <a:r>
              <a:rPr lang="zh-CN" altLang="en-US" sz="2800" b="0" i="0">
                <a:effectLst/>
                <a:latin typeface="system-ui"/>
              </a:rPr>
              <a:t>）我用“感情定向”一词来指一个人发展他感情的方向，而这方向却受着文化的规定，所以在分析一个文化范型时，我们应当注意这文化所规定个人感情可以发展的方向，简称作感情定向。</a:t>
            </a:r>
            <a:r>
              <a:rPr lang="en-US" altLang="zh-CN" sz="2400" b="1" i="0" u="sng">
                <a:solidFill>
                  <a:srgbClr val="0080FF"/>
                </a:solidFill>
                <a:effectLst/>
                <a:latin typeface="仿宋" panose="02010609060101010101" pitchFamily="49" charset="-122"/>
                <a:ea typeface="仿宋" panose="02010609060101010101" pitchFamily="49" charset="-122"/>
              </a:rPr>
              <a:t>【</a:t>
            </a:r>
            <a:r>
              <a:rPr lang="zh-CN" altLang="en-US" sz="2400" b="1" i="0" u="sng">
                <a:solidFill>
                  <a:srgbClr val="0080FF"/>
                </a:solidFill>
                <a:effectLst/>
                <a:latin typeface="仿宋" panose="02010609060101010101" pitchFamily="49" charset="-122"/>
                <a:ea typeface="仿宋" panose="02010609060101010101" pitchFamily="49" charset="-122"/>
              </a:rPr>
              <a:t>这里解释了“感情定向”的概念，回答了上一段潜在的问题</a:t>
            </a:r>
            <a:r>
              <a:rPr lang="en-US" altLang="zh-CN" sz="2400" b="1" i="0" u="sng">
                <a:solidFill>
                  <a:srgbClr val="0080FF"/>
                </a:solidFill>
                <a:effectLst/>
                <a:latin typeface="仿宋" panose="02010609060101010101" pitchFamily="49" charset="-122"/>
                <a:ea typeface="仿宋" panose="02010609060101010101" pitchFamily="49" charset="-122"/>
              </a:rPr>
              <a:t>】</a:t>
            </a:r>
            <a:r>
              <a:rPr lang="zh-CN" altLang="en-US" sz="2800" b="1" i="0">
                <a:solidFill>
                  <a:srgbClr val="000000"/>
                </a:solidFill>
                <a:effectLst/>
                <a:latin typeface="system-ui"/>
              </a:rPr>
              <a:t>“</a:t>
            </a:r>
            <a:r>
              <a:rPr lang="zh-CN" altLang="en-US" sz="2800" b="0" i="0">
                <a:solidFill>
                  <a:srgbClr val="000000"/>
                </a:solidFill>
                <a:effectLst/>
                <a:latin typeface="system-ui"/>
              </a:rPr>
              <a:t>感情”又可以从两方面去看</a:t>
            </a:r>
            <a:r>
              <a:rPr lang="zh-CN" altLang="en-US" sz="2800" b="0" i="0">
                <a:effectLst/>
                <a:latin typeface="system-ui"/>
              </a:rPr>
              <a:t>：心理学可以从机体的生理变化来说明感情的本质和种类，社会学却从感情在人和人的关系上去看它所发生的作用。</a:t>
            </a:r>
            <a:r>
              <a:rPr lang="en-US" altLang="zh-CN" sz="2400" b="1" i="0" u="sng">
                <a:solidFill>
                  <a:srgbClr val="0080FF"/>
                </a:solidFill>
                <a:effectLst/>
                <a:latin typeface="仿宋" panose="02010609060101010101" pitchFamily="49" charset="-122"/>
                <a:ea typeface="仿宋" panose="02010609060101010101" pitchFamily="49" charset="-122"/>
              </a:rPr>
              <a:t>【</a:t>
            </a:r>
            <a:r>
              <a:rPr lang="zh-CN" altLang="en-US" sz="2400" b="1" i="0" u="sng">
                <a:solidFill>
                  <a:srgbClr val="0080FF"/>
                </a:solidFill>
                <a:effectLst/>
                <a:latin typeface="仿宋" panose="02010609060101010101" pitchFamily="49" charset="-122"/>
                <a:ea typeface="仿宋" panose="02010609060101010101" pitchFamily="49" charset="-122"/>
              </a:rPr>
              <a:t>文化规定了感情定向，感情包含心理和社会两个层次，二者是统一交织在一起的</a:t>
            </a:r>
            <a:r>
              <a:rPr lang="en-US" altLang="zh-CN" sz="2400" b="1" i="0" u="sng">
                <a:solidFill>
                  <a:srgbClr val="0080FF"/>
                </a:solidFill>
                <a:effectLst/>
                <a:latin typeface="仿宋" panose="02010609060101010101" pitchFamily="49" charset="-122"/>
                <a:ea typeface="仿宋" panose="02010609060101010101" pitchFamily="49" charset="-122"/>
              </a:rPr>
              <a:t>】</a:t>
            </a:r>
            <a:r>
              <a:rPr lang="zh-CN" altLang="en-US" sz="2800" b="0" i="0">
                <a:effectLst/>
                <a:latin typeface="system-ui"/>
              </a:rPr>
              <a:t>喜怒哀乐固然是生理现象，但是总发生在人事圜局之中，而且影响人事的关系，它们和其他个人的行为一样，在社会现象的一层里得到它们的意义。</a:t>
            </a:r>
            <a:r>
              <a:rPr lang="en-US" altLang="zh-CN" sz="2400" b="1" i="0" u="sng">
                <a:solidFill>
                  <a:srgbClr val="0080FF"/>
                </a:solidFill>
                <a:effectLst/>
                <a:latin typeface="仿宋" panose="02010609060101010101" pitchFamily="49" charset="-122"/>
                <a:ea typeface="仿宋" panose="02010609060101010101" pitchFamily="49" charset="-122"/>
              </a:rPr>
              <a:t>【</a:t>
            </a:r>
            <a:r>
              <a:rPr lang="zh-CN" altLang="en-US" sz="2400" b="1" i="0" u="sng">
                <a:solidFill>
                  <a:srgbClr val="0080FF"/>
                </a:solidFill>
                <a:effectLst/>
                <a:latin typeface="仿宋" panose="02010609060101010101" pitchFamily="49" charset="-122"/>
                <a:ea typeface="仿宋" panose="02010609060101010101" pitchFamily="49" charset="-122"/>
              </a:rPr>
              <a:t>感情定向发生在人与人的社会关系中，在社会现象中，人的感情才能获得意义</a:t>
            </a:r>
            <a:r>
              <a:rPr lang="en-US" altLang="zh-CN" sz="2400" b="1" i="0" u="sng">
                <a:solidFill>
                  <a:srgbClr val="0080FF"/>
                </a:solidFill>
                <a:effectLst/>
                <a:latin typeface="仿宋" panose="02010609060101010101" pitchFamily="49" charset="-122"/>
                <a:ea typeface="仿宋" panose="02010609060101010101" pitchFamily="49" charset="-122"/>
              </a:rPr>
              <a:t>】</a:t>
            </a:r>
            <a:endParaRPr lang="zh-CN" altLang="zh-CN" sz="2800" b="1" u="sng" kern="100">
              <a:effectLst/>
              <a:latin typeface="仿宋" panose="02010609060101010101" pitchFamily="49" charset="-122"/>
              <a:ea typeface="仿宋" panose="02010609060101010101" pitchFamily="49" charset="-122"/>
              <a:cs typeface="Times New Roman" panose="02020603050405020304" pitchFamily="18" charset="0"/>
            </a:endParaRPr>
          </a:p>
        </p:txBody>
      </p:sp>
      <p:sp>
        <p:nvSpPr>
          <p:cNvPr id="2" name="矩形: 圆角 1" title="">
            <a:extLst>
              <a:ext uri="{FF2B5EF4-FFF2-40B4-BE49-F238E27FC236}">
                <a16:creationId xmlns:a16="http://schemas.microsoft.com/office/drawing/2014/main" id="{7B4910A2-F80A-B875-E06A-397D8952FE5A}"/>
              </a:ext>
            </a:extLst>
          </p:cNvPr>
          <p:cNvSpPr/>
          <p:nvPr/>
        </p:nvSpPr>
        <p:spPr>
          <a:xfrm>
            <a:off x="363794" y="403123"/>
            <a:ext cx="2369574" cy="796412"/>
          </a:xfrm>
          <a:prstGeom prst="roundRect">
            <a:avLst/>
          </a:prstGeom>
          <a:solidFill>
            <a:schemeClr val="accent5">
              <a:lumMod val="40000"/>
              <a:lumOff val="60000"/>
            </a:schemeClr>
          </a:solidFill>
          <a:ln>
            <a:noFill/>
          </a:ln>
          <a:effectLst>
            <a:innerShdw blurRad="63500" dist="50800" dir="13500000">
              <a:prstClr val="black">
                <a:alpha val="50000"/>
              </a:prstClr>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panose="020f0502020204030204"/>
                <a:ea typeface="+mn-ea"/>
                <a:cs typeface="+mn-cs"/>
              </a:defRPr>
            </a:lvl1pPr>
            <a:lvl2pPr marL="457200" algn="l" defTabSz="914400" rtl="0" eaLnBrk="1" latinLnBrk="0" hangingPunct="1">
              <a:defRPr sz="1800" kern="1200">
                <a:solidFill>
                  <a:srgbClr val="FFFFFF"/>
                </a:solidFill>
                <a:latin typeface="等线" panose="020f0502020204030204"/>
                <a:ea typeface="+mn-ea"/>
                <a:cs typeface="+mn-cs"/>
              </a:defRPr>
            </a:lvl2pPr>
            <a:lvl3pPr marL="914400" algn="l" defTabSz="914400" rtl="0" eaLnBrk="1" latinLnBrk="0" hangingPunct="1">
              <a:defRPr sz="1800" kern="1200">
                <a:solidFill>
                  <a:srgbClr val="FFFFFF"/>
                </a:solidFill>
                <a:latin typeface="等线" panose="020f0502020204030204"/>
                <a:ea typeface="+mn-ea"/>
                <a:cs typeface="+mn-cs"/>
              </a:defRPr>
            </a:lvl3pPr>
            <a:lvl4pPr marL="1371600" algn="l" defTabSz="914400" rtl="0" eaLnBrk="1" latinLnBrk="0" hangingPunct="1">
              <a:defRPr sz="1800" kern="1200">
                <a:solidFill>
                  <a:srgbClr val="FFFFFF"/>
                </a:solidFill>
                <a:latin typeface="等线" panose="020f0502020204030204"/>
                <a:ea typeface="+mn-ea"/>
                <a:cs typeface="+mn-cs"/>
              </a:defRPr>
            </a:lvl4pPr>
            <a:lvl5pPr marL="1828800" algn="l" defTabSz="914400" rtl="0" eaLnBrk="1" latinLnBrk="0" hangingPunct="1">
              <a:defRPr sz="1800" kern="1200">
                <a:solidFill>
                  <a:srgbClr val="FFFFFF"/>
                </a:solidFill>
                <a:latin typeface="等线" panose="020f0502020204030204"/>
                <a:ea typeface="+mn-ea"/>
                <a:cs typeface="+mn-cs"/>
              </a:defRPr>
            </a:lvl5pPr>
            <a:lvl6pPr marL="2286000" algn="l" defTabSz="914400" rtl="0" eaLnBrk="1" latinLnBrk="0" hangingPunct="1">
              <a:defRPr sz="1800" kern="1200">
                <a:solidFill>
                  <a:srgbClr val="FFFFFF"/>
                </a:solidFill>
                <a:latin typeface="等线" panose="020f0502020204030204"/>
                <a:ea typeface="+mn-ea"/>
                <a:cs typeface="+mn-cs"/>
              </a:defRPr>
            </a:lvl6pPr>
            <a:lvl7pPr marL="2743200" algn="l" defTabSz="914400" rtl="0" eaLnBrk="1" latinLnBrk="0" hangingPunct="1">
              <a:defRPr sz="1800" kern="1200">
                <a:solidFill>
                  <a:srgbClr val="FFFFFF"/>
                </a:solidFill>
                <a:latin typeface="等线" panose="020f0502020204030204"/>
                <a:ea typeface="+mn-ea"/>
                <a:cs typeface="+mn-cs"/>
              </a:defRPr>
            </a:lvl7pPr>
            <a:lvl8pPr marL="3200400" algn="l" defTabSz="914400" rtl="0" eaLnBrk="1" latinLnBrk="0" hangingPunct="1">
              <a:defRPr sz="1800" kern="1200">
                <a:solidFill>
                  <a:srgbClr val="FFFFFF"/>
                </a:solidFill>
                <a:latin typeface="等线" panose="020f0502020204030204"/>
                <a:ea typeface="+mn-ea"/>
                <a:cs typeface="+mn-cs"/>
              </a:defRPr>
            </a:lvl8pPr>
            <a:lvl9pPr marL="3657600" algn="l" defTabSz="914400" rtl="0" eaLnBrk="1" latinLnBrk="0" hangingPunct="1">
              <a:defRPr sz="1800" kern="1200">
                <a:solidFill>
                  <a:srgbClr val="FFFFFF"/>
                </a:solidFill>
                <a:latin typeface="等线" panose="020f0502020204030204"/>
                <a:ea typeface="+mn-ea"/>
                <a:cs typeface="+mn-cs"/>
              </a:defRPr>
            </a:lvl9pPr>
          </a:lstStyle>
          <a:p>
            <a:pPr algn="ctr"/>
            <a:endParaRPr lang="zh-CN" altLang="en-US"/>
          </a:p>
        </p:txBody>
      </p:sp>
      <p:sp>
        <p:nvSpPr>
          <p:cNvPr id="3" name="文本框 2" title="">
            <a:extLst>
              <a:ext uri="{FF2B5EF4-FFF2-40B4-BE49-F238E27FC236}">
                <a16:creationId xmlns:a16="http://schemas.microsoft.com/office/drawing/2014/main" id="{39AB6AD0-F004-D819-6D6E-2711E0B10133}"/>
              </a:ext>
            </a:extLst>
          </p:cNvPr>
          <p:cNvSpPr txBox="1"/>
          <p:nvPr/>
        </p:nvSpPr>
        <p:spPr>
          <a:xfrm>
            <a:off x="629265" y="471948"/>
            <a:ext cx="2104104"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t>原文精读</a:t>
            </a:r>
          </a:p>
        </p:txBody>
      </p:sp>
      <p:pic>
        <p:nvPicPr>
          <p:cNvPr id="4" name="图片 3" title="">
            <a:extLst>
              <a:ext uri="{FF2B5EF4-FFF2-40B4-BE49-F238E27FC236}">
                <a16:creationId xmlns:a16="http://schemas.microsoft.com/office/drawing/2014/main" id="{9C15D059-3EF1-2AA8-974C-C413FC0AE388}"/>
              </a:ext>
            </a:extLst>
          </p:cNvPr>
          <p:cNvPicPr>
            <a:picLocks noChangeAspect="1"/>
          </p:cNvPicPr>
          <p:nvPr/>
        </p:nvPicPr>
        <p:blipFill>
          <a:blip r:embed="rId2">
            <a:clrChange>
              <a:clrFrom>
                <a:srgbClr val="FFFFFF">
                  <a:alpha val="100000"/>
                </a:srgbClr>
              </a:clrFrom>
              <a:clrTo>
                <a:srgbClr val="FFFFFF">
                  <a:alpha val="100000"/>
                  <a:alpha val="0"/>
                </a:srgbClr>
              </a:clrTo>
            </a:clrChange>
            <a:alphaModFix amt="65000"/>
          </a:blip>
          <a:stretch>
            <a:fillRect/>
          </a:stretch>
        </p:blipFill>
        <p:spPr>
          <a:xfrm>
            <a:off x="8858864" y="68826"/>
            <a:ext cx="589935" cy="589935"/>
          </a:xfrm>
          <a:prstGeom prst="rect">
            <a:avLst/>
          </a:prstGeom>
        </p:spPr>
      </p:pic>
      <p:sp>
        <p:nvSpPr>
          <p:cNvPr id="6" name="文本框 5" title="">
            <a:extLst>
              <a:ext uri="{FF2B5EF4-FFF2-40B4-BE49-F238E27FC236}">
                <a16:creationId xmlns:a16="http://schemas.microsoft.com/office/drawing/2014/main" id="{E051C9EB-9F60-41B6-8D6F-DC78FAECA514}"/>
              </a:ext>
            </a:extLst>
          </p:cNvPr>
          <p:cNvSpPr txBox="1"/>
          <p:nvPr/>
        </p:nvSpPr>
        <p:spPr>
          <a:xfrm>
            <a:off x="9448800" y="137651"/>
            <a:ext cx="2408902" cy="4770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1400">
                <a:solidFill>
                  <a:schemeClr val="accent5">
                    <a:lumMod val="60000"/>
                    <a:lumOff val="40000"/>
                  </a:schemeClr>
                </a:solidFill>
                <a:latin typeface="方正隶变简体" panose="03000509000000000000" pitchFamily="65" charset="-122"/>
                <a:ea typeface="方正隶变简体" panose="03000509000000000000" pitchFamily="65" charset="-122"/>
              </a:rPr>
              <a:t>会昌县第三中学</a:t>
            </a:r>
            <a:endParaRPr lang="en-US" altLang="zh-CN" sz="1400">
              <a:solidFill>
                <a:schemeClr val="accent5">
                  <a:lumMod val="60000"/>
                  <a:lumOff val="40000"/>
                </a:schemeClr>
              </a:solidFill>
              <a:latin typeface="方正隶变简体" panose="03000509000000000000" pitchFamily="65" charset="-122"/>
              <a:ea typeface="方正隶变简体" panose="03000509000000000000" pitchFamily="65" charset="-122"/>
            </a:endParaRPr>
          </a:p>
          <a:p>
            <a:pPr algn="dist"/>
            <a:r>
              <a:rPr lang="en-US" altLang="zh-CN" sz="1050">
                <a:solidFill>
                  <a:schemeClr val="accent5">
                    <a:lumMod val="60000"/>
                    <a:lumOff val="40000"/>
                  </a:schemeClr>
                </a:solidFill>
                <a:latin typeface="Bahnschrift SemiBold SemiConden" panose="020b0502040204020203" pitchFamily="34" charset="0"/>
              </a:rPr>
              <a:t>HUI CHANG XIAN DI SAN ZHONG XUE </a:t>
            </a:r>
            <a:endParaRPr lang="zh-CN" altLang="en-US" sz="1050">
              <a:solidFill>
                <a:schemeClr val="accent5">
                  <a:lumMod val="60000"/>
                  <a:lumOff val="40000"/>
                </a:schemeClr>
              </a:solidFill>
              <a:latin typeface="Bahnschrift SemiBold SemiConden" panose="020b0502040204020203" pitchFamily="34" charset="0"/>
            </a:endParaRPr>
          </a:p>
        </p:txBody>
      </p:sp>
    </p:spTree>
    <p:extLst>
      <p:ext uri="{BB962C8B-B14F-4D97-AF65-F5344CB8AC3E}">
        <p14:creationId xmlns:p14="http://schemas.microsoft.com/office/powerpoint/2010/main" val="2117302806"/>
      </p:ext>
    </p:ext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lumMod val="95000"/>
          </a:schemeClr>
        </a:solidFill>
        <a:effectLst/>
      </p:bgPr>
    </p:bg>
    <p:spTree>
      <p:nvGrpSpPr>
        <p:cNvPr id="1" name=""/>
        <p:cNvGrpSpPr/>
        <p:nvPr/>
      </p:nvGrpSpPr>
      <p:grpSpPr>
        <a:xfrm>
          <a:off x="0" y="0"/>
          <a:ext cx="0" cy="0"/>
        </a:xfrm>
      </p:grpSpPr>
      <p:sp>
        <p:nvSpPr>
          <p:cNvPr id="5" name="文本框 4" title="">
            <a:extLst>
              <a:ext uri="{FF2B5EF4-FFF2-40B4-BE49-F238E27FC236}">
                <a16:creationId xmlns:a16="http://schemas.microsoft.com/office/drawing/2014/main" id="{B076AAC3-2605-9B1A-6A90-181783C86488}"/>
              </a:ext>
            </a:extLst>
          </p:cNvPr>
          <p:cNvSpPr txBox="1"/>
          <p:nvPr/>
        </p:nvSpPr>
        <p:spPr>
          <a:xfrm>
            <a:off x="717756" y="2251587"/>
            <a:ext cx="10785986" cy="34778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66700" algn="just"/>
            <a:r>
              <a:rPr lang="zh-CN" altLang="en-US" sz="2800" b="0" i="0">
                <a:effectLst/>
                <a:latin typeface="system-ui"/>
              </a:rPr>
              <a:t>（</a:t>
            </a:r>
            <a:r>
              <a:rPr lang="en-US" altLang="zh-CN" sz="2800" b="0" i="0">
                <a:effectLst/>
                <a:latin typeface="system-ui"/>
              </a:rPr>
              <a:t>3</a:t>
            </a:r>
            <a:r>
              <a:rPr lang="zh-CN" altLang="en-US" sz="2800" b="0" i="0">
                <a:effectLst/>
                <a:latin typeface="system-ui"/>
              </a:rPr>
              <a:t>）</a:t>
            </a:r>
            <a:r>
              <a:rPr lang="zh-CN" altLang="en-US" sz="2800" b="0" i="0">
                <a:solidFill>
                  <a:srgbClr val="000000"/>
                </a:solidFill>
                <a:effectLst/>
                <a:latin typeface="system-ui"/>
              </a:rPr>
              <a:t>感情从心理方面说是一种体内的行为，导发外表的行为</a:t>
            </a:r>
            <a:r>
              <a:rPr lang="zh-CN" altLang="en-US" sz="2800" b="1" i="0">
                <a:solidFill>
                  <a:srgbClr val="000000"/>
                </a:solidFill>
                <a:effectLst/>
                <a:latin typeface="system-ui"/>
              </a:rPr>
              <a:t>。</a:t>
            </a:r>
            <a:r>
              <a:rPr lang="en-US" altLang="zh-CN" sz="2400" b="1" i="0" u="sng">
                <a:solidFill>
                  <a:srgbClr val="0080FF"/>
                </a:solidFill>
                <a:effectLst/>
                <a:latin typeface="仿宋" panose="02010609060101010101" pitchFamily="49" charset="-122"/>
                <a:ea typeface="仿宋" panose="02010609060101010101" pitchFamily="49" charset="-122"/>
              </a:rPr>
              <a:t>【</a:t>
            </a:r>
            <a:r>
              <a:rPr lang="zh-CN" altLang="en-US" sz="2400" b="1" i="0" u="sng">
                <a:solidFill>
                  <a:srgbClr val="0080FF"/>
                </a:solidFill>
                <a:effectLst/>
                <a:latin typeface="仿宋" panose="02010609060101010101" pitchFamily="49" charset="-122"/>
                <a:ea typeface="仿宋" panose="02010609060101010101" pitchFamily="49" charset="-122"/>
              </a:rPr>
              <a:t>从心理学的角度，对“感情”做出定义</a:t>
            </a:r>
            <a:r>
              <a:rPr lang="en-US" altLang="zh-CN" sz="2400" b="1" i="0" u="sng">
                <a:solidFill>
                  <a:srgbClr val="0080FF"/>
                </a:solidFill>
                <a:effectLst/>
                <a:latin typeface="仿宋" panose="02010609060101010101" pitchFamily="49" charset="-122"/>
                <a:ea typeface="仿宋" panose="02010609060101010101" pitchFamily="49" charset="-122"/>
              </a:rPr>
              <a:t>】</a:t>
            </a:r>
            <a:r>
              <a:rPr lang="en-US" altLang="zh-CN" sz="2800" b="0" i="0">
                <a:effectLst/>
                <a:latin typeface="system-ui"/>
              </a:rPr>
              <a:t>William James</a:t>
            </a:r>
            <a:r>
              <a:rPr lang="en-US" altLang="zh-CN" sz="2400" b="1" i="0" u="sng">
                <a:solidFill>
                  <a:srgbClr val="0080FF"/>
                </a:solidFill>
                <a:effectLst/>
                <a:latin typeface="仿宋" panose="02010609060101010101" pitchFamily="49" charset="-122"/>
                <a:ea typeface="仿宋" panose="02010609060101010101" pitchFamily="49" charset="-122"/>
              </a:rPr>
              <a:t>【</a:t>
            </a:r>
            <a:r>
              <a:rPr lang="zh-CN" altLang="en-US" sz="2400" b="1" i="0" u="sng">
                <a:solidFill>
                  <a:srgbClr val="0080FF"/>
                </a:solidFill>
                <a:effectLst/>
                <a:latin typeface="仿宋" panose="02010609060101010101" pitchFamily="49" charset="-122"/>
                <a:ea typeface="仿宋" panose="02010609060101010101" pitchFamily="49" charset="-122"/>
              </a:rPr>
              <a:t>威廉</a:t>
            </a:r>
            <a:r>
              <a:rPr lang="en-US" altLang="zh-CN" sz="2400" b="1" i="0" u="sng">
                <a:solidFill>
                  <a:srgbClr val="0080FF"/>
                </a:solidFill>
                <a:effectLst/>
                <a:latin typeface="仿宋" panose="02010609060101010101" pitchFamily="49" charset="-122"/>
                <a:ea typeface="仿宋" panose="02010609060101010101" pitchFamily="49" charset="-122"/>
              </a:rPr>
              <a:t>·</a:t>
            </a:r>
            <a:r>
              <a:rPr lang="zh-CN" altLang="en-US" sz="2400" b="1" i="0" u="sng">
                <a:solidFill>
                  <a:srgbClr val="0080FF"/>
                </a:solidFill>
                <a:effectLst/>
                <a:latin typeface="仿宋" panose="02010609060101010101" pitchFamily="49" charset="-122"/>
                <a:ea typeface="仿宋" panose="02010609060101010101" pitchFamily="49" charset="-122"/>
              </a:rPr>
              <a:t>詹姆斯（</a:t>
            </a:r>
            <a:r>
              <a:rPr lang="en-US" altLang="zh-CN" sz="2400" b="1" i="0" u="sng">
                <a:solidFill>
                  <a:srgbClr val="0080FF"/>
                </a:solidFill>
                <a:effectLst/>
                <a:latin typeface="仿宋" panose="02010609060101010101" pitchFamily="49" charset="-122"/>
                <a:ea typeface="仿宋" panose="02010609060101010101" pitchFamily="49" charset="-122"/>
              </a:rPr>
              <a:t>1842—1910</a:t>
            </a:r>
            <a:r>
              <a:rPr lang="zh-CN" altLang="en-US" sz="2400" b="1" i="0" u="sng">
                <a:solidFill>
                  <a:srgbClr val="0080FF"/>
                </a:solidFill>
                <a:effectLst/>
                <a:latin typeface="仿宋" panose="02010609060101010101" pitchFamily="49" charset="-122"/>
                <a:ea typeface="仿宋" panose="02010609060101010101" pitchFamily="49" charset="-122"/>
              </a:rPr>
              <a:t>），美国心理学之父。代表作有</a:t>
            </a:r>
            <a:r>
              <a:rPr lang="en-US" altLang="zh-CN" sz="2400" b="1" i="0" u="sng">
                <a:solidFill>
                  <a:srgbClr val="0080FF"/>
                </a:solidFill>
                <a:effectLst/>
                <a:latin typeface="仿宋" panose="02010609060101010101" pitchFamily="49" charset="-122"/>
                <a:ea typeface="仿宋" panose="02010609060101010101" pitchFamily="49" charset="-122"/>
              </a:rPr>
              <a:t>《</a:t>
            </a:r>
            <a:r>
              <a:rPr lang="zh-CN" altLang="en-US" sz="2400" b="1" i="0" u="sng">
                <a:solidFill>
                  <a:srgbClr val="0080FF"/>
                </a:solidFill>
                <a:effectLst/>
                <a:latin typeface="仿宋" panose="02010609060101010101" pitchFamily="49" charset="-122"/>
                <a:ea typeface="仿宋" panose="02010609060101010101" pitchFamily="49" charset="-122"/>
              </a:rPr>
              <a:t>心理学原理</a:t>
            </a:r>
            <a:r>
              <a:rPr lang="en-US" altLang="zh-CN" sz="2400" b="1" i="0" u="sng">
                <a:solidFill>
                  <a:srgbClr val="0080FF"/>
                </a:solidFill>
                <a:effectLst/>
                <a:latin typeface="仿宋" panose="02010609060101010101" pitchFamily="49" charset="-122"/>
                <a:ea typeface="仿宋" panose="02010609060101010101" pitchFamily="49" charset="-122"/>
              </a:rPr>
              <a:t>》《</a:t>
            </a:r>
            <a:r>
              <a:rPr lang="zh-CN" altLang="en-US" sz="2400" b="1" i="0" u="sng">
                <a:solidFill>
                  <a:srgbClr val="0080FF"/>
                </a:solidFill>
                <a:effectLst/>
                <a:latin typeface="仿宋" panose="02010609060101010101" pitchFamily="49" charset="-122"/>
                <a:ea typeface="仿宋" panose="02010609060101010101" pitchFamily="49" charset="-122"/>
              </a:rPr>
              <a:t>心理学简编</a:t>
            </a:r>
            <a:r>
              <a:rPr lang="en-US" altLang="zh-CN" sz="2400" b="1" i="0" u="sng">
                <a:solidFill>
                  <a:srgbClr val="0080FF"/>
                </a:solidFill>
                <a:effectLst/>
                <a:latin typeface="仿宋" panose="02010609060101010101" pitchFamily="49" charset="-122"/>
                <a:ea typeface="仿宋" panose="02010609060101010101" pitchFamily="49" charset="-122"/>
              </a:rPr>
              <a:t>》</a:t>
            </a:r>
            <a:r>
              <a:rPr lang="zh-CN" altLang="en-US" sz="2400" b="1" i="0" u="sng">
                <a:solidFill>
                  <a:srgbClr val="0080FF"/>
                </a:solidFill>
                <a:effectLst/>
                <a:latin typeface="仿宋" panose="02010609060101010101" pitchFamily="49" charset="-122"/>
                <a:ea typeface="仿宋" panose="02010609060101010101" pitchFamily="49" charset="-122"/>
              </a:rPr>
              <a:t>等</a:t>
            </a:r>
            <a:r>
              <a:rPr lang="en-US" altLang="zh-CN" sz="2400" b="1" i="0" u="sng">
                <a:solidFill>
                  <a:srgbClr val="0080FF"/>
                </a:solidFill>
                <a:effectLst/>
                <a:latin typeface="仿宋" panose="02010609060101010101" pitchFamily="49" charset="-122"/>
                <a:ea typeface="仿宋" panose="02010609060101010101" pitchFamily="49" charset="-122"/>
              </a:rPr>
              <a:t>】</a:t>
            </a:r>
            <a:r>
              <a:rPr lang="zh-CN" altLang="en-US" sz="2800" b="0" i="0">
                <a:effectLst/>
                <a:latin typeface="system-ui"/>
              </a:rPr>
              <a:t>说感情是内脏的变化。这变化形成了动作的趋势，本身是一种紧张状态，发动行为的力量。如果一种刺激和一种反应之间的关联，经过了练习，已经相当固定的话，多少可说成为自动时，就不会发生体内的紧张状态，也就是说，不带着强烈的感情。感情常发生在新反应的尝试和旧反应的受阻情形中。</a:t>
            </a:r>
            <a:endParaRPr lang="zh-CN" altLang="zh-CN" sz="2400" kern="100">
              <a:effectLst/>
              <a:latin typeface="仿宋" panose="02010609060101010101" pitchFamily="49" charset="-122"/>
              <a:ea typeface="仿宋" panose="02010609060101010101" pitchFamily="49" charset="-122"/>
              <a:cs typeface="Times New Roman" panose="02020603050405020304" pitchFamily="18" charset="0"/>
            </a:endParaRPr>
          </a:p>
        </p:txBody>
      </p:sp>
      <p:sp>
        <p:nvSpPr>
          <p:cNvPr id="2" name="矩形: 圆角 1" title="">
            <a:extLst>
              <a:ext uri="{FF2B5EF4-FFF2-40B4-BE49-F238E27FC236}">
                <a16:creationId xmlns:a16="http://schemas.microsoft.com/office/drawing/2014/main" id="{7B4910A2-F80A-B875-E06A-397D8952FE5A}"/>
              </a:ext>
            </a:extLst>
          </p:cNvPr>
          <p:cNvSpPr/>
          <p:nvPr/>
        </p:nvSpPr>
        <p:spPr>
          <a:xfrm>
            <a:off x="363794" y="403123"/>
            <a:ext cx="2369574" cy="796412"/>
          </a:xfrm>
          <a:prstGeom prst="roundRect">
            <a:avLst/>
          </a:prstGeom>
          <a:solidFill>
            <a:schemeClr val="accent5">
              <a:lumMod val="40000"/>
              <a:lumOff val="60000"/>
            </a:schemeClr>
          </a:solidFill>
          <a:ln>
            <a:noFill/>
          </a:ln>
          <a:effectLst>
            <a:innerShdw blurRad="63500" dist="50800" dir="13500000">
              <a:prstClr val="black">
                <a:alpha val="50000"/>
              </a:prstClr>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panose="020f0502020204030204"/>
                <a:ea typeface="+mn-ea"/>
                <a:cs typeface="+mn-cs"/>
              </a:defRPr>
            </a:lvl1pPr>
            <a:lvl2pPr marL="457200" algn="l" defTabSz="914400" rtl="0" eaLnBrk="1" latinLnBrk="0" hangingPunct="1">
              <a:defRPr sz="1800" kern="1200">
                <a:solidFill>
                  <a:srgbClr val="FFFFFF"/>
                </a:solidFill>
                <a:latin typeface="等线" panose="020f0502020204030204"/>
                <a:ea typeface="+mn-ea"/>
                <a:cs typeface="+mn-cs"/>
              </a:defRPr>
            </a:lvl2pPr>
            <a:lvl3pPr marL="914400" algn="l" defTabSz="914400" rtl="0" eaLnBrk="1" latinLnBrk="0" hangingPunct="1">
              <a:defRPr sz="1800" kern="1200">
                <a:solidFill>
                  <a:srgbClr val="FFFFFF"/>
                </a:solidFill>
                <a:latin typeface="等线" panose="020f0502020204030204"/>
                <a:ea typeface="+mn-ea"/>
                <a:cs typeface="+mn-cs"/>
              </a:defRPr>
            </a:lvl3pPr>
            <a:lvl4pPr marL="1371600" algn="l" defTabSz="914400" rtl="0" eaLnBrk="1" latinLnBrk="0" hangingPunct="1">
              <a:defRPr sz="1800" kern="1200">
                <a:solidFill>
                  <a:srgbClr val="FFFFFF"/>
                </a:solidFill>
                <a:latin typeface="等线" panose="020f0502020204030204"/>
                <a:ea typeface="+mn-ea"/>
                <a:cs typeface="+mn-cs"/>
              </a:defRPr>
            </a:lvl4pPr>
            <a:lvl5pPr marL="1828800" algn="l" defTabSz="914400" rtl="0" eaLnBrk="1" latinLnBrk="0" hangingPunct="1">
              <a:defRPr sz="1800" kern="1200">
                <a:solidFill>
                  <a:srgbClr val="FFFFFF"/>
                </a:solidFill>
                <a:latin typeface="等线" panose="020f0502020204030204"/>
                <a:ea typeface="+mn-ea"/>
                <a:cs typeface="+mn-cs"/>
              </a:defRPr>
            </a:lvl5pPr>
            <a:lvl6pPr marL="2286000" algn="l" defTabSz="914400" rtl="0" eaLnBrk="1" latinLnBrk="0" hangingPunct="1">
              <a:defRPr sz="1800" kern="1200">
                <a:solidFill>
                  <a:srgbClr val="FFFFFF"/>
                </a:solidFill>
                <a:latin typeface="等线" panose="020f0502020204030204"/>
                <a:ea typeface="+mn-ea"/>
                <a:cs typeface="+mn-cs"/>
              </a:defRPr>
            </a:lvl6pPr>
            <a:lvl7pPr marL="2743200" algn="l" defTabSz="914400" rtl="0" eaLnBrk="1" latinLnBrk="0" hangingPunct="1">
              <a:defRPr sz="1800" kern="1200">
                <a:solidFill>
                  <a:srgbClr val="FFFFFF"/>
                </a:solidFill>
                <a:latin typeface="等线" panose="020f0502020204030204"/>
                <a:ea typeface="+mn-ea"/>
                <a:cs typeface="+mn-cs"/>
              </a:defRPr>
            </a:lvl7pPr>
            <a:lvl8pPr marL="3200400" algn="l" defTabSz="914400" rtl="0" eaLnBrk="1" latinLnBrk="0" hangingPunct="1">
              <a:defRPr sz="1800" kern="1200">
                <a:solidFill>
                  <a:srgbClr val="FFFFFF"/>
                </a:solidFill>
                <a:latin typeface="等线" panose="020f0502020204030204"/>
                <a:ea typeface="+mn-ea"/>
                <a:cs typeface="+mn-cs"/>
              </a:defRPr>
            </a:lvl8pPr>
            <a:lvl9pPr marL="3657600" algn="l" defTabSz="914400" rtl="0" eaLnBrk="1" latinLnBrk="0" hangingPunct="1">
              <a:defRPr sz="1800" kern="1200">
                <a:solidFill>
                  <a:srgbClr val="FFFFFF"/>
                </a:solidFill>
                <a:latin typeface="等线" panose="020f0502020204030204"/>
                <a:ea typeface="+mn-ea"/>
                <a:cs typeface="+mn-cs"/>
              </a:defRPr>
            </a:lvl9pPr>
          </a:lstStyle>
          <a:p>
            <a:pPr algn="ctr"/>
            <a:endParaRPr lang="zh-CN" altLang="en-US"/>
          </a:p>
        </p:txBody>
      </p:sp>
      <p:sp>
        <p:nvSpPr>
          <p:cNvPr id="3" name="文本框 2" title="">
            <a:extLst>
              <a:ext uri="{FF2B5EF4-FFF2-40B4-BE49-F238E27FC236}">
                <a16:creationId xmlns:a16="http://schemas.microsoft.com/office/drawing/2014/main" id="{39AB6AD0-F004-D819-6D6E-2711E0B10133}"/>
              </a:ext>
            </a:extLst>
          </p:cNvPr>
          <p:cNvSpPr txBox="1"/>
          <p:nvPr/>
        </p:nvSpPr>
        <p:spPr>
          <a:xfrm>
            <a:off x="629265" y="471948"/>
            <a:ext cx="2104104"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t>原文精读</a:t>
            </a:r>
          </a:p>
        </p:txBody>
      </p:sp>
      <p:pic>
        <p:nvPicPr>
          <p:cNvPr id="4" name="图片 3" title="">
            <a:extLst>
              <a:ext uri="{FF2B5EF4-FFF2-40B4-BE49-F238E27FC236}">
                <a16:creationId xmlns:a16="http://schemas.microsoft.com/office/drawing/2014/main" id="{99309C9D-6462-43FE-EEEA-A4AB66E50875}"/>
              </a:ext>
            </a:extLst>
          </p:cNvPr>
          <p:cNvPicPr>
            <a:picLocks noChangeAspect="1"/>
          </p:cNvPicPr>
          <p:nvPr/>
        </p:nvPicPr>
        <p:blipFill>
          <a:blip r:embed="rId2">
            <a:clrChange>
              <a:clrFrom>
                <a:srgbClr val="FFFFFF">
                  <a:alpha val="100000"/>
                </a:srgbClr>
              </a:clrFrom>
              <a:clrTo>
                <a:srgbClr val="FFFFFF">
                  <a:alpha val="100000"/>
                  <a:alpha val="0"/>
                </a:srgbClr>
              </a:clrTo>
            </a:clrChange>
            <a:alphaModFix amt="65000"/>
          </a:blip>
          <a:stretch>
            <a:fillRect/>
          </a:stretch>
        </p:blipFill>
        <p:spPr>
          <a:xfrm>
            <a:off x="8858864" y="68826"/>
            <a:ext cx="589935" cy="589935"/>
          </a:xfrm>
          <a:prstGeom prst="rect">
            <a:avLst/>
          </a:prstGeom>
        </p:spPr>
      </p:pic>
      <p:sp>
        <p:nvSpPr>
          <p:cNvPr id="6" name="文本框 5" title="">
            <a:extLst>
              <a:ext uri="{FF2B5EF4-FFF2-40B4-BE49-F238E27FC236}">
                <a16:creationId xmlns:a16="http://schemas.microsoft.com/office/drawing/2014/main" id="{D1FA3E70-D663-2507-9CC8-621ED2185DCD}"/>
              </a:ext>
            </a:extLst>
          </p:cNvPr>
          <p:cNvSpPr txBox="1"/>
          <p:nvPr/>
        </p:nvSpPr>
        <p:spPr>
          <a:xfrm>
            <a:off x="9448800" y="137651"/>
            <a:ext cx="2408902" cy="4770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1400">
                <a:solidFill>
                  <a:schemeClr val="accent5">
                    <a:lumMod val="60000"/>
                    <a:lumOff val="40000"/>
                  </a:schemeClr>
                </a:solidFill>
                <a:latin typeface="方正隶变简体" panose="03000509000000000000" pitchFamily="65" charset="-122"/>
                <a:ea typeface="方正隶变简体" panose="03000509000000000000" pitchFamily="65" charset="-122"/>
              </a:rPr>
              <a:t>会昌县第三中学</a:t>
            </a:r>
            <a:endParaRPr lang="en-US" altLang="zh-CN" sz="1400">
              <a:solidFill>
                <a:schemeClr val="accent5">
                  <a:lumMod val="60000"/>
                  <a:lumOff val="40000"/>
                </a:schemeClr>
              </a:solidFill>
              <a:latin typeface="方正隶变简体" panose="03000509000000000000" pitchFamily="65" charset="-122"/>
              <a:ea typeface="方正隶变简体" panose="03000509000000000000" pitchFamily="65" charset="-122"/>
            </a:endParaRPr>
          </a:p>
          <a:p>
            <a:pPr algn="dist"/>
            <a:r>
              <a:rPr lang="en-US" altLang="zh-CN" sz="1050">
                <a:solidFill>
                  <a:schemeClr val="accent5">
                    <a:lumMod val="60000"/>
                    <a:lumOff val="40000"/>
                  </a:schemeClr>
                </a:solidFill>
                <a:latin typeface="Bahnschrift SemiBold SemiConden" panose="020b0502040204020203" pitchFamily="34" charset="0"/>
              </a:rPr>
              <a:t>HUI CHANG XIAN DI SAN ZHONG XUE </a:t>
            </a:r>
            <a:endParaRPr lang="zh-CN" altLang="en-US" sz="1050">
              <a:solidFill>
                <a:schemeClr val="accent5">
                  <a:lumMod val="60000"/>
                  <a:lumOff val="40000"/>
                </a:schemeClr>
              </a:solidFill>
              <a:latin typeface="Bahnschrift SemiBold SemiConden" panose="020b0502040204020203" pitchFamily="34" charset="0"/>
            </a:endParaRPr>
          </a:p>
        </p:txBody>
      </p:sp>
    </p:spTree>
    <p:extLst>
      <p:ext uri="{BB962C8B-B14F-4D97-AF65-F5344CB8AC3E}">
        <p14:creationId xmlns:p14="http://schemas.microsoft.com/office/powerpoint/2010/main" val="2186733982"/>
      </p:ext>
    </p:ext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lumMod val="95000"/>
          </a:schemeClr>
        </a:solidFill>
        <a:effectLst/>
      </p:bgPr>
    </p:bg>
    <p:spTree>
      <p:nvGrpSpPr>
        <p:cNvPr id="1" name=""/>
        <p:cNvGrpSpPr/>
        <p:nvPr/>
      </p:nvGrpSpPr>
      <p:grpSpPr>
        <a:xfrm>
          <a:off x="0" y="0"/>
          <a:ext cx="0" cy="0"/>
        </a:xfrm>
      </p:grpSpPr>
      <p:sp>
        <p:nvSpPr>
          <p:cNvPr id="5" name="文本框 4" title="">
            <a:extLst>
              <a:ext uri="{FF2B5EF4-FFF2-40B4-BE49-F238E27FC236}">
                <a16:creationId xmlns:a16="http://schemas.microsoft.com/office/drawing/2014/main" id="{B076AAC3-2605-9B1A-6A90-181783C86488}"/>
              </a:ext>
            </a:extLst>
          </p:cNvPr>
          <p:cNvSpPr txBox="1"/>
          <p:nvPr/>
        </p:nvSpPr>
        <p:spPr>
          <a:xfrm>
            <a:off x="432621" y="1821163"/>
            <a:ext cx="11356256" cy="390876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66700" algn="just"/>
            <a:r>
              <a:rPr lang="zh-CN" altLang="en-US" sz="2800" b="0" i="0">
                <a:effectLst/>
                <a:latin typeface="system-ui"/>
              </a:rPr>
              <a:t>（</a:t>
            </a:r>
            <a:r>
              <a:rPr lang="en-US" altLang="zh-CN" sz="2800" b="0" i="0">
                <a:effectLst/>
                <a:latin typeface="system-ui"/>
              </a:rPr>
              <a:t>4</a:t>
            </a:r>
            <a:r>
              <a:rPr lang="zh-CN" altLang="en-US" sz="2800" b="0" i="0">
                <a:effectLst/>
                <a:latin typeface="system-ui"/>
              </a:rPr>
              <a:t>）这里所谓感情相当于普通所谓激动，动了情，甚至说动了火。</a:t>
            </a:r>
            <a:r>
              <a:rPr lang="en-US" altLang="zh-CN" sz="2400" b="1" i="0" u="sng">
                <a:solidFill>
                  <a:srgbClr val="0080FF"/>
                </a:solidFill>
                <a:effectLst/>
                <a:latin typeface="仿宋" panose="02010609060101010101" pitchFamily="49" charset="-122"/>
                <a:ea typeface="仿宋" panose="02010609060101010101" pitchFamily="49" charset="-122"/>
              </a:rPr>
              <a:t>【</a:t>
            </a:r>
            <a:r>
              <a:rPr lang="zh-CN" altLang="en-US" sz="2400" b="1" i="0" u="sng">
                <a:solidFill>
                  <a:srgbClr val="0080FF"/>
                </a:solidFill>
                <a:effectLst/>
                <a:latin typeface="仿宋" panose="02010609060101010101" pitchFamily="49" charset="-122"/>
                <a:ea typeface="仿宋" panose="02010609060101010101" pitchFamily="49" charset="-122"/>
              </a:rPr>
              <a:t>这里对前段提到的“感情”做出了通俗的解释，即“感情”相当于“激动”</a:t>
            </a:r>
            <a:r>
              <a:rPr lang="en-US" altLang="zh-CN" sz="2400" b="1" i="0" u="sng">
                <a:solidFill>
                  <a:srgbClr val="0080FF"/>
                </a:solidFill>
                <a:effectLst/>
                <a:latin typeface="仿宋" panose="02010609060101010101" pitchFamily="49" charset="-122"/>
                <a:ea typeface="仿宋" panose="02010609060101010101" pitchFamily="49" charset="-122"/>
              </a:rPr>
              <a:t>】</a:t>
            </a:r>
            <a:r>
              <a:rPr lang="zh-CN" altLang="en-US" sz="2800" b="0" i="0">
                <a:effectLst/>
                <a:latin typeface="system-ui"/>
              </a:rPr>
              <a:t>用火来形容感情，就在指这激动的局势和紧张的状态，从社会关系上说感情是具有破坏和创造作用的。感情的激动改变了原有的关系。这也就是说，如果要维持固定的社会关系，就得避免感情的激动。</a:t>
            </a:r>
            <a:r>
              <a:rPr lang="en-US" altLang="zh-CN" sz="2400" b="1" i="0" u="sng">
                <a:solidFill>
                  <a:srgbClr val="0080FF"/>
                </a:solidFill>
                <a:effectLst/>
                <a:latin typeface="仿宋" panose="02010609060101010101" pitchFamily="49" charset="-122"/>
                <a:ea typeface="仿宋" panose="02010609060101010101" pitchFamily="49" charset="-122"/>
              </a:rPr>
              <a:t>【</a:t>
            </a:r>
            <a:r>
              <a:rPr lang="zh-CN" altLang="en-US" sz="2400" b="1" i="0" u="sng">
                <a:solidFill>
                  <a:srgbClr val="0080FF"/>
                </a:solidFill>
                <a:effectLst/>
                <a:latin typeface="仿宋" panose="02010609060101010101" pitchFamily="49" charset="-122"/>
                <a:ea typeface="仿宋" panose="02010609060101010101" pitchFamily="49" charset="-122"/>
              </a:rPr>
              <a:t>从社会关系上说感情是具有破坏和创造作用的，它出自本能，且伴随着强烈的情感，而人与人之间的关系很难甚至有时就是拒绝接受理性教诲和制度规训的</a:t>
            </a:r>
            <a:r>
              <a:rPr lang="en-US" altLang="zh-CN" sz="2400" b="1" i="0" u="sng">
                <a:solidFill>
                  <a:srgbClr val="0080FF"/>
                </a:solidFill>
                <a:effectLst/>
                <a:latin typeface="仿宋" panose="02010609060101010101" pitchFamily="49" charset="-122"/>
                <a:ea typeface="仿宋" panose="02010609060101010101" pitchFamily="49" charset="-122"/>
              </a:rPr>
              <a:t>】</a:t>
            </a:r>
            <a:r>
              <a:rPr lang="zh-CN" altLang="en-US" sz="2800" b="0" i="0">
                <a:effectLst/>
                <a:latin typeface="system-ui"/>
              </a:rPr>
              <a:t>其实，</a:t>
            </a:r>
            <a:r>
              <a:rPr lang="zh-CN" altLang="en-US" sz="2800" b="0" i="0">
                <a:solidFill>
                  <a:srgbClr val="000000"/>
                </a:solidFill>
                <a:effectLst/>
                <a:latin typeface="system-ui"/>
              </a:rPr>
              <a:t>感情的淡漠是稳定的社会关系的一种表示。</a:t>
            </a:r>
            <a:r>
              <a:rPr lang="zh-CN" altLang="en-US" sz="2800" b="0" i="0">
                <a:effectLst/>
                <a:latin typeface="system-ui"/>
              </a:rPr>
              <a:t>所以我在上篇曾说纪律是排斥私情的。</a:t>
            </a:r>
            <a:r>
              <a:rPr lang="en-US" altLang="zh-CN" sz="2400" b="1" i="0" u="sng">
                <a:solidFill>
                  <a:srgbClr val="0080FF"/>
                </a:solidFill>
                <a:effectLst/>
                <a:latin typeface="仿宋" panose="02010609060101010101" pitchFamily="49" charset="-122"/>
                <a:ea typeface="仿宋" panose="02010609060101010101" pitchFamily="49" charset="-122"/>
              </a:rPr>
              <a:t>【</a:t>
            </a:r>
            <a:r>
              <a:rPr lang="zh-CN" altLang="en-US" sz="2400" b="1" i="0" u="sng">
                <a:solidFill>
                  <a:srgbClr val="0080FF"/>
                </a:solidFill>
                <a:effectLst/>
                <a:latin typeface="仿宋" panose="02010609060101010101" pitchFamily="49" charset="-122"/>
                <a:ea typeface="仿宋" panose="02010609060101010101" pitchFamily="49" charset="-122"/>
              </a:rPr>
              <a:t>进一步解释了“纪律是排斥私情的”这一观点的内在原因</a:t>
            </a:r>
            <a:r>
              <a:rPr lang="en-US" altLang="zh-CN" sz="2400" b="1" i="0" u="sng">
                <a:solidFill>
                  <a:srgbClr val="0080FF"/>
                </a:solidFill>
                <a:effectLst/>
                <a:latin typeface="仿宋" panose="02010609060101010101" pitchFamily="49" charset="-122"/>
                <a:ea typeface="仿宋" panose="02010609060101010101" pitchFamily="49" charset="-122"/>
              </a:rPr>
              <a:t>】</a:t>
            </a:r>
            <a:endParaRPr lang="zh-CN" altLang="zh-CN" sz="3200" b="1" u="sng" kern="100">
              <a:solidFill>
                <a:srgbClr val="7030A0"/>
              </a:solidFill>
              <a:effectLst/>
              <a:latin typeface="仿宋" panose="02010609060101010101" pitchFamily="49" charset="-122"/>
              <a:ea typeface="仿宋" panose="02010609060101010101" pitchFamily="49" charset="-122"/>
              <a:cs typeface="Times New Roman" panose="02020603050405020304" pitchFamily="18" charset="0"/>
            </a:endParaRPr>
          </a:p>
        </p:txBody>
      </p:sp>
      <p:sp>
        <p:nvSpPr>
          <p:cNvPr id="2" name="矩形: 圆角 1" title="">
            <a:extLst>
              <a:ext uri="{FF2B5EF4-FFF2-40B4-BE49-F238E27FC236}">
                <a16:creationId xmlns:a16="http://schemas.microsoft.com/office/drawing/2014/main" id="{7B4910A2-F80A-B875-E06A-397D8952FE5A}"/>
              </a:ext>
            </a:extLst>
          </p:cNvPr>
          <p:cNvSpPr/>
          <p:nvPr/>
        </p:nvSpPr>
        <p:spPr>
          <a:xfrm>
            <a:off x="363794" y="403123"/>
            <a:ext cx="2369574" cy="796412"/>
          </a:xfrm>
          <a:prstGeom prst="roundRect">
            <a:avLst/>
          </a:prstGeom>
          <a:solidFill>
            <a:schemeClr val="accent5">
              <a:lumMod val="40000"/>
              <a:lumOff val="60000"/>
            </a:schemeClr>
          </a:solidFill>
          <a:ln>
            <a:noFill/>
          </a:ln>
          <a:effectLst>
            <a:innerShdw blurRad="63500" dist="50800" dir="13500000">
              <a:prstClr val="black">
                <a:alpha val="50000"/>
              </a:prstClr>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panose="020f0502020204030204"/>
                <a:ea typeface="+mn-ea"/>
                <a:cs typeface="+mn-cs"/>
              </a:defRPr>
            </a:lvl1pPr>
            <a:lvl2pPr marL="457200" algn="l" defTabSz="914400" rtl="0" eaLnBrk="1" latinLnBrk="0" hangingPunct="1">
              <a:defRPr sz="1800" kern="1200">
                <a:solidFill>
                  <a:srgbClr val="FFFFFF"/>
                </a:solidFill>
                <a:latin typeface="等线" panose="020f0502020204030204"/>
                <a:ea typeface="+mn-ea"/>
                <a:cs typeface="+mn-cs"/>
              </a:defRPr>
            </a:lvl2pPr>
            <a:lvl3pPr marL="914400" algn="l" defTabSz="914400" rtl="0" eaLnBrk="1" latinLnBrk="0" hangingPunct="1">
              <a:defRPr sz="1800" kern="1200">
                <a:solidFill>
                  <a:srgbClr val="FFFFFF"/>
                </a:solidFill>
                <a:latin typeface="等线" panose="020f0502020204030204"/>
                <a:ea typeface="+mn-ea"/>
                <a:cs typeface="+mn-cs"/>
              </a:defRPr>
            </a:lvl3pPr>
            <a:lvl4pPr marL="1371600" algn="l" defTabSz="914400" rtl="0" eaLnBrk="1" latinLnBrk="0" hangingPunct="1">
              <a:defRPr sz="1800" kern="1200">
                <a:solidFill>
                  <a:srgbClr val="FFFFFF"/>
                </a:solidFill>
                <a:latin typeface="等线" panose="020f0502020204030204"/>
                <a:ea typeface="+mn-ea"/>
                <a:cs typeface="+mn-cs"/>
              </a:defRPr>
            </a:lvl4pPr>
            <a:lvl5pPr marL="1828800" algn="l" defTabSz="914400" rtl="0" eaLnBrk="1" latinLnBrk="0" hangingPunct="1">
              <a:defRPr sz="1800" kern="1200">
                <a:solidFill>
                  <a:srgbClr val="FFFFFF"/>
                </a:solidFill>
                <a:latin typeface="等线" panose="020f0502020204030204"/>
                <a:ea typeface="+mn-ea"/>
                <a:cs typeface="+mn-cs"/>
              </a:defRPr>
            </a:lvl5pPr>
            <a:lvl6pPr marL="2286000" algn="l" defTabSz="914400" rtl="0" eaLnBrk="1" latinLnBrk="0" hangingPunct="1">
              <a:defRPr sz="1800" kern="1200">
                <a:solidFill>
                  <a:srgbClr val="FFFFFF"/>
                </a:solidFill>
                <a:latin typeface="等线" panose="020f0502020204030204"/>
                <a:ea typeface="+mn-ea"/>
                <a:cs typeface="+mn-cs"/>
              </a:defRPr>
            </a:lvl6pPr>
            <a:lvl7pPr marL="2743200" algn="l" defTabSz="914400" rtl="0" eaLnBrk="1" latinLnBrk="0" hangingPunct="1">
              <a:defRPr sz="1800" kern="1200">
                <a:solidFill>
                  <a:srgbClr val="FFFFFF"/>
                </a:solidFill>
                <a:latin typeface="等线" panose="020f0502020204030204"/>
                <a:ea typeface="+mn-ea"/>
                <a:cs typeface="+mn-cs"/>
              </a:defRPr>
            </a:lvl7pPr>
            <a:lvl8pPr marL="3200400" algn="l" defTabSz="914400" rtl="0" eaLnBrk="1" latinLnBrk="0" hangingPunct="1">
              <a:defRPr sz="1800" kern="1200">
                <a:solidFill>
                  <a:srgbClr val="FFFFFF"/>
                </a:solidFill>
                <a:latin typeface="等线" panose="020f0502020204030204"/>
                <a:ea typeface="+mn-ea"/>
                <a:cs typeface="+mn-cs"/>
              </a:defRPr>
            </a:lvl8pPr>
            <a:lvl9pPr marL="3657600" algn="l" defTabSz="914400" rtl="0" eaLnBrk="1" latinLnBrk="0" hangingPunct="1">
              <a:defRPr sz="1800" kern="1200">
                <a:solidFill>
                  <a:srgbClr val="FFFFFF"/>
                </a:solidFill>
                <a:latin typeface="等线" panose="020f0502020204030204"/>
                <a:ea typeface="+mn-ea"/>
                <a:cs typeface="+mn-cs"/>
              </a:defRPr>
            </a:lvl9pPr>
          </a:lstStyle>
          <a:p>
            <a:pPr algn="ctr"/>
            <a:endParaRPr lang="zh-CN" altLang="en-US"/>
          </a:p>
        </p:txBody>
      </p:sp>
      <p:sp>
        <p:nvSpPr>
          <p:cNvPr id="3" name="文本框 2" title="">
            <a:extLst>
              <a:ext uri="{FF2B5EF4-FFF2-40B4-BE49-F238E27FC236}">
                <a16:creationId xmlns:a16="http://schemas.microsoft.com/office/drawing/2014/main" id="{39AB6AD0-F004-D819-6D6E-2711E0B10133}"/>
              </a:ext>
            </a:extLst>
          </p:cNvPr>
          <p:cNvSpPr txBox="1"/>
          <p:nvPr/>
        </p:nvSpPr>
        <p:spPr>
          <a:xfrm>
            <a:off x="629265" y="471948"/>
            <a:ext cx="2104104"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t>原文精读</a:t>
            </a:r>
          </a:p>
        </p:txBody>
      </p:sp>
      <p:pic>
        <p:nvPicPr>
          <p:cNvPr id="4" name="图片 3" title="">
            <a:extLst>
              <a:ext uri="{FF2B5EF4-FFF2-40B4-BE49-F238E27FC236}">
                <a16:creationId xmlns:a16="http://schemas.microsoft.com/office/drawing/2014/main" id="{8176EFF5-5172-3BA2-F983-B5F03C667FF1}"/>
              </a:ext>
            </a:extLst>
          </p:cNvPr>
          <p:cNvPicPr>
            <a:picLocks noChangeAspect="1"/>
          </p:cNvPicPr>
          <p:nvPr/>
        </p:nvPicPr>
        <p:blipFill>
          <a:blip r:embed="rId2">
            <a:clrChange>
              <a:clrFrom>
                <a:srgbClr val="FFFFFF">
                  <a:alpha val="100000"/>
                </a:srgbClr>
              </a:clrFrom>
              <a:clrTo>
                <a:srgbClr val="FFFFFF">
                  <a:alpha val="100000"/>
                  <a:alpha val="0"/>
                </a:srgbClr>
              </a:clrTo>
            </a:clrChange>
            <a:alphaModFix amt="65000"/>
          </a:blip>
          <a:stretch>
            <a:fillRect/>
          </a:stretch>
        </p:blipFill>
        <p:spPr>
          <a:xfrm>
            <a:off x="8858864" y="68826"/>
            <a:ext cx="589935" cy="589935"/>
          </a:xfrm>
          <a:prstGeom prst="rect">
            <a:avLst/>
          </a:prstGeom>
        </p:spPr>
      </p:pic>
      <p:sp>
        <p:nvSpPr>
          <p:cNvPr id="6" name="文本框 5" title="">
            <a:extLst>
              <a:ext uri="{FF2B5EF4-FFF2-40B4-BE49-F238E27FC236}">
                <a16:creationId xmlns:a16="http://schemas.microsoft.com/office/drawing/2014/main" id="{C86EC2A4-4661-CC02-4233-476B8940C477}"/>
              </a:ext>
            </a:extLst>
          </p:cNvPr>
          <p:cNvSpPr txBox="1"/>
          <p:nvPr/>
        </p:nvSpPr>
        <p:spPr>
          <a:xfrm>
            <a:off x="9448800" y="137651"/>
            <a:ext cx="2408902" cy="4770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1400">
                <a:solidFill>
                  <a:schemeClr val="accent5">
                    <a:lumMod val="60000"/>
                    <a:lumOff val="40000"/>
                  </a:schemeClr>
                </a:solidFill>
                <a:latin typeface="方正隶变简体" panose="03000509000000000000" pitchFamily="65" charset="-122"/>
                <a:ea typeface="方正隶变简体" panose="03000509000000000000" pitchFamily="65" charset="-122"/>
              </a:rPr>
              <a:t>会昌县第三中学</a:t>
            </a:r>
            <a:endParaRPr lang="en-US" altLang="zh-CN" sz="1400">
              <a:solidFill>
                <a:schemeClr val="accent5">
                  <a:lumMod val="60000"/>
                  <a:lumOff val="40000"/>
                </a:schemeClr>
              </a:solidFill>
              <a:latin typeface="方正隶变简体" panose="03000509000000000000" pitchFamily="65" charset="-122"/>
              <a:ea typeface="方正隶变简体" panose="03000509000000000000" pitchFamily="65" charset="-122"/>
            </a:endParaRPr>
          </a:p>
          <a:p>
            <a:pPr algn="dist"/>
            <a:r>
              <a:rPr lang="en-US" altLang="zh-CN" sz="1050">
                <a:solidFill>
                  <a:schemeClr val="accent5">
                    <a:lumMod val="60000"/>
                    <a:lumOff val="40000"/>
                  </a:schemeClr>
                </a:solidFill>
                <a:latin typeface="Bahnschrift SemiBold SemiConden" panose="020b0502040204020203" pitchFamily="34" charset="0"/>
              </a:rPr>
              <a:t>HUI CHANG XIAN DI SAN ZHONG XUE </a:t>
            </a:r>
            <a:endParaRPr lang="zh-CN" altLang="en-US" sz="1050">
              <a:solidFill>
                <a:schemeClr val="accent5">
                  <a:lumMod val="60000"/>
                  <a:lumOff val="40000"/>
                </a:schemeClr>
              </a:solidFill>
              <a:latin typeface="Bahnschrift SemiBold SemiConden" panose="020b0502040204020203" pitchFamily="34" charset="0"/>
            </a:endParaRPr>
          </a:p>
        </p:txBody>
      </p:sp>
    </p:spTree>
    <p:extLst>
      <p:ext uri="{BB962C8B-B14F-4D97-AF65-F5344CB8AC3E}">
        <p14:creationId xmlns:p14="http://schemas.microsoft.com/office/powerpoint/2010/main" val="2861769194"/>
      </p:ext>
    </p:ext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lumMod val="95000"/>
          </a:schemeClr>
        </a:solidFill>
        <a:effectLst/>
      </p:bgPr>
    </p:bg>
    <p:spTree>
      <p:nvGrpSpPr>
        <p:cNvPr id="1" name=""/>
        <p:cNvGrpSpPr/>
        <p:nvPr/>
      </p:nvGrpSpPr>
      <p:grpSpPr>
        <a:xfrm>
          <a:off x="0" y="0"/>
          <a:ext cx="0" cy="0"/>
        </a:xfrm>
      </p:grpSpPr>
      <p:sp>
        <p:nvSpPr>
          <p:cNvPr id="5" name="文本框 4" title="">
            <a:extLst>
              <a:ext uri="{FF2B5EF4-FFF2-40B4-BE49-F238E27FC236}">
                <a16:creationId xmlns:a16="http://schemas.microsoft.com/office/drawing/2014/main" id="{B076AAC3-2605-9B1A-6A90-181783C86488}"/>
              </a:ext>
            </a:extLst>
          </p:cNvPr>
          <p:cNvSpPr txBox="1"/>
          <p:nvPr/>
        </p:nvSpPr>
        <p:spPr>
          <a:xfrm>
            <a:off x="747254" y="2005780"/>
            <a:ext cx="10785986" cy="310854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66700" algn="just"/>
            <a:r>
              <a:rPr lang="zh-CN" altLang="en-US" sz="2800" b="0" i="0">
                <a:effectLst/>
                <a:latin typeface="system-ui"/>
              </a:rPr>
              <a:t>（</a:t>
            </a:r>
            <a:r>
              <a:rPr lang="en-US" altLang="zh-CN" sz="2800" b="0" i="0">
                <a:effectLst/>
                <a:latin typeface="system-ui"/>
              </a:rPr>
              <a:t>5</a:t>
            </a:r>
            <a:r>
              <a:rPr lang="zh-CN" altLang="en-US" sz="2800" b="0" i="0">
                <a:effectLst/>
                <a:latin typeface="system-ui"/>
              </a:rPr>
              <a:t>）</a:t>
            </a:r>
            <a:r>
              <a:rPr lang="zh-CN" altLang="en-US" sz="2800" b="0" i="0">
                <a:solidFill>
                  <a:srgbClr val="000000"/>
                </a:solidFill>
                <a:effectLst/>
                <a:latin typeface="system-ui"/>
              </a:rPr>
              <a:t>稳定社会关系的力量，不是感情，而是了解。</a:t>
            </a:r>
            <a:r>
              <a:rPr lang="en-US" altLang="zh-CN" sz="2400" b="1" i="0" u="sng">
                <a:solidFill>
                  <a:srgbClr val="0080FF"/>
                </a:solidFill>
                <a:effectLst/>
                <a:latin typeface="仿宋" panose="02010609060101010101" pitchFamily="49" charset="-122"/>
                <a:ea typeface="仿宋" panose="02010609060101010101" pitchFamily="49" charset="-122"/>
              </a:rPr>
              <a:t>【</a:t>
            </a:r>
            <a:r>
              <a:rPr lang="zh-CN" altLang="en-US" sz="2400" b="1" i="0" u="sng">
                <a:solidFill>
                  <a:srgbClr val="0080FF"/>
                </a:solidFill>
                <a:effectLst/>
                <a:latin typeface="仿宋" panose="02010609060101010101" pitchFamily="49" charset="-122"/>
                <a:ea typeface="仿宋" panose="02010609060101010101" pitchFamily="49" charset="-122"/>
              </a:rPr>
              <a:t>提出新的观点，感情会导致社会关系不稳定，而“了解”能够稳定社会关系</a:t>
            </a:r>
            <a:r>
              <a:rPr lang="en-US" altLang="zh-CN" sz="2400" b="1" i="0" u="sng">
                <a:solidFill>
                  <a:srgbClr val="0080FF"/>
                </a:solidFill>
                <a:effectLst/>
                <a:latin typeface="仿宋" panose="02010609060101010101" pitchFamily="49" charset="-122"/>
                <a:ea typeface="仿宋" panose="02010609060101010101" pitchFamily="49" charset="-122"/>
              </a:rPr>
              <a:t>】</a:t>
            </a:r>
            <a:r>
              <a:rPr lang="zh-CN" altLang="en-US" sz="2800" b="0" i="0">
                <a:effectLst/>
                <a:latin typeface="system-ui"/>
              </a:rPr>
              <a:t>所谓了解，是指接受着同一的意义体系。同样的刺激会引起同样的反应。</a:t>
            </a:r>
            <a:r>
              <a:rPr lang="en-US" altLang="zh-CN" sz="2400" b="1" i="0" u="sng">
                <a:solidFill>
                  <a:srgbClr val="0080FF"/>
                </a:solidFill>
                <a:effectLst/>
                <a:latin typeface="仿宋" panose="02010609060101010101" pitchFamily="49" charset="-122"/>
                <a:ea typeface="仿宋" panose="02010609060101010101" pitchFamily="49" charset="-122"/>
              </a:rPr>
              <a:t>【</a:t>
            </a:r>
            <a:r>
              <a:rPr lang="zh-CN" altLang="en-US" sz="2400" b="1" i="0" u="sng">
                <a:solidFill>
                  <a:srgbClr val="0080FF"/>
                </a:solidFill>
                <a:effectLst/>
                <a:latin typeface="仿宋" panose="02010609060101010101" pitchFamily="49" charset="-122"/>
                <a:ea typeface="仿宋" panose="02010609060101010101" pitchFamily="49" charset="-122"/>
              </a:rPr>
              <a:t>对“了解”的含义进行了解释</a:t>
            </a:r>
            <a:r>
              <a:rPr lang="en-US" altLang="zh-CN" sz="2400" b="1" i="0" u="sng">
                <a:solidFill>
                  <a:srgbClr val="0080FF"/>
                </a:solidFill>
                <a:effectLst/>
                <a:latin typeface="仿宋" panose="02010609060101010101" pitchFamily="49" charset="-122"/>
                <a:ea typeface="仿宋" panose="02010609060101010101" pitchFamily="49" charset="-122"/>
              </a:rPr>
              <a:t>】</a:t>
            </a:r>
            <a:r>
              <a:rPr lang="zh-CN" altLang="en-US" sz="2800" b="0" i="0">
                <a:effectLst/>
                <a:latin typeface="system-ui"/>
              </a:rPr>
              <a:t>我在论“文字下乡”的两篇里，已说起过熟习所引起的亲密感觉。亲密感觉和激动性的感情是不相同的。它是契洽，发生持续作用；它是无言的，不像感情奔放时铿然有声，歌哭哀号是激动时不缺的配合。</a:t>
            </a:r>
            <a:endParaRPr lang="zh-CN" altLang="zh-CN" sz="2800" kern="100">
              <a:effectLst/>
              <a:latin typeface="等线" panose="02010600030101010101" pitchFamily="2" charset="-122"/>
              <a:ea typeface="等线" panose="02010600030101010101" pitchFamily="2" charset="-122"/>
              <a:cs typeface="Times New Roman" panose="02020603050405020304" pitchFamily="18" charset="0"/>
            </a:endParaRPr>
          </a:p>
        </p:txBody>
      </p:sp>
      <p:sp>
        <p:nvSpPr>
          <p:cNvPr id="2" name="矩形: 圆角 1" title="">
            <a:extLst>
              <a:ext uri="{FF2B5EF4-FFF2-40B4-BE49-F238E27FC236}">
                <a16:creationId xmlns:a16="http://schemas.microsoft.com/office/drawing/2014/main" id="{7B4910A2-F80A-B875-E06A-397D8952FE5A}"/>
              </a:ext>
            </a:extLst>
          </p:cNvPr>
          <p:cNvSpPr/>
          <p:nvPr/>
        </p:nvSpPr>
        <p:spPr>
          <a:xfrm>
            <a:off x="363794" y="403123"/>
            <a:ext cx="2369574" cy="796412"/>
          </a:xfrm>
          <a:prstGeom prst="roundRect">
            <a:avLst/>
          </a:prstGeom>
          <a:solidFill>
            <a:schemeClr val="accent5">
              <a:lumMod val="40000"/>
              <a:lumOff val="60000"/>
            </a:schemeClr>
          </a:solidFill>
          <a:ln>
            <a:noFill/>
          </a:ln>
          <a:effectLst>
            <a:innerShdw blurRad="63500" dist="50800" dir="13500000">
              <a:prstClr val="black">
                <a:alpha val="50000"/>
              </a:prstClr>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panose="020f0502020204030204"/>
                <a:ea typeface="+mn-ea"/>
                <a:cs typeface="+mn-cs"/>
              </a:defRPr>
            </a:lvl1pPr>
            <a:lvl2pPr marL="457200" algn="l" defTabSz="914400" rtl="0" eaLnBrk="1" latinLnBrk="0" hangingPunct="1">
              <a:defRPr sz="1800" kern="1200">
                <a:solidFill>
                  <a:srgbClr val="FFFFFF"/>
                </a:solidFill>
                <a:latin typeface="等线" panose="020f0502020204030204"/>
                <a:ea typeface="+mn-ea"/>
                <a:cs typeface="+mn-cs"/>
              </a:defRPr>
            </a:lvl2pPr>
            <a:lvl3pPr marL="914400" algn="l" defTabSz="914400" rtl="0" eaLnBrk="1" latinLnBrk="0" hangingPunct="1">
              <a:defRPr sz="1800" kern="1200">
                <a:solidFill>
                  <a:srgbClr val="FFFFFF"/>
                </a:solidFill>
                <a:latin typeface="等线" panose="020f0502020204030204"/>
                <a:ea typeface="+mn-ea"/>
                <a:cs typeface="+mn-cs"/>
              </a:defRPr>
            </a:lvl3pPr>
            <a:lvl4pPr marL="1371600" algn="l" defTabSz="914400" rtl="0" eaLnBrk="1" latinLnBrk="0" hangingPunct="1">
              <a:defRPr sz="1800" kern="1200">
                <a:solidFill>
                  <a:srgbClr val="FFFFFF"/>
                </a:solidFill>
                <a:latin typeface="等线" panose="020f0502020204030204"/>
                <a:ea typeface="+mn-ea"/>
                <a:cs typeface="+mn-cs"/>
              </a:defRPr>
            </a:lvl4pPr>
            <a:lvl5pPr marL="1828800" algn="l" defTabSz="914400" rtl="0" eaLnBrk="1" latinLnBrk="0" hangingPunct="1">
              <a:defRPr sz="1800" kern="1200">
                <a:solidFill>
                  <a:srgbClr val="FFFFFF"/>
                </a:solidFill>
                <a:latin typeface="等线" panose="020f0502020204030204"/>
                <a:ea typeface="+mn-ea"/>
                <a:cs typeface="+mn-cs"/>
              </a:defRPr>
            </a:lvl5pPr>
            <a:lvl6pPr marL="2286000" algn="l" defTabSz="914400" rtl="0" eaLnBrk="1" latinLnBrk="0" hangingPunct="1">
              <a:defRPr sz="1800" kern="1200">
                <a:solidFill>
                  <a:srgbClr val="FFFFFF"/>
                </a:solidFill>
                <a:latin typeface="等线" panose="020f0502020204030204"/>
                <a:ea typeface="+mn-ea"/>
                <a:cs typeface="+mn-cs"/>
              </a:defRPr>
            </a:lvl6pPr>
            <a:lvl7pPr marL="2743200" algn="l" defTabSz="914400" rtl="0" eaLnBrk="1" latinLnBrk="0" hangingPunct="1">
              <a:defRPr sz="1800" kern="1200">
                <a:solidFill>
                  <a:srgbClr val="FFFFFF"/>
                </a:solidFill>
                <a:latin typeface="等线" panose="020f0502020204030204"/>
                <a:ea typeface="+mn-ea"/>
                <a:cs typeface="+mn-cs"/>
              </a:defRPr>
            </a:lvl7pPr>
            <a:lvl8pPr marL="3200400" algn="l" defTabSz="914400" rtl="0" eaLnBrk="1" latinLnBrk="0" hangingPunct="1">
              <a:defRPr sz="1800" kern="1200">
                <a:solidFill>
                  <a:srgbClr val="FFFFFF"/>
                </a:solidFill>
                <a:latin typeface="等线" panose="020f0502020204030204"/>
                <a:ea typeface="+mn-ea"/>
                <a:cs typeface="+mn-cs"/>
              </a:defRPr>
            </a:lvl8pPr>
            <a:lvl9pPr marL="3657600" algn="l" defTabSz="914400" rtl="0" eaLnBrk="1" latinLnBrk="0" hangingPunct="1">
              <a:defRPr sz="1800" kern="1200">
                <a:solidFill>
                  <a:srgbClr val="FFFFFF"/>
                </a:solidFill>
                <a:latin typeface="等线" panose="020f0502020204030204"/>
                <a:ea typeface="+mn-ea"/>
                <a:cs typeface="+mn-cs"/>
              </a:defRPr>
            </a:lvl9pPr>
          </a:lstStyle>
          <a:p>
            <a:pPr algn="ctr"/>
            <a:endParaRPr lang="zh-CN" altLang="en-US"/>
          </a:p>
        </p:txBody>
      </p:sp>
      <p:sp>
        <p:nvSpPr>
          <p:cNvPr id="3" name="文本框 2" title="">
            <a:extLst>
              <a:ext uri="{FF2B5EF4-FFF2-40B4-BE49-F238E27FC236}">
                <a16:creationId xmlns:a16="http://schemas.microsoft.com/office/drawing/2014/main" id="{39AB6AD0-F004-D819-6D6E-2711E0B10133}"/>
              </a:ext>
            </a:extLst>
          </p:cNvPr>
          <p:cNvSpPr txBox="1"/>
          <p:nvPr/>
        </p:nvSpPr>
        <p:spPr>
          <a:xfrm>
            <a:off x="629265" y="471948"/>
            <a:ext cx="2104104"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t>原文精读</a:t>
            </a:r>
          </a:p>
        </p:txBody>
      </p:sp>
      <p:pic>
        <p:nvPicPr>
          <p:cNvPr id="4" name="图片 3" title="">
            <a:extLst>
              <a:ext uri="{FF2B5EF4-FFF2-40B4-BE49-F238E27FC236}">
                <a16:creationId xmlns:a16="http://schemas.microsoft.com/office/drawing/2014/main" id="{15716B3D-3CEE-772F-1F87-03B4E218970F}"/>
              </a:ext>
            </a:extLst>
          </p:cNvPr>
          <p:cNvPicPr>
            <a:picLocks noChangeAspect="1"/>
          </p:cNvPicPr>
          <p:nvPr/>
        </p:nvPicPr>
        <p:blipFill>
          <a:blip r:embed="rId2">
            <a:clrChange>
              <a:clrFrom>
                <a:srgbClr val="FFFFFF">
                  <a:alpha val="100000"/>
                </a:srgbClr>
              </a:clrFrom>
              <a:clrTo>
                <a:srgbClr val="FFFFFF">
                  <a:alpha val="100000"/>
                  <a:alpha val="0"/>
                </a:srgbClr>
              </a:clrTo>
            </a:clrChange>
            <a:alphaModFix amt="65000"/>
          </a:blip>
          <a:stretch>
            <a:fillRect/>
          </a:stretch>
        </p:blipFill>
        <p:spPr>
          <a:xfrm>
            <a:off x="8858864" y="68826"/>
            <a:ext cx="589935" cy="589935"/>
          </a:xfrm>
          <a:prstGeom prst="rect">
            <a:avLst/>
          </a:prstGeom>
        </p:spPr>
      </p:pic>
      <p:sp>
        <p:nvSpPr>
          <p:cNvPr id="6" name="文本框 5" title="">
            <a:extLst>
              <a:ext uri="{FF2B5EF4-FFF2-40B4-BE49-F238E27FC236}">
                <a16:creationId xmlns:a16="http://schemas.microsoft.com/office/drawing/2014/main" id="{9077CED2-937D-FC3C-188C-99E4879F2042}"/>
              </a:ext>
            </a:extLst>
          </p:cNvPr>
          <p:cNvSpPr txBox="1"/>
          <p:nvPr/>
        </p:nvSpPr>
        <p:spPr>
          <a:xfrm>
            <a:off x="9448800" y="137651"/>
            <a:ext cx="2408902" cy="4770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1400">
                <a:solidFill>
                  <a:schemeClr val="accent5">
                    <a:lumMod val="60000"/>
                    <a:lumOff val="40000"/>
                  </a:schemeClr>
                </a:solidFill>
                <a:latin typeface="方正隶变简体" panose="03000509000000000000" pitchFamily="65" charset="-122"/>
                <a:ea typeface="方正隶变简体" panose="03000509000000000000" pitchFamily="65" charset="-122"/>
              </a:rPr>
              <a:t>会昌县第三中学</a:t>
            </a:r>
            <a:endParaRPr lang="en-US" altLang="zh-CN" sz="1400">
              <a:solidFill>
                <a:schemeClr val="accent5">
                  <a:lumMod val="60000"/>
                  <a:lumOff val="40000"/>
                </a:schemeClr>
              </a:solidFill>
              <a:latin typeface="方正隶变简体" panose="03000509000000000000" pitchFamily="65" charset="-122"/>
              <a:ea typeface="方正隶变简体" panose="03000509000000000000" pitchFamily="65" charset="-122"/>
            </a:endParaRPr>
          </a:p>
          <a:p>
            <a:pPr algn="dist"/>
            <a:r>
              <a:rPr lang="en-US" altLang="zh-CN" sz="1050">
                <a:solidFill>
                  <a:schemeClr val="accent5">
                    <a:lumMod val="60000"/>
                    <a:lumOff val="40000"/>
                  </a:schemeClr>
                </a:solidFill>
                <a:latin typeface="Bahnschrift SemiBold SemiConden" panose="020b0502040204020203" pitchFamily="34" charset="0"/>
              </a:rPr>
              <a:t>HUI CHANG XIAN DI SAN ZHONG XUE </a:t>
            </a:r>
            <a:endParaRPr lang="zh-CN" altLang="en-US" sz="1050">
              <a:solidFill>
                <a:schemeClr val="accent5">
                  <a:lumMod val="60000"/>
                  <a:lumOff val="40000"/>
                </a:schemeClr>
              </a:solidFill>
              <a:latin typeface="Bahnschrift SemiBold SemiConden" panose="020b0502040204020203" pitchFamily="34" charset="0"/>
            </a:endParaRPr>
          </a:p>
        </p:txBody>
      </p:sp>
    </p:spTree>
    <p:extLst>
      <p:ext uri="{BB962C8B-B14F-4D97-AF65-F5344CB8AC3E}">
        <p14:creationId xmlns:p14="http://schemas.microsoft.com/office/powerpoint/2010/main" val="261450282"/>
      </p:ext>
    </p:ext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lumMod val="95000"/>
          </a:schemeClr>
        </a:solidFill>
        <a:effectLst/>
      </p:bgPr>
    </p:bg>
    <p:spTree>
      <p:nvGrpSpPr>
        <p:cNvPr id="1" name=""/>
        <p:cNvGrpSpPr/>
        <p:nvPr/>
      </p:nvGrpSpPr>
      <p:grpSpPr>
        <a:xfrm>
          <a:off x="0" y="0"/>
          <a:ext cx="0" cy="0"/>
        </a:xfrm>
      </p:grpSpPr>
      <p:sp>
        <p:nvSpPr>
          <p:cNvPr id="5" name="文本框 4" title="">
            <a:extLst>
              <a:ext uri="{FF2B5EF4-FFF2-40B4-BE49-F238E27FC236}">
                <a16:creationId xmlns:a16="http://schemas.microsoft.com/office/drawing/2014/main" id="{B076AAC3-2605-9B1A-6A90-181783C86488}"/>
              </a:ext>
            </a:extLst>
          </p:cNvPr>
          <p:cNvSpPr txBox="1"/>
          <p:nvPr/>
        </p:nvSpPr>
        <p:spPr>
          <a:xfrm>
            <a:off x="943897" y="1445343"/>
            <a:ext cx="10274710" cy="483209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66700" algn="just"/>
            <a:r>
              <a:rPr lang="zh-CN" altLang="en-US" sz="2800" b="0" i="0">
                <a:effectLst/>
                <a:latin typeface="system-ui"/>
              </a:rPr>
              <a:t>（</a:t>
            </a:r>
            <a:r>
              <a:rPr lang="en-US" altLang="zh-CN" sz="2800" b="0" i="0">
                <a:effectLst/>
                <a:latin typeface="system-ui"/>
              </a:rPr>
              <a:t>6</a:t>
            </a:r>
            <a:r>
              <a:rPr lang="zh-CN" altLang="en-US" sz="2800" b="0" i="0">
                <a:effectLst/>
                <a:latin typeface="system-ui"/>
              </a:rPr>
              <a:t>）</a:t>
            </a:r>
            <a:r>
              <a:rPr lang="en-US" altLang="zh-CN" sz="2800" b="0" i="0">
                <a:effectLst/>
                <a:latin typeface="system-ui"/>
              </a:rPr>
              <a:t>Oswald Spengler</a:t>
            </a:r>
            <a:r>
              <a:rPr lang="en-US" altLang="zh-CN" sz="2400" b="1" i="0" u="sng">
                <a:solidFill>
                  <a:srgbClr val="0080FF"/>
                </a:solidFill>
                <a:effectLst/>
                <a:latin typeface="仿宋" panose="02010609060101010101" pitchFamily="49" charset="-122"/>
                <a:ea typeface="仿宋" panose="02010609060101010101" pitchFamily="49" charset="-122"/>
              </a:rPr>
              <a:t>【</a:t>
            </a:r>
            <a:r>
              <a:rPr lang="zh-CN" altLang="en-US" sz="2400" b="1" i="0" u="sng">
                <a:solidFill>
                  <a:srgbClr val="0080FF"/>
                </a:solidFill>
                <a:effectLst/>
                <a:latin typeface="仿宋" panose="02010609060101010101" pitchFamily="49" charset="-122"/>
                <a:ea typeface="仿宋" panose="02010609060101010101" pitchFamily="49" charset="-122"/>
              </a:rPr>
              <a:t>奥斯瓦尔德</a:t>
            </a:r>
            <a:r>
              <a:rPr lang="en-US" altLang="zh-CN" sz="2400" b="1" i="0" u="sng">
                <a:solidFill>
                  <a:srgbClr val="0080FF"/>
                </a:solidFill>
                <a:effectLst/>
                <a:latin typeface="仿宋" panose="02010609060101010101" pitchFamily="49" charset="-122"/>
                <a:ea typeface="仿宋" panose="02010609060101010101" pitchFamily="49" charset="-122"/>
              </a:rPr>
              <a:t>·</a:t>
            </a:r>
            <a:r>
              <a:rPr lang="zh-CN" altLang="en-US" sz="2400" b="1" i="0" u="sng">
                <a:solidFill>
                  <a:srgbClr val="0080FF"/>
                </a:solidFill>
                <a:effectLst/>
                <a:latin typeface="仿宋" panose="02010609060101010101" pitchFamily="49" charset="-122"/>
                <a:ea typeface="仿宋" panose="02010609060101010101" pitchFamily="49" charset="-122"/>
              </a:rPr>
              <a:t>斯宾格勒（</a:t>
            </a:r>
            <a:r>
              <a:rPr lang="en-US" altLang="zh-CN" sz="2400" b="1" i="0" u="sng">
                <a:solidFill>
                  <a:srgbClr val="0080FF"/>
                </a:solidFill>
                <a:effectLst/>
                <a:latin typeface="仿宋" panose="02010609060101010101" pitchFamily="49" charset="-122"/>
                <a:ea typeface="仿宋" panose="02010609060101010101" pitchFamily="49" charset="-122"/>
              </a:rPr>
              <a:t>1880—1936</a:t>
            </a:r>
            <a:r>
              <a:rPr lang="zh-CN" altLang="en-US" sz="2400" b="1" i="0" u="sng">
                <a:solidFill>
                  <a:srgbClr val="0080FF"/>
                </a:solidFill>
                <a:effectLst/>
                <a:latin typeface="仿宋" panose="02010609060101010101" pitchFamily="49" charset="-122"/>
                <a:ea typeface="仿宋" panose="02010609060101010101" pitchFamily="49" charset="-122"/>
              </a:rPr>
              <a:t>），德国唯心主义哲学家、史学家。代表作有</a:t>
            </a:r>
            <a:r>
              <a:rPr lang="en-US" altLang="zh-CN" sz="2400" b="1" i="0" u="sng">
                <a:solidFill>
                  <a:srgbClr val="0080FF"/>
                </a:solidFill>
                <a:effectLst/>
                <a:latin typeface="仿宋" panose="02010609060101010101" pitchFamily="49" charset="-122"/>
                <a:ea typeface="仿宋" panose="02010609060101010101" pitchFamily="49" charset="-122"/>
              </a:rPr>
              <a:t>《</a:t>
            </a:r>
            <a:r>
              <a:rPr lang="zh-CN" altLang="en-US" sz="2400" b="1" i="0" u="sng">
                <a:solidFill>
                  <a:srgbClr val="0080FF"/>
                </a:solidFill>
                <a:effectLst/>
                <a:latin typeface="仿宋" panose="02010609060101010101" pitchFamily="49" charset="-122"/>
                <a:ea typeface="仿宋" panose="02010609060101010101" pitchFamily="49" charset="-122"/>
              </a:rPr>
              <a:t>西方的没落</a:t>
            </a:r>
            <a:r>
              <a:rPr lang="en-US" altLang="zh-CN" sz="2400" b="1" i="0" u="sng">
                <a:solidFill>
                  <a:srgbClr val="0080FF"/>
                </a:solidFill>
                <a:effectLst/>
                <a:latin typeface="仿宋" panose="02010609060101010101" pitchFamily="49" charset="-122"/>
                <a:ea typeface="仿宋" panose="02010609060101010101" pitchFamily="49" charset="-122"/>
              </a:rPr>
              <a:t>》《</a:t>
            </a:r>
            <a:r>
              <a:rPr lang="zh-CN" altLang="en-US" sz="2400" b="1" i="0" u="sng">
                <a:solidFill>
                  <a:srgbClr val="0080FF"/>
                </a:solidFill>
                <a:effectLst/>
                <a:latin typeface="仿宋" panose="02010609060101010101" pitchFamily="49" charset="-122"/>
                <a:ea typeface="仿宋" panose="02010609060101010101" pitchFamily="49" charset="-122"/>
              </a:rPr>
              <a:t>抉择的时刻</a:t>
            </a:r>
            <a:r>
              <a:rPr lang="en-US" altLang="zh-CN" sz="2400" b="1" i="0" u="sng">
                <a:solidFill>
                  <a:srgbClr val="0080FF"/>
                </a:solidFill>
                <a:effectLst/>
                <a:latin typeface="仿宋" panose="02010609060101010101" pitchFamily="49" charset="-122"/>
                <a:ea typeface="仿宋" panose="02010609060101010101" pitchFamily="49" charset="-122"/>
              </a:rPr>
              <a:t>》</a:t>
            </a:r>
            <a:r>
              <a:rPr lang="zh-CN" altLang="en-US" sz="2400" b="1" i="0" u="sng">
                <a:solidFill>
                  <a:srgbClr val="0080FF"/>
                </a:solidFill>
                <a:effectLst/>
                <a:latin typeface="仿宋" panose="02010609060101010101" pitchFamily="49" charset="-122"/>
                <a:ea typeface="仿宋" panose="02010609060101010101" pitchFamily="49" charset="-122"/>
              </a:rPr>
              <a:t>等</a:t>
            </a:r>
            <a:r>
              <a:rPr lang="en-US" altLang="zh-CN" sz="2400" b="1" i="0" u="sng">
                <a:solidFill>
                  <a:srgbClr val="0080FF"/>
                </a:solidFill>
                <a:effectLst/>
                <a:latin typeface="仿宋" panose="02010609060101010101" pitchFamily="49" charset="-122"/>
                <a:ea typeface="仿宋" panose="02010609060101010101" pitchFamily="49" charset="-122"/>
              </a:rPr>
              <a:t>】</a:t>
            </a:r>
            <a:r>
              <a:rPr lang="zh-CN" altLang="en-US" sz="2800" b="0" i="0">
                <a:effectLst/>
                <a:latin typeface="system-ui"/>
              </a:rPr>
              <a:t>在</a:t>
            </a:r>
            <a:r>
              <a:rPr lang="en-US" altLang="zh-CN" sz="2800" b="0" i="0">
                <a:effectLst/>
                <a:latin typeface="system-ui"/>
              </a:rPr>
              <a:t>《</a:t>
            </a:r>
            <a:r>
              <a:rPr lang="zh-CN" altLang="en-US" sz="2800" b="0" i="0">
                <a:effectLst/>
                <a:latin typeface="system-ui"/>
              </a:rPr>
              <a:t>西方陆沉论</a:t>
            </a:r>
            <a:r>
              <a:rPr lang="en-US" altLang="zh-CN" sz="2800" b="0" i="0">
                <a:effectLst/>
                <a:latin typeface="system-ui"/>
              </a:rPr>
              <a:t>》</a:t>
            </a:r>
            <a:r>
              <a:rPr lang="zh-CN" altLang="en-US" sz="2800" b="0" i="0">
                <a:effectLst/>
                <a:latin typeface="system-ui"/>
              </a:rPr>
              <a:t>里曾说</a:t>
            </a:r>
            <a:r>
              <a:rPr lang="zh-CN" altLang="en-US" sz="2800" b="0" i="0">
                <a:solidFill>
                  <a:srgbClr val="000000"/>
                </a:solidFill>
                <a:effectLst/>
                <a:latin typeface="system-ui"/>
              </a:rPr>
              <a:t>西洋曾有两种文化模式：一种他称作阿波罗式的（</a:t>
            </a:r>
            <a:r>
              <a:rPr lang="en-US" altLang="zh-CN" sz="2800" b="0" i="0">
                <a:solidFill>
                  <a:srgbClr val="000000"/>
                </a:solidFill>
                <a:effectLst/>
                <a:latin typeface="system-ui"/>
              </a:rPr>
              <a:t>Apollonian</a:t>
            </a:r>
            <a:r>
              <a:rPr lang="zh-CN" altLang="en-US" sz="2800" b="0" i="0">
                <a:solidFill>
                  <a:srgbClr val="000000"/>
                </a:solidFill>
                <a:effectLst/>
                <a:latin typeface="system-ui"/>
              </a:rPr>
              <a:t>）；一种他称作浮士德式的（</a:t>
            </a:r>
            <a:r>
              <a:rPr lang="en-US" altLang="zh-CN" sz="2800" b="0" i="0">
                <a:solidFill>
                  <a:srgbClr val="000000"/>
                </a:solidFill>
                <a:effectLst/>
                <a:latin typeface="system-ui"/>
              </a:rPr>
              <a:t>Faustian</a:t>
            </a:r>
            <a:r>
              <a:rPr lang="zh-CN" altLang="en-US" sz="2800" b="0" i="0">
                <a:solidFill>
                  <a:srgbClr val="000000"/>
                </a:solidFill>
                <a:effectLst/>
                <a:latin typeface="system-ui"/>
              </a:rPr>
              <a:t>）。</a:t>
            </a:r>
            <a:r>
              <a:rPr lang="en-US" altLang="zh-CN" sz="2400" b="1" i="0" u="sng">
                <a:solidFill>
                  <a:srgbClr val="0080FF"/>
                </a:solidFill>
                <a:effectLst/>
                <a:latin typeface="仿宋" panose="02010609060101010101" pitchFamily="49" charset="-122"/>
                <a:ea typeface="仿宋" panose="02010609060101010101" pitchFamily="49" charset="-122"/>
              </a:rPr>
              <a:t>【</a:t>
            </a:r>
            <a:r>
              <a:rPr lang="zh-CN" altLang="en-US" sz="2400" b="1" i="0" u="sng">
                <a:solidFill>
                  <a:srgbClr val="0080FF"/>
                </a:solidFill>
                <a:effectLst/>
                <a:latin typeface="仿宋" panose="02010609060101010101" pitchFamily="49" charset="-122"/>
                <a:ea typeface="仿宋" panose="02010609060101010101" pitchFamily="49" charset="-122"/>
              </a:rPr>
              <a:t>引用专家的观点和概念，提出两种文化模式</a:t>
            </a:r>
            <a:r>
              <a:rPr lang="en-US" altLang="zh-CN" sz="2400" b="1" i="0" u="sng">
                <a:solidFill>
                  <a:srgbClr val="0080FF"/>
                </a:solidFill>
                <a:effectLst/>
                <a:latin typeface="仿宋" panose="02010609060101010101" pitchFamily="49" charset="-122"/>
                <a:ea typeface="仿宋" panose="02010609060101010101" pitchFamily="49" charset="-122"/>
              </a:rPr>
              <a:t>】</a:t>
            </a:r>
            <a:r>
              <a:rPr lang="zh-CN" altLang="en-US" sz="2800" b="0" i="0">
                <a:effectLst/>
                <a:latin typeface="system-ui"/>
              </a:rPr>
              <a:t>阿波罗式的文化认定宇宙的安排有一个完善的秩序，这个秩序超于人力的创造，人不过是去接受它，安于其位，维持它；但是人连维持它的力量都没有，天堂遗失了，黄金时代过去了。这是西方古典的精神。现代的文化却是浮士德式的。他们把冲突看成存在的基础，生命是阻碍的克服；没有了阻碍，生命也就失去了意义。他们把前途看成无尽的创造过程，不断的变。</a:t>
            </a:r>
            <a:r>
              <a:rPr lang="en-US" altLang="zh-CN" sz="2400" b="1" i="0" u="sng">
                <a:solidFill>
                  <a:srgbClr val="0080FF"/>
                </a:solidFill>
                <a:effectLst/>
                <a:latin typeface="仿宋" panose="02010609060101010101" pitchFamily="49" charset="-122"/>
                <a:ea typeface="仿宋" panose="02010609060101010101" pitchFamily="49" charset="-122"/>
              </a:rPr>
              <a:t>【</a:t>
            </a:r>
            <a:r>
              <a:rPr lang="zh-CN" altLang="en-US" sz="2400" b="1" i="0" u="sng">
                <a:solidFill>
                  <a:srgbClr val="0080FF"/>
                </a:solidFill>
                <a:effectLst/>
                <a:latin typeface="仿宋" panose="02010609060101010101" pitchFamily="49" charset="-122"/>
                <a:ea typeface="仿宋" panose="02010609060101010101" pitchFamily="49" charset="-122"/>
              </a:rPr>
              <a:t>解释两种文化模式的内核</a:t>
            </a:r>
            <a:r>
              <a:rPr lang="en-US" altLang="zh-CN" sz="2400" b="1" i="0" u="sng">
                <a:solidFill>
                  <a:srgbClr val="0080FF"/>
                </a:solidFill>
                <a:effectLst/>
                <a:latin typeface="仿宋" panose="02010609060101010101" pitchFamily="49" charset="-122"/>
                <a:ea typeface="仿宋" panose="02010609060101010101" pitchFamily="49" charset="-122"/>
              </a:rPr>
              <a:t>】</a:t>
            </a:r>
            <a:endParaRPr lang="zh-CN" altLang="zh-CN" sz="2800" b="1" u="sng" kern="100">
              <a:effectLst/>
              <a:latin typeface="仿宋" panose="02010609060101010101" pitchFamily="49" charset="-122"/>
              <a:ea typeface="仿宋" panose="02010609060101010101" pitchFamily="49" charset="-122"/>
              <a:cs typeface="Times New Roman" panose="02020603050405020304" pitchFamily="18" charset="0"/>
            </a:endParaRPr>
          </a:p>
        </p:txBody>
      </p:sp>
      <p:sp>
        <p:nvSpPr>
          <p:cNvPr id="2" name="矩形: 圆角 1" title="">
            <a:extLst>
              <a:ext uri="{FF2B5EF4-FFF2-40B4-BE49-F238E27FC236}">
                <a16:creationId xmlns:a16="http://schemas.microsoft.com/office/drawing/2014/main" id="{7B4910A2-F80A-B875-E06A-397D8952FE5A}"/>
              </a:ext>
            </a:extLst>
          </p:cNvPr>
          <p:cNvSpPr/>
          <p:nvPr/>
        </p:nvSpPr>
        <p:spPr>
          <a:xfrm>
            <a:off x="363794" y="403123"/>
            <a:ext cx="2369574" cy="796412"/>
          </a:xfrm>
          <a:prstGeom prst="roundRect">
            <a:avLst/>
          </a:prstGeom>
          <a:solidFill>
            <a:schemeClr val="accent5">
              <a:lumMod val="40000"/>
              <a:lumOff val="60000"/>
            </a:schemeClr>
          </a:solidFill>
          <a:ln>
            <a:noFill/>
          </a:ln>
          <a:effectLst>
            <a:innerShdw blurRad="63500" dist="50800" dir="13500000">
              <a:prstClr val="black">
                <a:alpha val="50000"/>
              </a:prstClr>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panose="020f0502020204030204"/>
                <a:ea typeface="+mn-ea"/>
                <a:cs typeface="+mn-cs"/>
              </a:defRPr>
            </a:lvl1pPr>
            <a:lvl2pPr marL="457200" algn="l" defTabSz="914400" rtl="0" eaLnBrk="1" latinLnBrk="0" hangingPunct="1">
              <a:defRPr sz="1800" kern="1200">
                <a:solidFill>
                  <a:srgbClr val="FFFFFF"/>
                </a:solidFill>
                <a:latin typeface="等线" panose="020f0502020204030204"/>
                <a:ea typeface="+mn-ea"/>
                <a:cs typeface="+mn-cs"/>
              </a:defRPr>
            </a:lvl2pPr>
            <a:lvl3pPr marL="914400" algn="l" defTabSz="914400" rtl="0" eaLnBrk="1" latinLnBrk="0" hangingPunct="1">
              <a:defRPr sz="1800" kern="1200">
                <a:solidFill>
                  <a:srgbClr val="FFFFFF"/>
                </a:solidFill>
                <a:latin typeface="等线" panose="020f0502020204030204"/>
                <a:ea typeface="+mn-ea"/>
                <a:cs typeface="+mn-cs"/>
              </a:defRPr>
            </a:lvl3pPr>
            <a:lvl4pPr marL="1371600" algn="l" defTabSz="914400" rtl="0" eaLnBrk="1" latinLnBrk="0" hangingPunct="1">
              <a:defRPr sz="1800" kern="1200">
                <a:solidFill>
                  <a:srgbClr val="FFFFFF"/>
                </a:solidFill>
                <a:latin typeface="等线" panose="020f0502020204030204"/>
                <a:ea typeface="+mn-ea"/>
                <a:cs typeface="+mn-cs"/>
              </a:defRPr>
            </a:lvl4pPr>
            <a:lvl5pPr marL="1828800" algn="l" defTabSz="914400" rtl="0" eaLnBrk="1" latinLnBrk="0" hangingPunct="1">
              <a:defRPr sz="1800" kern="1200">
                <a:solidFill>
                  <a:srgbClr val="FFFFFF"/>
                </a:solidFill>
                <a:latin typeface="等线" panose="020f0502020204030204"/>
                <a:ea typeface="+mn-ea"/>
                <a:cs typeface="+mn-cs"/>
              </a:defRPr>
            </a:lvl5pPr>
            <a:lvl6pPr marL="2286000" algn="l" defTabSz="914400" rtl="0" eaLnBrk="1" latinLnBrk="0" hangingPunct="1">
              <a:defRPr sz="1800" kern="1200">
                <a:solidFill>
                  <a:srgbClr val="FFFFFF"/>
                </a:solidFill>
                <a:latin typeface="等线" panose="020f0502020204030204"/>
                <a:ea typeface="+mn-ea"/>
                <a:cs typeface="+mn-cs"/>
              </a:defRPr>
            </a:lvl6pPr>
            <a:lvl7pPr marL="2743200" algn="l" defTabSz="914400" rtl="0" eaLnBrk="1" latinLnBrk="0" hangingPunct="1">
              <a:defRPr sz="1800" kern="1200">
                <a:solidFill>
                  <a:srgbClr val="FFFFFF"/>
                </a:solidFill>
                <a:latin typeface="等线" panose="020f0502020204030204"/>
                <a:ea typeface="+mn-ea"/>
                <a:cs typeface="+mn-cs"/>
              </a:defRPr>
            </a:lvl7pPr>
            <a:lvl8pPr marL="3200400" algn="l" defTabSz="914400" rtl="0" eaLnBrk="1" latinLnBrk="0" hangingPunct="1">
              <a:defRPr sz="1800" kern="1200">
                <a:solidFill>
                  <a:srgbClr val="FFFFFF"/>
                </a:solidFill>
                <a:latin typeface="等线" panose="020f0502020204030204"/>
                <a:ea typeface="+mn-ea"/>
                <a:cs typeface="+mn-cs"/>
              </a:defRPr>
            </a:lvl8pPr>
            <a:lvl9pPr marL="3657600" algn="l" defTabSz="914400" rtl="0" eaLnBrk="1" latinLnBrk="0" hangingPunct="1">
              <a:defRPr sz="1800" kern="1200">
                <a:solidFill>
                  <a:srgbClr val="FFFFFF"/>
                </a:solidFill>
                <a:latin typeface="等线" panose="020f0502020204030204"/>
                <a:ea typeface="+mn-ea"/>
                <a:cs typeface="+mn-cs"/>
              </a:defRPr>
            </a:lvl9pPr>
          </a:lstStyle>
          <a:p>
            <a:pPr algn="ctr"/>
            <a:endParaRPr lang="zh-CN" altLang="en-US"/>
          </a:p>
        </p:txBody>
      </p:sp>
      <p:sp>
        <p:nvSpPr>
          <p:cNvPr id="3" name="文本框 2" title="">
            <a:extLst>
              <a:ext uri="{FF2B5EF4-FFF2-40B4-BE49-F238E27FC236}">
                <a16:creationId xmlns:a16="http://schemas.microsoft.com/office/drawing/2014/main" id="{39AB6AD0-F004-D819-6D6E-2711E0B10133}"/>
              </a:ext>
            </a:extLst>
          </p:cNvPr>
          <p:cNvSpPr txBox="1"/>
          <p:nvPr/>
        </p:nvSpPr>
        <p:spPr>
          <a:xfrm>
            <a:off x="629265" y="471948"/>
            <a:ext cx="2104104"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t>原文精读</a:t>
            </a:r>
          </a:p>
        </p:txBody>
      </p:sp>
      <p:pic>
        <p:nvPicPr>
          <p:cNvPr id="4" name="图片 3" title="">
            <a:extLst>
              <a:ext uri="{FF2B5EF4-FFF2-40B4-BE49-F238E27FC236}">
                <a16:creationId xmlns:a16="http://schemas.microsoft.com/office/drawing/2014/main" id="{A9531224-D6D3-9C0C-7700-F67809281A6A}"/>
              </a:ext>
            </a:extLst>
          </p:cNvPr>
          <p:cNvPicPr>
            <a:picLocks noChangeAspect="1"/>
          </p:cNvPicPr>
          <p:nvPr/>
        </p:nvPicPr>
        <p:blipFill>
          <a:blip r:embed="rId2">
            <a:clrChange>
              <a:clrFrom>
                <a:srgbClr val="FFFFFF">
                  <a:alpha val="100000"/>
                </a:srgbClr>
              </a:clrFrom>
              <a:clrTo>
                <a:srgbClr val="FFFFFF">
                  <a:alpha val="100000"/>
                  <a:alpha val="0"/>
                </a:srgbClr>
              </a:clrTo>
            </a:clrChange>
            <a:alphaModFix amt="65000"/>
          </a:blip>
          <a:stretch>
            <a:fillRect/>
          </a:stretch>
        </p:blipFill>
        <p:spPr>
          <a:xfrm>
            <a:off x="8858864" y="68826"/>
            <a:ext cx="589935" cy="589935"/>
          </a:xfrm>
          <a:prstGeom prst="rect">
            <a:avLst/>
          </a:prstGeom>
        </p:spPr>
      </p:pic>
      <p:sp>
        <p:nvSpPr>
          <p:cNvPr id="6" name="文本框 5" title="">
            <a:extLst>
              <a:ext uri="{FF2B5EF4-FFF2-40B4-BE49-F238E27FC236}">
                <a16:creationId xmlns:a16="http://schemas.microsoft.com/office/drawing/2014/main" id="{0585FCC8-BE23-2056-DF4A-12545D24BF97}"/>
              </a:ext>
            </a:extLst>
          </p:cNvPr>
          <p:cNvSpPr txBox="1"/>
          <p:nvPr/>
        </p:nvSpPr>
        <p:spPr>
          <a:xfrm>
            <a:off x="9448800" y="137651"/>
            <a:ext cx="2408902" cy="4770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1400">
                <a:solidFill>
                  <a:schemeClr val="accent5">
                    <a:lumMod val="60000"/>
                    <a:lumOff val="40000"/>
                  </a:schemeClr>
                </a:solidFill>
                <a:latin typeface="方正隶变简体" panose="03000509000000000000" pitchFamily="65" charset="-122"/>
                <a:ea typeface="方正隶变简体" panose="03000509000000000000" pitchFamily="65" charset="-122"/>
              </a:rPr>
              <a:t>会昌县第三中学</a:t>
            </a:r>
            <a:endParaRPr lang="en-US" altLang="zh-CN" sz="1400">
              <a:solidFill>
                <a:schemeClr val="accent5">
                  <a:lumMod val="60000"/>
                  <a:lumOff val="40000"/>
                </a:schemeClr>
              </a:solidFill>
              <a:latin typeface="方正隶变简体" panose="03000509000000000000" pitchFamily="65" charset="-122"/>
              <a:ea typeface="方正隶变简体" panose="03000509000000000000" pitchFamily="65" charset="-122"/>
            </a:endParaRPr>
          </a:p>
          <a:p>
            <a:pPr algn="dist"/>
            <a:r>
              <a:rPr lang="en-US" altLang="zh-CN" sz="1050">
                <a:solidFill>
                  <a:schemeClr val="accent5">
                    <a:lumMod val="60000"/>
                    <a:lumOff val="40000"/>
                  </a:schemeClr>
                </a:solidFill>
                <a:latin typeface="Bahnschrift SemiBold SemiConden" panose="020b0502040204020203" pitchFamily="34" charset="0"/>
              </a:rPr>
              <a:t>HUI CHANG XIAN DI SAN ZHONG XUE </a:t>
            </a:r>
            <a:endParaRPr lang="zh-CN" altLang="en-US" sz="1050">
              <a:solidFill>
                <a:schemeClr val="accent5">
                  <a:lumMod val="60000"/>
                  <a:lumOff val="40000"/>
                </a:schemeClr>
              </a:solidFill>
              <a:latin typeface="Bahnschrift SemiBold SemiConden" panose="020b0502040204020203" pitchFamily="34" charset="0"/>
            </a:endParaRPr>
          </a:p>
        </p:txBody>
      </p:sp>
    </p:spTree>
    <p:extLst>
      <p:ext uri="{BB962C8B-B14F-4D97-AF65-F5344CB8AC3E}">
        <p14:creationId xmlns:p14="http://schemas.microsoft.com/office/powerpoint/2010/main" val="1629846474"/>
      </p:ext>
    </p:ext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lumMod val="95000"/>
          </a:schemeClr>
        </a:solidFill>
        <a:effectLst/>
      </p:bgPr>
    </p:bg>
    <p:spTree>
      <p:nvGrpSpPr>
        <p:cNvPr id="1" name=""/>
        <p:cNvGrpSpPr/>
        <p:nvPr/>
      </p:nvGrpSpPr>
      <p:grpSpPr>
        <a:xfrm>
          <a:off x="0" y="0"/>
          <a:ext cx="0" cy="0"/>
        </a:xfrm>
      </p:grpSpPr>
      <p:sp>
        <p:nvSpPr>
          <p:cNvPr id="5" name="文本框 4" title="">
            <a:extLst>
              <a:ext uri="{FF2B5EF4-FFF2-40B4-BE49-F238E27FC236}">
                <a16:creationId xmlns:a16="http://schemas.microsoft.com/office/drawing/2014/main" id="{B076AAC3-2605-9B1A-6A90-181783C86488}"/>
              </a:ext>
            </a:extLst>
          </p:cNvPr>
          <p:cNvSpPr txBox="1"/>
          <p:nvPr/>
        </p:nvSpPr>
        <p:spPr>
          <a:xfrm>
            <a:off x="678427" y="2300748"/>
            <a:ext cx="10785986" cy="298543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66700" algn="just"/>
            <a:r>
              <a:rPr lang="zh-CN" altLang="en-US" sz="2800" b="0" i="0">
                <a:effectLst/>
                <a:latin typeface="system-ui"/>
              </a:rPr>
              <a:t>（</a:t>
            </a:r>
            <a:r>
              <a:rPr lang="en-US" altLang="zh-CN" sz="2800" b="0" i="0">
                <a:effectLst/>
                <a:latin typeface="system-ui"/>
              </a:rPr>
              <a:t>7</a:t>
            </a:r>
            <a:r>
              <a:rPr lang="zh-CN" altLang="en-US" sz="2800" b="0" i="0">
                <a:effectLst/>
                <a:latin typeface="system-ui"/>
              </a:rPr>
              <a:t>）这两种文化观很可以用来了解乡土社会和现代社会在感情定向上的差别。</a:t>
            </a:r>
            <a:r>
              <a:rPr lang="en-US" altLang="zh-CN" sz="2400" b="1" i="0" u="sng">
                <a:solidFill>
                  <a:srgbClr val="0080FF"/>
                </a:solidFill>
                <a:effectLst/>
                <a:latin typeface="仿宋" panose="02010609060101010101" pitchFamily="49" charset="-122"/>
                <a:ea typeface="仿宋" panose="02010609060101010101" pitchFamily="49" charset="-122"/>
              </a:rPr>
              <a:t>【</a:t>
            </a:r>
            <a:r>
              <a:rPr lang="zh-CN" altLang="en-US" sz="2400" b="1" i="0" u="sng">
                <a:solidFill>
                  <a:srgbClr val="0080FF"/>
                </a:solidFill>
                <a:effectLst/>
                <a:latin typeface="仿宋" panose="02010609060101010101" pitchFamily="49" charset="-122"/>
                <a:ea typeface="仿宋" panose="02010609060101010101" pitchFamily="49" charset="-122"/>
              </a:rPr>
              <a:t>引入两种文化模式，用以说明中国乡土社会的模式，及其与现代社会模式的区别</a:t>
            </a:r>
            <a:r>
              <a:rPr lang="en-US" altLang="zh-CN" sz="2400" b="1" i="0" u="sng">
                <a:solidFill>
                  <a:srgbClr val="0080FF"/>
                </a:solidFill>
                <a:effectLst/>
                <a:latin typeface="仿宋" panose="02010609060101010101" pitchFamily="49" charset="-122"/>
                <a:ea typeface="仿宋" panose="02010609060101010101" pitchFamily="49" charset="-122"/>
              </a:rPr>
              <a:t>】</a:t>
            </a:r>
            <a:r>
              <a:rPr lang="zh-CN" altLang="en-US" sz="2800" b="0" i="0">
                <a:effectLst/>
                <a:latin typeface="system-ui"/>
              </a:rPr>
              <a:t>乡土社会是阿波罗式的，而现代社会是浮士德式的。这两套精神的差别也表现在两种社会最基本的社会生活里。</a:t>
            </a:r>
            <a:r>
              <a:rPr lang="en-US" altLang="zh-CN" sz="2400" b="1" i="0" u="sng">
                <a:solidFill>
                  <a:srgbClr val="0080FF"/>
                </a:solidFill>
                <a:effectLst/>
                <a:latin typeface="仿宋" panose="02010609060101010101" pitchFamily="49" charset="-122"/>
                <a:ea typeface="仿宋" panose="02010609060101010101" pitchFamily="49" charset="-122"/>
              </a:rPr>
              <a:t>【</a:t>
            </a:r>
            <a:r>
              <a:rPr lang="zh-CN" altLang="en-US" sz="2400" b="1" i="0" u="sng">
                <a:solidFill>
                  <a:srgbClr val="0080FF"/>
                </a:solidFill>
                <a:effectLst/>
                <a:latin typeface="仿宋" panose="02010609060101010101" pitchFamily="49" charset="-122"/>
                <a:ea typeface="仿宋" panose="02010609060101010101" pitchFamily="49" charset="-122"/>
              </a:rPr>
              <a:t>乡土社会有稳定的秩序，人们只是去维持，所以是“阿波罗式”；现代社会充满竞争冲突，需要人不断认识、接触外界，使自我不断适应外在社会，所以是“浮士德式”</a:t>
            </a:r>
            <a:r>
              <a:rPr lang="en-US" altLang="zh-CN" sz="2400" b="1" i="0" u="sng">
                <a:solidFill>
                  <a:srgbClr val="0080FF"/>
                </a:solidFill>
                <a:effectLst/>
                <a:latin typeface="仿宋" panose="02010609060101010101" pitchFamily="49" charset="-122"/>
                <a:ea typeface="仿宋" panose="02010609060101010101" pitchFamily="49" charset="-122"/>
              </a:rPr>
              <a:t>】</a:t>
            </a:r>
            <a:endParaRPr lang="zh-CN" altLang="zh-CN" sz="2800" b="1" u="sng" kern="100">
              <a:solidFill>
                <a:srgbClr val="7030A0"/>
              </a:solidFill>
              <a:effectLst/>
              <a:latin typeface="仿宋" panose="02010609060101010101" pitchFamily="49" charset="-122"/>
              <a:ea typeface="仿宋" panose="02010609060101010101" pitchFamily="49" charset="-122"/>
              <a:cs typeface="Times New Roman" panose="02020603050405020304" pitchFamily="18" charset="0"/>
            </a:endParaRPr>
          </a:p>
        </p:txBody>
      </p:sp>
      <p:sp>
        <p:nvSpPr>
          <p:cNvPr id="2" name="矩形: 圆角 1" title="">
            <a:extLst>
              <a:ext uri="{FF2B5EF4-FFF2-40B4-BE49-F238E27FC236}">
                <a16:creationId xmlns:a16="http://schemas.microsoft.com/office/drawing/2014/main" id="{7B4910A2-F80A-B875-E06A-397D8952FE5A}"/>
              </a:ext>
            </a:extLst>
          </p:cNvPr>
          <p:cNvSpPr/>
          <p:nvPr/>
        </p:nvSpPr>
        <p:spPr>
          <a:xfrm>
            <a:off x="363794" y="403123"/>
            <a:ext cx="2369574" cy="796412"/>
          </a:xfrm>
          <a:prstGeom prst="roundRect">
            <a:avLst/>
          </a:prstGeom>
          <a:solidFill>
            <a:schemeClr val="accent5">
              <a:lumMod val="40000"/>
              <a:lumOff val="60000"/>
            </a:schemeClr>
          </a:solidFill>
          <a:ln>
            <a:noFill/>
          </a:ln>
          <a:effectLst>
            <a:innerShdw blurRad="63500" dist="50800" dir="13500000">
              <a:prstClr val="black">
                <a:alpha val="50000"/>
              </a:prstClr>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panose="020f0502020204030204"/>
                <a:ea typeface="+mn-ea"/>
                <a:cs typeface="+mn-cs"/>
              </a:defRPr>
            </a:lvl1pPr>
            <a:lvl2pPr marL="457200" algn="l" defTabSz="914400" rtl="0" eaLnBrk="1" latinLnBrk="0" hangingPunct="1">
              <a:defRPr sz="1800" kern="1200">
                <a:solidFill>
                  <a:srgbClr val="FFFFFF"/>
                </a:solidFill>
                <a:latin typeface="等线" panose="020f0502020204030204"/>
                <a:ea typeface="+mn-ea"/>
                <a:cs typeface="+mn-cs"/>
              </a:defRPr>
            </a:lvl2pPr>
            <a:lvl3pPr marL="914400" algn="l" defTabSz="914400" rtl="0" eaLnBrk="1" latinLnBrk="0" hangingPunct="1">
              <a:defRPr sz="1800" kern="1200">
                <a:solidFill>
                  <a:srgbClr val="FFFFFF"/>
                </a:solidFill>
                <a:latin typeface="等线" panose="020f0502020204030204"/>
                <a:ea typeface="+mn-ea"/>
                <a:cs typeface="+mn-cs"/>
              </a:defRPr>
            </a:lvl3pPr>
            <a:lvl4pPr marL="1371600" algn="l" defTabSz="914400" rtl="0" eaLnBrk="1" latinLnBrk="0" hangingPunct="1">
              <a:defRPr sz="1800" kern="1200">
                <a:solidFill>
                  <a:srgbClr val="FFFFFF"/>
                </a:solidFill>
                <a:latin typeface="等线" panose="020f0502020204030204"/>
                <a:ea typeface="+mn-ea"/>
                <a:cs typeface="+mn-cs"/>
              </a:defRPr>
            </a:lvl4pPr>
            <a:lvl5pPr marL="1828800" algn="l" defTabSz="914400" rtl="0" eaLnBrk="1" latinLnBrk="0" hangingPunct="1">
              <a:defRPr sz="1800" kern="1200">
                <a:solidFill>
                  <a:srgbClr val="FFFFFF"/>
                </a:solidFill>
                <a:latin typeface="等线" panose="020f0502020204030204"/>
                <a:ea typeface="+mn-ea"/>
                <a:cs typeface="+mn-cs"/>
              </a:defRPr>
            </a:lvl5pPr>
            <a:lvl6pPr marL="2286000" algn="l" defTabSz="914400" rtl="0" eaLnBrk="1" latinLnBrk="0" hangingPunct="1">
              <a:defRPr sz="1800" kern="1200">
                <a:solidFill>
                  <a:srgbClr val="FFFFFF"/>
                </a:solidFill>
                <a:latin typeface="等线" panose="020f0502020204030204"/>
                <a:ea typeface="+mn-ea"/>
                <a:cs typeface="+mn-cs"/>
              </a:defRPr>
            </a:lvl6pPr>
            <a:lvl7pPr marL="2743200" algn="l" defTabSz="914400" rtl="0" eaLnBrk="1" latinLnBrk="0" hangingPunct="1">
              <a:defRPr sz="1800" kern="1200">
                <a:solidFill>
                  <a:srgbClr val="FFFFFF"/>
                </a:solidFill>
                <a:latin typeface="等线" panose="020f0502020204030204"/>
                <a:ea typeface="+mn-ea"/>
                <a:cs typeface="+mn-cs"/>
              </a:defRPr>
            </a:lvl7pPr>
            <a:lvl8pPr marL="3200400" algn="l" defTabSz="914400" rtl="0" eaLnBrk="1" latinLnBrk="0" hangingPunct="1">
              <a:defRPr sz="1800" kern="1200">
                <a:solidFill>
                  <a:srgbClr val="FFFFFF"/>
                </a:solidFill>
                <a:latin typeface="等线" panose="020f0502020204030204"/>
                <a:ea typeface="+mn-ea"/>
                <a:cs typeface="+mn-cs"/>
              </a:defRPr>
            </a:lvl8pPr>
            <a:lvl9pPr marL="3657600" algn="l" defTabSz="914400" rtl="0" eaLnBrk="1" latinLnBrk="0" hangingPunct="1">
              <a:defRPr sz="1800" kern="1200">
                <a:solidFill>
                  <a:srgbClr val="FFFFFF"/>
                </a:solidFill>
                <a:latin typeface="等线" panose="020f0502020204030204"/>
                <a:ea typeface="+mn-ea"/>
                <a:cs typeface="+mn-cs"/>
              </a:defRPr>
            </a:lvl9pPr>
          </a:lstStyle>
          <a:p>
            <a:pPr algn="ctr"/>
            <a:endParaRPr lang="zh-CN" altLang="en-US"/>
          </a:p>
        </p:txBody>
      </p:sp>
      <p:sp>
        <p:nvSpPr>
          <p:cNvPr id="3" name="文本框 2" title="">
            <a:extLst>
              <a:ext uri="{FF2B5EF4-FFF2-40B4-BE49-F238E27FC236}">
                <a16:creationId xmlns:a16="http://schemas.microsoft.com/office/drawing/2014/main" id="{39AB6AD0-F004-D819-6D6E-2711E0B10133}"/>
              </a:ext>
            </a:extLst>
          </p:cNvPr>
          <p:cNvSpPr txBox="1"/>
          <p:nvPr/>
        </p:nvSpPr>
        <p:spPr>
          <a:xfrm>
            <a:off x="629265" y="471948"/>
            <a:ext cx="2104104"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t>原文精读</a:t>
            </a:r>
          </a:p>
        </p:txBody>
      </p:sp>
      <p:pic>
        <p:nvPicPr>
          <p:cNvPr id="4" name="图片 3" title="">
            <a:extLst>
              <a:ext uri="{FF2B5EF4-FFF2-40B4-BE49-F238E27FC236}">
                <a16:creationId xmlns:a16="http://schemas.microsoft.com/office/drawing/2014/main" id="{5AD64CCE-2A3F-8C03-2130-6A11A7E6E2BE}"/>
              </a:ext>
            </a:extLst>
          </p:cNvPr>
          <p:cNvPicPr>
            <a:picLocks noChangeAspect="1"/>
          </p:cNvPicPr>
          <p:nvPr/>
        </p:nvPicPr>
        <p:blipFill>
          <a:blip r:embed="rId2">
            <a:clrChange>
              <a:clrFrom>
                <a:srgbClr val="FFFFFF">
                  <a:alpha val="100000"/>
                </a:srgbClr>
              </a:clrFrom>
              <a:clrTo>
                <a:srgbClr val="FFFFFF">
                  <a:alpha val="100000"/>
                  <a:alpha val="0"/>
                </a:srgbClr>
              </a:clrTo>
            </a:clrChange>
            <a:alphaModFix amt="65000"/>
          </a:blip>
          <a:stretch>
            <a:fillRect/>
          </a:stretch>
        </p:blipFill>
        <p:spPr>
          <a:xfrm>
            <a:off x="8858864" y="68826"/>
            <a:ext cx="589935" cy="589935"/>
          </a:xfrm>
          <a:prstGeom prst="rect">
            <a:avLst/>
          </a:prstGeom>
        </p:spPr>
      </p:pic>
      <p:sp>
        <p:nvSpPr>
          <p:cNvPr id="6" name="文本框 5" title="">
            <a:extLst>
              <a:ext uri="{FF2B5EF4-FFF2-40B4-BE49-F238E27FC236}">
                <a16:creationId xmlns:a16="http://schemas.microsoft.com/office/drawing/2014/main" id="{CF72D4E6-F53F-D20F-AE1E-F3D7523D4F85}"/>
              </a:ext>
            </a:extLst>
          </p:cNvPr>
          <p:cNvSpPr txBox="1"/>
          <p:nvPr/>
        </p:nvSpPr>
        <p:spPr>
          <a:xfrm>
            <a:off x="9448800" y="137651"/>
            <a:ext cx="2408902" cy="4770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1400">
                <a:solidFill>
                  <a:schemeClr val="accent5">
                    <a:lumMod val="60000"/>
                    <a:lumOff val="40000"/>
                  </a:schemeClr>
                </a:solidFill>
                <a:latin typeface="方正隶变简体" panose="03000509000000000000" pitchFamily="65" charset="-122"/>
                <a:ea typeface="方正隶变简体" panose="03000509000000000000" pitchFamily="65" charset="-122"/>
              </a:rPr>
              <a:t>会昌县第三中学</a:t>
            </a:r>
            <a:endParaRPr lang="en-US" altLang="zh-CN" sz="1400">
              <a:solidFill>
                <a:schemeClr val="accent5">
                  <a:lumMod val="60000"/>
                  <a:lumOff val="40000"/>
                </a:schemeClr>
              </a:solidFill>
              <a:latin typeface="方正隶变简体" panose="03000509000000000000" pitchFamily="65" charset="-122"/>
              <a:ea typeface="方正隶变简体" panose="03000509000000000000" pitchFamily="65" charset="-122"/>
            </a:endParaRPr>
          </a:p>
          <a:p>
            <a:pPr algn="dist"/>
            <a:r>
              <a:rPr lang="en-US" altLang="zh-CN" sz="1050">
                <a:solidFill>
                  <a:schemeClr val="accent5">
                    <a:lumMod val="60000"/>
                    <a:lumOff val="40000"/>
                  </a:schemeClr>
                </a:solidFill>
                <a:latin typeface="Bahnschrift SemiBold SemiConden" panose="020b0502040204020203" pitchFamily="34" charset="0"/>
              </a:rPr>
              <a:t>HUI CHANG XIAN DI SAN ZHONG XUE </a:t>
            </a:r>
            <a:endParaRPr lang="zh-CN" altLang="en-US" sz="1050">
              <a:solidFill>
                <a:schemeClr val="accent5">
                  <a:lumMod val="60000"/>
                  <a:lumOff val="40000"/>
                </a:schemeClr>
              </a:solidFill>
              <a:latin typeface="Bahnschrift SemiBold SemiConden" panose="020b0502040204020203" pitchFamily="34" charset="0"/>
            </a:endParaRPr>
          </a:p>
        </p:txBody>
      </p:sp>
    </p:spTree>
    <p:extLst>
      <p:ext uri="{BB962C8B-B14F-4D97-AF65-F5344CB8AC3E}">
        <p14:creationId xmlns:p14="http://schemas.microsoft.com/office/powerpoint/2010/main" val="4056448333"/>
      </p:ext>
    </p:ext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lumMod val="95000"/>
          </a:schemeClr>
        </a:solidFill>
        <a:effectLst/>
      </p:bgPr>
    </p:bg>
    <p:spTree>
      <p:nvGrpSpPr>
        <p:cNvPr id="1" name=""/>
        <p:cNvGrpSpPr/>
        <p:nvPr/>
      </p:nvGrpSpPr>
      <p:grpSpPr>
        <a:xfrm>
          <a:off x="0" y="0"/>
          <a:ext cx="0" cy="0"/>
        </a:xfrm>
      </p:grpSpPr>
      <p:sp>
        <p:nvSpPr>
          <p:cNvPr id="5" name="文本框 4" title="">
            <a:extLst>
              <a:ext uri="{FF2B5EF4-FFF2-40B4-BE49-F238E27FC236}">
                <a16:creationId xmlns:a16="http://schemas.microsoft.com/office/drawing/2014/main" id="{B076AAC3-2605-9B1A-6A90-181783C86488}"/>
              </a:ext>
            </a:extLst>
          </p:cNvPr>
          <p:cNvSpPr txBox="1"/>
          <p:nvPr/>
        </p:nvSpPr>
        <p:spPr>
          <a:xfrm>
            <a:off x="304800" y="1465008"/>
            <a:ext cx="11326761" cy="483209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66700" algn="just"/>
            <a:r>
              <a:rPr lang="zh-CN" altLang="en-US" sz="2400" b="0" i="0">
                <a:effectLst/>
                <a:latin typeface="system-ui"/>
              </a:rPr>
              <a:t>（</a:t>
            </a:r>
            <a:r>
              <a:rPr lang="en-US" altLang="zh-CN" sz="2400" b="0" i="0">
                <a:effectLst/>
                <a:latin typeface="system-ui"/>
              </a:rPr>
              <a:t>8</a:t>
            </a:r>
            <a:r>
              <a:rPr lang="zh-CN" altLang="en-US" sz="2400" b="0" i="0">
                <a:effectLst/>
                <a:latin typeface="system-ui"/>
              </a:rPr>
              <a:t>）乡土社会是靠亲密和长期的共同生活来配合各个人的相互行为，社会的联系是长成的，是熟习的，到某种程度使人感觉到是自动的。只有生于斯、死于斯的人群里才能培养出这种亲密的群体，其中各个人有着高度的了解。好恶相投，连臭味都一般。要达到这境界，却有一个条件，就是没有什么差别在阻碍着各人间的充分了解。</a:t>
            </a:r>
            <a:r>
              <a:rPr lang="en-US" altLang="zh-CN" sz="2000" b="1" i="0" u="sng">
                <a:solidFill>
                  <a:srgbClr val="0080FF"/>
                </a:solidFill>
                <a:effectLst/>
                <a:latin typeface="仿宋" panose="02010609060101010101" pitchFamily="49" charset="-122"/>
                <a:ea typeface="仿宋" panose="02010609060101010101" pitchFamily="49" charset="-122"/>
              </a:rPr>
              <a:t>【</a:t>
            </a:r>
            <a:r>
              <a:rPr lang="zh-CN" altLang="en-US" sz="2000" b="1" i="0" u="sng">
                <a:solidFill>
                  <a:srgbClr val="0080FF"/>
                </a:solidFill>
                <a:effectLst/>
                <a:latin typeface="仿宋" panose="02010609060101010101" pitchFamily="49" charset="-122"/>
                <a:ea typeface="仿宋" panose="02010609060101010101" pitchFamily="49" charset="-122"/>
              </a:rPr>
              <a:t>阻碍人与人充分了解彼此的最重要的两个方面就是时间和空间，下面作者开始论述乡土社会在这两个方面是怎样的</a:t>
            </a:r>
            <a:r>
              <a:rPr lang="en-US" altLang="zh-CN" sz="2000" b="1" i="0" u="sng">
                <a:solidFill>
                  <a:srgbClr val="0080FF"/>
                </a:solidFill>
                <a:effectLst/>
                <a:latin typeface="仿宋" panose="02010609060101010101" pitchFamily="49" charset="-122"/>
                <a:ea typeface="仿宋" panose="02010609060101010101" pitchFamily="49" charset="-122"/>
              </a:rPr>
              <a:t>】</a:t>
            </a:r>
            <a:r>
              <a:rPr lang="zh-CN" altLang="en-US" sz="2400" b="0" i="0">
                <a:effectLst/>
                <a:latin typeface="system-ui"/>
              </a:rPr>
              <a:t>空间的位置，在乡土社会中的确已不太成为阻碍人了解的因素了。人们生活在同一的小天地里，这小天地多少是孤立的，和别群人没有重要的接触。</a:t>
            </a:r>
            <a:r>
              <a:rPr lang="en-US" altLang="zh-CN" sz="2000" b="1" i="0" u="sng">
                <a:solidFill>
                  <a:srgbClr val="0080FF"/>
                </a:solidFill>
                <a:effectLst/>
                <a:latin typeface="仿宋" panose="02010609060101010101" pitchFamily="49" charset="-122"/>
                <a:ea typeface="仿宋" panose="02010609060101010101" pitchFamily="49" charset="-122"/>
              </a:rPr>
              <a:t>【</a:t>
            </a:r>
            <a:r>
              <a:rPr lang="zh-CN" altLang="en-US" sz="2000" b="1" i="0" u="sng">
                <a:solidFill>
                  <a:srgbClr val="0080FF"/>
                </a:solidFill>
                <a:effectLst/>
                <a:latin typeface="仿宋" panose="02010609060101010101" pitchFamily="49" charset="-122"/>
                <a:ea typeface="仿宋" panose="02010609060101010101" pitchFamily="49" charset="-122"/>
              </a:rPr>
              <a:t>空间上，乡土社会很小，因此空间不会阻碍人与人的了解</a:t>
            </a:r>
            <a:r>
              <a:rPr lang="en-US" altLang="zh-CN" sz="2000" b="1" i="0" u="sng">
                <a:solidFill>
                  <a:srgbClr val="0080FF"/>
                </a:solidFill>
                <a:effectLst/>
                <a:latin typeface="仿宋" panose="02010609060101010101" pitchFamily="49" charset="-122"/>
                <a:ea typeface="仿宋" panose="02010609060101010101" pitchFamily="49" charset="-122"/>
              </a:rPr>
              <a:t>】</a:t>
            </a:r>
            <a:r>
              <a:rPr lang="zh-CN" altLang="en-US" sz="2400" b="0" i="0">
                <a:effectLst/>
                <a:latin typeface="system-ui"/>
              </a:rPr>
              <a:t>在时间上，每一代的人在同一的周期中生老病死，一个公式。年轻的人固然在没有经历过年长的生活时，可以不了解年长的人的心情，年龄因之多少是一种隔膜；但是这隔膜却是一方面的，年长的人可以了解年轻的人，他们甚至可以预知年轻的人将要碰着的问题。年轻的人在把年长的人当作他们生活的参考蓝图时，所谓“不了解”也不是分划的鸿沟。</a:t>
            </a:r>
            <a:r>
              <a:rPr lang="en-US" altLang="zh-CN" sz="2000" b="1" i="0" u="sng">
                <a:solidFill>
                  <a:srgbClr val="0080FF"/>
                </a:solidFill>
                <a:effectLst/>
                <a:latin typeface="仿宋" panose="02010609060101010101" pitchFamily="49" charset="-122"/>
                <a:ea typeface="仿宋" panose="02010609060101010101" pitchFamily="49" charset="-122"/>
              </a:rPr>
              <a:t>【</a:t>
            </a:r>
            <a:r>
              <a:rPr lang="zh-CN" altLang="en-US" sz="2000" b="1" i="0" u="sng">
                <a:solidFill>
                  <a:srgbClr val="0080FF"/>
                </a:solidFill>
                <a:effectLst/>
                <a:latin typeface="仿宋" panose="02010609060101010101" pitchFamily="49" charset="-122"/>
                <a:ea typeface="仿宋" panose="02010609060101010101" pitchFamily="49" charset="-122"/>
              </a:rPr>
              <a:t>时间上，乡土社会具有稳定性，世代传承之间没有太大变化，因此时间也不会构成人与人的彻底阻隔</a:t>
            </a:r>
            <a:r>
              <a:rPr lang="en-US" altLang="zh-CN" sz="2000" b="1" i="0" u="sng">
                <a:solidFill>
                  <a:srgbClr val="0080FF"/>
                </a:solidFill>
                <a:effectLst/>
                <a:latin typeface="仿宋" panose="02010609060101010101" pitchFamily="49" charset="-122"/>
                <a:ea typeface="仿宋" panose="02010609060101010101" pitchFamily="49" charset="-122"/>
              </a:rPr>
              <a:t>】</a:t>
            </a:r>
            <a:endParaRPr lang="en-US" altLang="zh-CN" sz="2400" b="1" i="0" u="sng">
              <a:effectLst/>
              <a:latin typeface="仿宋" panose="02010609060101010101" pitchFamily="49" charset="-122"/>
              <a:ea typeface="仿宋" panose="02010609060101010101" pitchFamily="49" charset="-122"/>
            </a:endParaRPr>
          </a:p>
        </p:txBody>
      </p:sp>
      <p:sp>
        <p:nvSpPr>
          <p:cNvPr id="2" name="矩形: 圆角 1" title="">
            <a:extLst>
              <a:ext uri="{FF2B5EF4-FFF2-40B4-BE49-F238E27FC236}">
                <a16:creationId xmlns:a16="http://schemas.microsoft.com/office/drawing/2014/main" id="{7B4910A2-F80A-B875-E06A-397D8952FE5A}"/>
              </a:ext>
            </a:extLst>
          </p:cNvPr>
          <p:cNvSpPr/>
          <p:nvPr/>
        </p:nvSpPr>
        <p:spPr>
          <a:xfrm>
            <a:off x="363794" y="403123"/>
            <a:ext cx="2369574" cy="796412"/>
          </a:xfrm>
          <a:prstGeom prst="roundRect">
            <a:avLst/>
          </a:prstGeom>
          <a:solidFill>
            <a:schemeClr val="accent5">
              <a:lumMod val="40000"/>
              <a:lumOff val="60000"/>
            </a:schemeClr>
          </a:solidFill>
          <a:ln>
            <a:noFill/>
          </a:ln>
          <a:effectLst>
            <a:innerShdw blurRad="63500" dist="50800" dir="13500000">
              <a:prstClr val="black">
                <a:alpha val="50000"/>
              </a:prstClr>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panose="020f0502020204030204"/>
                <a:ea typeface="+mn-ea"/>
                <a:cs typeface="+mn-cs"/>
              </a:defRPr>
            </a:lvl1pPr>
            <a:lvl2pPr marL="457200" algn="l" defTabSz="914400" rtl="0" eaLnBrk="1" latinLnBrk="0" hangingPunct="1">
              <a:defRPr sz="1800" kern="1200">
                <a:solidFill>
                  <a:srgbClr val="FFFFFF"/>
                </a:solidFill>
                <a:latin typeface="等线" panose="020f0502020204030204"/>
                <a:ea typeface="+mn-ea"/>
                <a:cs typeface="+mn-cs"/>
              </a:defRPr>
            </a:lvl2pPr>
            <a:lvl3pPr marL="914400" algn="l" defTabSz="914400" rtl="0" eaLnBrk="1" latinLnBrk="0" hangingPunct="1">
              <a:defRPr sz="1800" kern="1200">
                <a:solidFill>
                  <a:srgbClr val="FFFFFF"/>
                </a:solidFill>
                <a:latin typeface="等线" panose="020f0502020204030204"/>
                <a:ea typeface="+mn-ea"/>
                <a:cs typeface="+mn-cs"/>
              </a:defRPr>
            </a:lvl3pPr>
            <a:lvl4pPr marL="1371600" algn="l" defTabSz="914400" rtl="0" eaLnBrk="1" latinLnBrk="0" hangingPunct="1">
              <a:defRPr sz="1800" kern="1200">
                <a:solidFill>
                  <a:srgbClr val="FFFFFF"/>
                </a:solidFill>
                <a:latin typeface="等线" panose="020f0502020204030204"/>
                <a:ea typeface="+mn-ea"/>
                <a:cs typeface="+mn-cs"/>
              </a:defRPr>
            </a:lvl4pPr>
            <a:lvl5pPr marL="1828800" algn="l" defTabSz="914400" rtl="0" eaLnBrk="1" latinLnBrk="0" hangingPunct="1">
              <a:defRPr sz="1800" kern="1200">
                <a:solidFill>
                  <a:srgbClr val="FFFFFF"/>
                </a:solidFill>
                <a:latin typeface="等线" panose="020f0502020204030204"/>
                <a:ea typeface="+mn-ea"/>
                <a:cs typeface="+mn-cs"/>
              </a:defRPr>
            </a:lvl5pPr>
            <a:lvl6pPr marL="2286000" algn="l" defTabSz="914400" rtl="0" eaLnBrk="1" latinLnBrk="0" hangingPunct="1">
              <a:defRPr sz="1800" kern="1200">
                <a:solidFill>
                  <a:srgbClr val="FFFFFF"/>
                </a:solidFill>
                <a:latin typeface="等线" panose="020f0502020204030204"/>
                <a:ea typeface="+mn-ea"/>
                <a:cs typeface="+mn-cs"/>
              </a:defRPr>
            </a:lvl6pPr>
            <a:lvl7pPr marL="2743200" algn="l" defTabSz="914400" rtl="0" eaLnBrk="1" latinLnBrk="0" hangingPunct="1">
              <a:defRPr sz="1800" kern="1200">
                <a:solidFill>
                  <a:srgbClr val="FFFFFF"/>
                </a:solidFill>
                <a:latin typeface="等线" panose="020f0502020204030204"/>
                <a:ea typeface="+mn-ea"/>
                <a:cs typeface="+mn-cs"/>
              </a:defRPr>
            </a:lvl7pPr>
            <a:lvl8pPr marL="3200400" algn="l" defTabSz="914400" rtl="0" eaLnBrk="1" latinLnBrk="0" hangingPunct="1">
              <a:defRPr sz="1800" kern="1200">
                <a:solidFill>
                  <a:srgbClr val="FFFFFF"/>
                </a:solidFill>
                <a:latin typeface="等线" panose="020f0502020204030204"/>
                <a:ea typeface="+mn-ea"/>
                <a:cs typeface="+mn-cs"/>
              </a:defRPr>
            </a:lvl8pPr>
            <a:lvl9pPr marL="3657600" algn="l" defTabSz="914400" rtl="0" eaLnBrk="1" latinLnBrk="0" hangingPunct="1">
              <a:defRPr sz="1800" kern="1200">
                <a:solidFill>
                  <a:srgbClr val="FFFFFF"/>
                </a:solidFill>
                <a:latin typeface="等线" panose="020f0502020204030204"/>
                <a:ea typeface="+mn-ea"/>
                <a:cs typeface="+mn-cs"/>
              </a:defRPr>
            </a:lvl9pPr>
          </a:lstStyle>
          <a:p>
            <a:pPr algn="ctr"/>
            <a:endParaRPr lang="zh-CN" altLang="en-US"/>
          </a:p>
        </p:txBody>
      </p:sp>
      <p:sp>
        <p:nvSpPr>
          <p:cNvPr id="3" name="文本框 2" title="">
            <a:extLst>
              <a:ext uri="{FF2B5EF4-FFF2-40B4-BE49-F238E27FC236}">
                <a16:creationId xmlns:a16="http://schemas.microsoft.com/office/drawing/2014/main" id="{39AB6AD0-F004-D819-6D6E-2711E0B10133}"/>
              </a:ext>
            </a:extLst>
          </p:cNvPr>
          <p:cNvSpPr txBox="1"/>
          <p:nvPr/>
        </p:nvSpPr>
        <p:spPr>
          <a:xfrm>
            <a:off x="629265" y="471948"/>
            <a:ext cx="2104104"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t>原文精读</a:t>
            </a:r>
          </a:p>
        </p:txBody>
      </p:sp>
      <p:pic>
        <p:nvPicPr>
          <p:cNvPr id="4" name="图片 3" title="">
            <a:extLst>
              <a:ext uri="{FF2B5EF4-FFF2-40B4-BE49-F238E27FC236}">
                <a16:creationId xmlns:a16="http://schemas.microsoft.com/office/drawing/2014/main" id="{648DEF6D-AC9E-4079-4862-6CA2E2F373F6}"/>
              </a:ext>
            </a:extLst>
          </p:cNvPr>
          <p:cNvPicPr>
            <a:picLocks noChangeAspect="1"/>
          </p:cNvPicPr>
          <p:nvPr/>
        </p:nvPicPr>
        <p:blipFill>
          <a:blip r:embed="rId2">
            <a:clrChange>
              <a:clrFrom>
                <a:srgbClr val="FFFFFF">
                  <a:alpha val="100000"/>
                </a:srgbClr>
              </a:clrFrom>
              <a:clrTo>
                <a:srgbClr val="FFFFFF">
                  <a:alpha val="100000"/>
                  <a:alpha val="0"/>
                </a:srgbClr>
              </a:clrTo>
            </a:clrChange>
            <a:alphaModFix amt="65000"/>
          </a:blip>
          <a:stretch>
            <a:fillRect/>
          </a:stretch>
        </p:blipFill>
        <p:spPr>
          <a:xfrm>
            <a:off x="8858864" y="68826"/>
            <a:ext cx="589935" cy="589935"/>
          </a:xfrm>
          <a:prstGeom prst="rect">
            <a:avLst/>
          </a:prstGeom>
        </p:spPr>
      </p:pic>
      <p:sp>
        <p:nvSpPr>
          <p:cNvPr id="6" name="文本框 5" title="">
            <a:extLst>
              <a:ext uri="{FF2B5EF4-FFF2-40B4-BE49-F238E27FC236}">
                <a16:creationId xmlns:a16="http://schemas.microsoft.com/office/drawing/2014/main" id="{D8BDC7DB-D7D9-DB4E-A673-B8D5EBCF6A88}"/>
              </a:ext>
            </a:extLst>
          </p:cNvPr>
          <p:cNvSpPr txBox="1"/>
          <p:nvPr/>
        </p:nvSpPr>
        <p:spPr>
          <a:xfrm>
            <a:off x="9448800" y="137651"/>
            <a:ext cx="2408902" cy="4770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1400">
                <a:solidFill>
                  <a:schemeClr val="accent5">
                    <a:lumMod val="60000"/>
                    <a:lumOff val="40000"/>
                  </a:schemeClr>
                </a:solidFill>
                <a:latin typeface="方正隶变简体" panose="03000509000000000000" pitchFamily="65" charset="-122"/>
                <a:ea typeface="方正隶变简体" panose="03000509000000000000" pitchFamily="65" charset="-122"/>
              </a:rPr>
              <a:t>会昌县第三中学</a:t>
            </a:r>
            <a:endParaRPr lang="en-US" altLang="zh-CN" sz="1400">
              <a:solidFill>
                <a:schemeClr val="accent5">
                  <a:lumMod val="60000"/>
                  <a:lumOff val="40000"/>
                </a:schemeClr>
              </a:solidFill>
              <a:latin typeface="方正隶变简体" panose="03000509000000000000" pitchFamily="65" charset="-122"/>
              <a:ea typeface="方正隶变简体" panose="03000509000000000000" pitchFamily="65" charset="-122"/>
            </a:endParaRPr>
          </a:p>
          <a:p>
            <a:pPr algn="dist"/>
            <a:r>
              <a:rPr lang="en-US" altLang="zh-CN" sz="1050">
                <a:solidFill>
                  <a:schemeClr val="accent5">
                    <a:lumMod val="60000"/>
                    <a:lumOff val="40000"/>
                  </a:schemeClr>
                </a:solidFill>
                <a:latin typeface="Bahnschrift SemiBold SemiConden" panose="020b0502040204020203" pitchFamily="34" charset="0"/>
              </a:rPr>
              <a:t>HUI CHANG XIAN DI SAN ZHONG XUE </a:t>
            </a:r>
            <a:endParaRPr lang="zh-CN" altLang="en-US" sz="1050">
              <a:solidFill>
                <a:schemeClr val="accent5">
                  <a:lumMod val="60000"/>
                  <a:lumOff val="40000"/>
                </a:schemeClr>
              </a:solidFill>
              <a:latin typeface="Bahnschrift SemiBold SemiConden" panose="020b0502040204020203" pitchFamily="34" charset="0"/>
            </a:endParaRPr>
          </a:p>
        </p:txBody>
      </p:sp>
    </p:spTree>
    <p:extLst>
      <p:ext uri="{BB962C8B-B14F-4D97-AF65-F5344CB8AC3E}">
        <p14:creationId xmlns:p14="http://schemas.microsoft.com/office/powerpoint/2010/main" val="3138078634"/>
      </p:ext>
    </p:ext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lumMod val="95000"/>
          </a:schemeClr>
        </a:solidFill>
        <a:effectLst/>
      </p:bgPr>
    </p:bg>
    <p:spTree>
      <p:nvGrpSpPr>
        <p:cNvPr id="1" name=""/>
        <p:cNvGrpSpPr/>
        <p:nvPr/>
      </p:nvGrpSpPr>
      <p:grpSpPr>
        <a:xfrm>
          <a:off x="0" y="0"/>
          <a:ext cx="0" cy="0"/>
        </a:xfrm>
      </p:grpSpPr>
      <p:sp>
        <p:nvSpPr>
          <p:cNvPr id="5" name="文本框 4" title="">
            <a:extLst>
              <a:ext uri="{FF2B5EF4-FFF2-40B4-BE49-F238E27FC236}">
                <a16:creationId xmlns:a16="http://schemas.microsoft.com/office/drawing/2014/main" id="{B076AAC3-2605-9B1A-6A90-181783C86488}"/>
              </a:ext>
            </a:extLst>
          </p:cNvPr>
          <p:cNvSpPr txBox="1"/>
          <p:nvPr/>
        </p:nvSpPr>
        <p:spPr>
          <a:xfrm>
            <a:off x="825913" y="2163097"/>
            <a:ext cx="10284539" cy="397031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66700" algn="just"/>
            <a:r>
              <a:rPr lang="zh-CN" altLang="en-US" sz="2800" b="0" i="0">
                <a:effectLst/>
                <a:latin typeface="system-ui"/>
              </a:rPr>
              <a:t>（</a:t>
            </a:r>
            <a:r>
              <a:rPr lang="en-US" altLang="zh-CN" sz="2800" b="0" i="0">
                <a:effectLst/>
                <a:latin typeface="system-ui"/>
              </a:rPr>
              <a:t>9</a:t>
            </a:r>
            <a:r>
              <a:rPr lang="zh-CN" altLang="en-US" sz="2800" b="0" i="0">
                <a:effectLst/>
                <a:latin typeface="system-ui"/>
              </a:rPr>
              <a:t>）</a:t>
            </a:r>
            <a:r>
              <a:rPr lang="zh-CN" altLang="en-US" sz="2800" b="0" i="0">
                <a:solidFill>
                  <a:srgbClr val="000000"/>
                </a:solidFill>
                <a:effectLst/>
                <a:latin typeface="system-ui"/>
              </a:rPr>
              <a:t>乡土社会中阻碍着共同生活的人充分了解的却是个人生理上的差别。</a:t>
            </a:r>
            <a:r>
              <a:rPr lang="en-US" altLang="zh-CN" sz="2400" b="1" i="0" u="sng">
                <a:solidFill>
                  <a:srgbClr val="0080FF"/>
                </a:solidFill>
                <a:effectLst/>
                <a:latin typeface="仿宋" panose="02010609060101010101" pitchFamily="49" charset="-122"/>
                <a:ea typeface="仿宋" panose="02010609060101010101" pitchFamily="49" charset="-122"/>
              </a:rPr>
              <a:t>【</a:t>
            </a:r>
            <a:r>
              <a:rPr lang="zh-CN" altLang="en-US" sz="2400" b="1" i="0" u="sng">
                <a:solidFill>
                  <a:srgbClr val="0080FF"/>
                </a:solidFill>
                <a:effectLst/>
                <a:latin typeface="仿宋" panose="02010609060101010101" pitchFamily="49" charset="-122"/>
                <a:ea typeface="仿宋" panose="02010609060101010101" pitchFamily="49" charset="-122"/>
              </a:rPr>
              <a:t>指出“个人生理上的差别”是阻碍人与人了解的关键</a:t>
            </a:r>
            <a:r>
              <a:rPr lang="en-US" altLang="zh-CN" sz="2400" b="1" i="0" u="sng">
                <a:solidFill>
                  <a:srgbClr val="0080FF"/>
                </a:solidFill>
                <a:effectLst/>
                <a:latin typeface="仿宋" panose="02010609060101010101" pitchFamily="49" charset="-122"/>
                <a:ea typeface="仿宋" panose="02010609060101010101" pitchFamily="49" charset="-122"/>
              </a:rPr>
              <a:t>】</a:t>
            </a:r>
            <a:r>
              <a:rPr lang="zh-CN" altLang="en-US" sz="2800" b="0" i="0">
                <a:effectLst/>
                <a:latin typeface="system-ui"/>
              </a:rPr>
              <a:t>这差别倒并不是起于有着悬殊的遗传特质，这在世代互婚的小社区里并不会太显著的。永远划分着人们生理差别的是男女两性。</a:t>
            </a:r>
            <a:r>
              <a:rPr lang="en-US" altLang="zh-CN" sz="2400" b="1" i="0" u="sng">
                <a:solidFill>
                  <a:srgbClr val="0080FF"/>
                </a:solidFill>
                <a:effectLst/>
                <a:latin typeface="仿宋" panose="02010609060101010101" pitchFamily="49" charset="-122"/>
                <a:ea typeface="仿宋" panose="02010609060101010101" pitchFamily="49" charset="-122"/>
              </a:rPr>
              <a:t>【</a:t>
            </a:r>
            <a:r>
              <a:rPr lang="zh-CN" altLang="en-US" sz="2400" b="1" i="0" u="sng">
                <a:solidFill>
                  <a:srgbClr val="0080FF"/>
                </a:solidFill>
                <a:effectLst/>
                <a:latin typeface="仿宋" panose="02010609060101010101" pitchFamily="49" charset="-122"/>
                <a:ea typeface="仿宋" panose="02010609060101010101" pitchFamily="49" charset="-122"/>
              </a:rPr>
              <a:t>生理上的差异指的是男女性别的差异</a:t>
            </a:r>
            <a:r>
              <a:rPr lang="en-US" altLang="zh-CN" sz="2400" b="1" i="0" u="sng">
                <a:solidFill>
                  <a:srgbClr val="0080FF"/>
                </a:solidFill>
                <a:effectLst/>
                <a:latin typeface="仿宋" panose="02010609060101010101" pitchFamily="49" charset="-122"/>
                <a:ea typeface="仿宋" panose="02010609060101010101" pitchFamily="49" charset="-122"/>
              </a:rPr>
              <a:t>】</a:t>
            </a:r>
            <a:r>
              <a:rPr lang="zh-CN" altLang="en-US" sz="2800" b="0" i="0">
                <a:effectLst/>
                <a:latin typeface="system-ui"/>
              </a:rPr>
              <a:t>正因为还没有人能亲身体会过两性的差别，我们对于这差别的认识，总是间接的；所能说的差别多少只限于表面的。在实际生活上，谁都会感觉到异性的隔膜，但是差别的内容却永远是个猜想，无法领会。</a:t>
            </a:r>
            <a:r>
              <a:rPr lang="en-US" altLang="zh-CN" sz="2400" b="1" i="0" u="sng">
                <a:solidFill>
                  <a:srgbClr val="0080FF"/>
                </a:solidFill>
                <a:effectLst/>
                <a:latin typeface="仿宋" panose="02010609060101010101" pitchFamily="49" charset="-122"/>
                <a:ea typeface="仿宋" panose="02010609060101010101" pitchFamily="49" charset="-122"/>
              </a:rPr>
              <a:t>【</a:t>
            </a:r>
            <a:r>
              <a:rPr lang="zh-CN" altLang="en-US" sz="2400" b="1" i="0" u="sng">
                <a:solidFill>
                  <a:srgbClr val="0080FF"/>
                </a:solidFill>
                <a:effectLst/>
                <a:latin typeface="仿宋" panose="02010609060101010101" pitchFamily="49" charset="-122"/>
                <a:ea typeface="仿宋" panose="02010609060101010101" pitchFamily="49" charset="-122"/>
              </a:rPr>
              <a:t>男女思维方式不同，会导致彼此沟通和理解的困难</a:t>
            </a:r>
            <a:r>
              <a:rPr lang="en-US" altLang="zh-CN" sz="2400" b="1" i="0" u="sng">
                <a:solidFill>
                  <a:srgbClr val="0080FF"/>
                </a:solidFill>
                <a:effectLst/>
                <a:latin typeface="仿宋" panose="02010609060101010101" pitchFamily="49" charset="-122"/>
                <a:ea typeface="仿宋" panose="02010609060101010101" pitchFamily="49" charset="-122"/>
              </a:rPr>
              <a:t>】</a:t>
            </a:r>
            <a:endParaRPr lang="zh-CN" altLang="zh-CN" sz="3600" b="1" u="sng" kern="100">
              <a:solidFill>
                <a:srgbClr val="7030A0"/>
              </a:solidFill>
              <a:effectLst/>
              <a:latin typeface="仿宋" panose="02010609060101010101" pitchFamily="49" charset="-122"/>
              <a:ea typeface="仿宋" panose="02010609060101010101" pitchFamily="49" charset="-122"/>
              <a:cs typeface="Times New Roman" panose="02020603050405020304" pitchFamily="18" charset="0"/>
            </a:endParaRPr>
          </a:p>
        </p:txBody>
      </p:sp>
      <p:sp>
        <p:nvSpPr>
          <p:cNvPr id="2" name="矩形: 圆角 1" title="">
            <a:extLst>
              <a:ext uri="{FF2B5EF4-FFF2-40B4-BE49-F238E27FC236}">
                <a16:creationId xmlns:a16="http://schemas.microsoft.com/office/drawing/2014/main" id="{7B4910A2-F80A-B875-E06A-397D8952FE5A}"/>
              </a:ext>
            </a:extLst>
          </p:cNvPr>
          <p:cNvSpPr/>
          <p:nvPr/>
        </p:nvSpPr>
        <p:spPr>
          <a:xfrm>
            <a:off x="363794" y="403123"/>
            <a:ext cx="2369574" cy="796412"/>
          </a:xfrm>
          <a:prstGeom prst="roundRect">
            <a:avLst/>
          </a:prstGeom>
          <a:solidFill>
            <a:schemeClr val="accent5">
              <a:lumMod val="40000"/>
              <a:lumOff val="60000"/>
            </a:schemeClr>
          </a:solidFill>
          <a:ln>
            <a:noFill/>
          </a:ln>
          <a:effectLst>
            <a:innerShdw blurRad="63500" dist="50800" dir="13500000">
              <a:prstClr val="black">
                <a:alpha val="50000"/>
              </a:prstClr>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panose="020f0502020204030204"/>
                <a:ea typeface="+mn-ea"/>
                <a:cs typeface="+mn-cs"/>
              </a:defRPr>
            </a:lvl1pPr>
            <a:lvl2pPr marL="457200" algn="l" defTabSz="914400" rtl="0" eaLnBrk="1" latinLnBrk="0" hangingPunct="1">
              <a:defRPr sz="1800" kern="1200">
                <a:solidFill>
                  <a:srgbClr val="FFFFFF"/>
                </a:solidFill>
                <a:latin typeface="等线" panose="020f0502020204030204"/>
                <a:ea typeface="+mn-ea"/>
                <a:cs typeface="+mn-cs"/>
              </a:defRPr>
            </a:lvl2pPr>
            <a:lvl3pPr marL="914400" algn="l" defTabSz="914400" rtl="0" eaLnBrk="1" latinLnBrk="0" hangingPunct="1">
              <a:defRPr sz="1800" kern="1200">
                <a:solidFill>
                  <a:srgbClr val="FFFFFF"/>
                </a:solidFill>
                <a:latin typeface="等线" panose="020f0502020204030204"/>
                <a:ea typeface="+mn-ea"/>
                <a:cs typeface="+mn-cs"/>
              </a:defRPr>
            </a:lvl3pPr>
            <a:lvl4pPr marL="1371600" algn="l" defTabSz="914400" rtl="0" eaLnBrk="1" latinLnBrk="0" hangingPunct="1">
              <a:defRPr sz="1800" kern="1200">
                <a:solidFill>
                  <a:srgbClr val="FFFFFF"/>
                </a:solidFill>
                <a:latin typeface="等线" panose="020f0502020204030204"/>
                <a:ea typeface="+mn-ea"/>
                <a:cs typeface="+mn-cs"/>
              </a:defRPr>
            </a:lvl4pPr>
            <a:lvl5pPr marL="1828800" algn="l" defTabSz="914400" rtl="0" eaLnBrk="1" latinLnBrk="0" hangingPunct="1">
              <a:defRPr sz="1800" kern="1200">
                <a:solidFill>
                  <a:srgbClr val="FFFFFF"/>
                </a:solidFill>
                <a:latin typeface="等线" panose="020f0502020204030204"/>
                <a:ea typeface="+mn-ea"/>
                <a:cs typeface="+mn-cs"/>
              </a:defRPr>
            </a:lvl5pPr>
            <a:lvl6pPr marL="2286000" algn="l" defTabSz="914400" rtl="0" eaLnBrk="1" latinLnBrk="0" hangingPunct="1">
              <a:defRPr sz="1800" kern="1200">
                <a:solidFill>
                  <a:srgbClr val="FFFFFF"/>
                </a:solidFill>
                <a:latin typeface="等线" panose="020f0502020204030204"/>
                <a:ea typeface="+mn-ea"/>
                <a:cs typeface="+mn-cs"/>
              </a:defRPr>
            </a:lvl6pPr>
            <a:lvl7pPr marL="2743200" algn="l" defTabSz="914400" rtl="0" eaLnBrk="1" latinLnBrk="0" hangingPunct="1">
              <a:defRPr sz="1800" kern="1200">
                <a:solidFill>
                  <a:srgbClr val="FFFFFF"/>
                </a:solidFill>
                <a:latin typeface="等线" panose="020f0502020204030204"/>
                <a:ea typeface="+mn-ea"/>
                <a:cs typeface="+mn-cs"/>
              </a:defRPr>
            </a:lvl7pPr>
            <a:lvl8pPr marL="3200400" algn="l" defTabSz="914400" rtl="0" eaLnBrk="1" latinLnBrk="0" hangingPunct="1">
              <a:defRPr sz="1800" kern="1200">
                <a:solidFill>
                  <a:srgbClr val="FFFFFF"/>
                </a:solidFill>
                <a:latin typeface="等线" panose="020f0502020204030204"/>
                <a:ea typeface="+mn-ea"/>
                <a:cs typeface="+mn-cs"/>
              </a:defRPr>
            </a:lvl8pPr>
            <a:lvl9pPr marL="3657600" algn="l" defTabSz="914400" rtl="0" eaLnBrk="1" latinLnBrk="0" hangingPunct="1">
              <a:defRPr sz="1800" kern="1200">
                <a:solidFill>
                  <a:srgbClr val="FFFFFF"/>
                </a:solidFill>
                <a:latin typeface="等线" panose="020f0502020204030204"/>
                <a:ea typeface="+mn-ea"/>
                <a:cs typeface="+mn-cs"/>
              </a:defRPr>
            </a:lvl9pPr>
          </a:lstStyle>
          <a:p>
            <a:pPr algn="ctr"/>
            <a:endParaRPr lang="zh-CN" altLang="en-US"/>
          </a:p>
        </p:txBody>
      </p:sp>
      <p:sp>
        <p:nvSpPr>
          <p:cNvPr id="3" name="文本框 2" title="">
            <a:extLst>
              <a:ext uri="{FF2B5EF4-FFF2-40B4-BE49-F238E27FC236}">
                <a16:creationId xmlns:a16="http://schemas.microsoft.com/office/drawing/2014/main" id="{39AB6AD0-F004-D819-6D6E-2711E0B10133}"/>
              </a:ext>
            </a:extLst>
          </p:cNvPr>
          <p:cNvSpPr txBox="1"/>
          <p:nvPr/>
        </p:nvSpPr>
        <p:spPr>
          <a:xfrm>
            <a:off x="629265" y="471948"/>
            <a:ext cx="2104104"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t>原文精读</a:t>
            </a:r>
          </a:p>
        </p:txBody>
      </p:sp>
      <p:pic>
        <p:nvPicPr>
          <p:cNvPr id="4" name="图片 3" title="">
            <a:extLst>
              <a:ext uri="{FF2B5EF4-FFF2-40B4-BE49-F238E27FC236}">
                <a16:creationId xmlns:a16="http://schemas.microsoft.com/office/drawing/2014/main" id="{F04B51DE-DE22-AA99-9278-A4A1C66D5EA6}"/>
              </a:ext>
            </a:extLst>
          </p:cNvPr>
          <p:cNvPicPr>
            <a:picLocks noChangeAspect="1"/>
          </p:cNvPicPr>
          <p:nvPr/>
        </p:nvPicPr>
        <p:blipFill>
          <a:blip r:embed="rId2">
            <a:clrChange>
              <a:clrFrom>
                <a:srgbClr val="FFFFFF">
                  <a:alpha val="100000"/>
                </a:srgbClr>
              </a:clrFrom>
              <a:clrTo>
                <a:srgbClr val="FFFFFF">
                  <a:alpha val="100000"/>
                  <a:alpha val="0"/>
                </a:srgbClr>
              </a:clrTo>
            </a:clrChange>
            <a:alphaModFix amt="65000"/>
          </a:blip>
          <a:stretch>
            <a:fillRect/>
          </a:stretch>
        </p:blipFill>
        <p:spPr>
          <a:xfrm>
            <a:off x="8858864" y="68826"/>
            <a:ext cx="589935" cy="589935"/>
          </a:xfrm>
          <a:prstGeom prst="rect">
            <a:avLst/>
          </a:prstGeom>
        </p:spPr>
      </p:pic>
      <p:sp>
        <p:nvSpPr>
          <p:cNvPr id="6" name="文本框 5" title="">
            <a:extLst>
              <a:ext uri="{FF2B5EF4-FFF2-40B4-BE49-F238E27FC236}">
                <a16:creationId xmlns:a16="http://schemas.microsoft.com/office/drawing/2014/main" id="{0959D7FC-BA6A-F560-5DA9-622DBE871985}"/>
              </a:ext>
            </a:extLst>
          </p:cNvPr>
          <p:cNvSpPr txBox="1"/>
          <p:nvPr/>
        </p:nvSpPr>
        <p:spPr>
          <a:xfrm>
            <a:off x="9448800" y="137651"/>
            <a:ext cx="2408902" cy="4770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1400">
                <a:solidFill>
                  <a:schemeClr val="accent5">
                    <a:lumMod val="60000"/>
                    <a:lumOff val="40000"/>
                  </a:schemeClr>
                </a:solidFill>
                <a:latin typeface="方正隶变简体" panose="03000509000000000000" pitchFamily="65" charset="-122"/>
                <a:ea typeface="方正隶变简体" panose="03000509000000000000" pitchFamily="65" charset="-122"/>
              </a:rPr>
              <a:t>会昌县第三中学</a:t>
            </a:r>
            <a:endParaRPr lang="en-US" altLang="zh-CN" sz="1400">
              <a:solidFill>
                <a:schemeClr val="accent5">
                  <a:lumMod val="60000"/>
                  <a:lumOff val="40000"/>
                </a:schemeClr>
              </a:solidFill>
              <a:latin typeface="方正隶变简体" panose="03000509000000000000" pitchFamily="65" charset="-122"/>
              <a:ea typeface="方正隶变简体" panose="03000509000000000000" pitchFamily="65" charset="-122"/>
            </a:endParaRPr>
          </a:p>
          <a:p>
            <a:pPr algn="dist"/>
            <a:r>
              <a:rPr lang="en-US" altLang="zh-CN" sz="1050">
                <a:solidFill>
                  <a:schemeClr val="accent5">
                    <a:lumMod val="60000"/>
                    <a:lumOff val="40000"/>
                  </a:schemeClr>
                </a:solidFill>
                <a:latin typeface="Bahnschrift SemiBold SemiConden" panose="020b0502040204020203" pitchFamily="34" charset="0"/>
              </a:rPr>
              <a:t>HUI CHANG XIAN DI SAN ZHONG XUE </a:t>
            </a:r>
            <a:endParaRPr lang="zh-CN" altLang="en-US" sz="1050">
              <a:solidFill>
                <a:schemeClr val="accent5">
                  <a:lumMod val="60000"/>
                  <a:lumOff val="40000"/>
                </a:schemeClr>
              </a:solidFill>
              <a:latin typeface="Bahnschrift SemiBold SemiConden" panose="020b0502040204020203" pitchFamily="34" charset="0"/>
            </a:endParaRPr>
          </a:p>
        </p:txBody>
      </p:sp>
    </p:spTree>
    <p:extLst>
      <p:ext uri="{BB962C8B-B14F-4D97-AF65-F5344CB8AC3E}">
        <p14:creationId xmlns:p14="http://schemas.microsoft.com/office/powerpoint/2010/main" val="2742110617"/>
      </p:ext>
    </p:ext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lumMod val="95000"/>
          </a:schemeClr>
        </a:solidFill>
        <a:effectLst/>
      </p:bgPr>
    </p:bg>
    <p:spTree>
      <p:nvGrpSpPr>
        <p:cNvPr id="1" name=""/>
        <p:cNvGrpSpPr/>
        <p:nvPr/>
      </p:nvGrpSpPr>
      <p:grpSpPr>
        <a:xfrm>
          <a:off x="0" y="0"/>
          <a:ext cx="0" cy="0"/>
        </a:xfrm>
      </p:grpSpPr>
      <p:sp>
        <p:nvSpPr>
          <p:cNvPr id="5" name="文本框 4" title="">
            <a:extLst>
              <a:ext uri="{FF2B5EF4-FFF2-40B4-BE49-F238E27FC236}">
                <a16:creationId xmlns:a16="http://schemas.microsoft.com/office/drawing/2014/main" id="{B076AAC3-2605-9B1A-6A90-181783C86488}"/>
              </a:ext>
            </a:extLst>
          </p:cNvPr>
          <p:cNvSpPr txBox="1"/>
          <p:nvPr/>
        </p:nvSpPr>
        <p:spPr>
          <a:xfrm>
            <a:off x="727589" y="2113935"/>
            <a:ext cx="10785986" cy="310854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66700" algn="just"/>
            <a:r>
              <a:rPr lang="zh-CN" altLang="en-US" sz="2800" b="0" i="0">
                <a:effectLst/>
                <a:latin typeface="system-ui"/>
              </a:rPr>
              <a:t>（</a:t>
            </a:r>
            <a:r>
              <a:rPr lang="en-US" altLang="zh-CN" sz="2800" b="0" i="0">
                <a:effectLst/>
                <a:latin typeface="system-ui"/>
              </a:rPr>
              <a:t>10</a:t>
            </a:r>
            <a:r>
              <a:rPr lang="zh-CN" altLang="en-US" sz="2800" b="0" i="0">
                <a:effectLst/>
                <a:latin typeface="system-ui"/>
              </a:rPr>
              <a:t>）</a:t>
            </a:r>
            <a:r>
              <a:rPr lang="zh-CN" altLang="en-US" sz="2800" b="0" i="0">
                <a:solidFill>
                  <a:srgbClr val="000000"/>
                </a:solidFill>
                <a:effectLst/>
                <a:latin typeface="system-ui"/>
              </a:rPr>
              <a:t>在以充分了解来配合人们相互行为的社会中，这性别的鸿沟是个基本的阻碍。</a:t>
            </a:r>
            <a:r>
              <a:rPr lang="en-US" altLang="zh-CN" sz="2400" b="1" i="0" u="sng">
                <a:solidFill>
                  <a:srgbClr val="0080FF"/>
                </a:solidFill>
                <a:effectLst/>
                <a:latin typeface="仿宋" panose="02010609060101010101" pitchFamily="49" charset="-122"/>
                <a:ea typeface="仿宋" panose="02010609060101010101" pitchFamily="49" charset="-122"/>
              </a:rPr>
              <a:t>【</a:t>
            </a:r>
            <a:r>
              <a:rPr lang="zh-CN" altLang="en-US" sz="2400" b="1" i="0" u="sng">
                <a:solidFill>
                  <a:srgbClr val="0080FF"/>
                </a:solidFill>
                <a:effectLst/>
                <a:latin typeface="仿宋" panose="02010609060101010101" pitchFamily="49" charset="-122"/>
                <a:ea typeface="仿宋" panose="02010609060101010101" pitchFamily="49" charset="-122"/>
              </a:rPr>
              <a:t>观点句，进一步概括前文论述</a:t>
            </a:r>
            <a:r>
              <a:rPr lang="en-US" altLang="zh-CN" sz="2400" b="1" i="0" u="sng">
                <a:solidFill>
                  <a:srgbClr val="0080FF"/>
                </a:solidFill>
                <a:effectLst/>
                <a:latin typeface="仿宋" panose="02010609060101010101" pitchFamily="49" charset="-122"/>
                <a:ea typeface="仿宋" panose="02010609060101010101" pitchFamily="49" charset="-122"/>
              </a:rPr>
              <a:t>】</a:t>
            </a:r>
            <a:r>
              <a:rPr lang="zh-CN" altLang="en-US" sz="2800" b="0" i="0">
                <a:effectLst/>
                <a:latin typeface="system-ui"/>
              </a:rPr>
              <a:t>只在他们理想的天堂里，这鸿沟才算被克服：宗教家对性的抹杀，不论自觉或不自觉，决不是偶然的。</a:t>
            </a:r>
            <a:r>
              <a:rPr lang="en-US" altLang="zh-CN" sz="2400" b="1" i="0" u="sng">
                <a:solidFill>
                  <a:srgbClr val="0080FF"/>
                </a:solidFill>
                <a:effectLst/>
                <a:latin typeface="仿宋" panose="02010609060101010101" pitchFamily="49" charset="-122"/>
                <a:ea typeface="仿宋" panose="02010609060101010101" pitchFamily="49" charset="-122"/>
              </a:rPr>
              <a:t>【</a:t>
            </a:r>
            <a:r>
              <a:rPr lang="zh-CN" altLang="en-US" sz="2400" b="1" i="0" u="sng">
                <a:solidFill>
                  <a:srgbClr val="0080FF"/>
                </a:solidFill>
                <a:effectLst/>
                <a:latin typeface="仿宋" panose="02010609060101010101" pitchFamily="49" charset="-122"/>
                <a:ea typeface="仿宋" panose="02010609060101010101" pitchFamily="49" charset="-122"/>
              </a:rPr>
              <a:t>生理上的鸿沟无法消除，就只能假装视而不见了，这就是中国古代人们忌讳谈论“性”的根本原因</a:t>
            </a:r>
            <a:r>
              <a:rPr lang="en-US" altLang="zh-CN" sz="2400" b="1" i="0" u="sng">
                <a:solidFill>
                  <a:srgbClr val="0080FF"/>
                </a:solidFill>
                <a:effectLst/>
                <a:latin typeface="仿宋" panose="02010609060101010101" pitchFamily="49" charset="-122"/>
                <a:ea typeface="仿宋" panose="02010609060101010101" pitchFamily="49" charset="-122"/>
              </a:rPr>
              <a:t>】</a:t>
            </a:r>
            <a:r>
              <a:rPr lang="zh-CN" altLang="en-US" sz="2800" b="0" i="0">
                <a:effectLst/>
                <a:latin typeface="system-ui"/>
              </a:rPr>
              <a:t>完全的道义必须有充分的了解，无所隔，这就不能求之于生理上早已划下了鸿沟的男女之间。</a:t>
            </a:r>
            <a:r>
              <a:rPr lang="en-US" altLang="zh-CN" sz="2400" b="1" i="0" u="sng">
                <a:solidFill>
                  <a:srgbClr val="0080FF"/>
                </a:solidFill>
                <a:effectLst/>
                <a:latin typeface="仿宋" panose="02010609060101010101" pitchFamily="49" charset="-122"/>
                <a:ea typeface="仿宋" panose="02010609060101010101" pitchFamily="49" charset="-122"/>
              </a:rPr>
              <a:t>【</a:t>
            </a:r>
            <a:r>
              <a:rPr lang="zh-CN" altLang="en-US" sz="2400" b="1" i="0" u="sng">
                <a:solidFill>
                  <a:srgbClr val="0080FF"/>
                </a:solidFill>
                <a:effectLst/>
                <a:latin typeface="仿宋" panose="02010609060101010101" pitchFamily="49" charset="-122"/>
                <a:ea typeface="仿宋" panose="02010609060101010101" pitchFamily="49" charset="-122"/>
              </a:rPr>
              <a:t>要想充分的了解，需要先解决男女性别之间的鸿沟</a:t>
            </a:r>
            <a:r>
              <a:rPr lang="en-US" altLang="zh-CN" sz="2400" b="1" i="0" u="sng">
                <a:solidFill>
                  <a:srgbClr val="0080FF"/>
                </a:solidFill>
                <a:effectLst/>
                <a:latin typeface="仿宋" panose="02010609060101010101" pitchFamily="49" charset="-122"/>
                <a:ea typeface="仿宋" panose="02010609060101010101" pitchFamily="49" charset="-122"/>
              </a:rPr>
              <a:t>】</a:t>
            </a:r>
            <a:endParaRPr lang="zh-CN" altLang="zh-CN" sz="2400" b="1" u="sng" kern="100">
              <a:effectLst/>
              <a:latin typeface="仿宋" panose="02010609060101010101" pitchFamily="49" charset="-122"/>
              <a:ea typeface="仿宋" panose="02010609060101010101" pitchFamily="49" charset="-122"/>
              <a:cs typeface="Times New Roman" panose="02020603050405020304" pitchFamily="18" charset="0"/>
            </a:endParaRPr>
          </a:p>
        </p:txBody>
      </p:sp>
      <p:sp>
        <p:nvSpPr>
          <p:cNvPr id="2" name="矩形: 圆角 1" title="">
            <a:extLst>
              <a:ext uri="{FF2B5EF4-FFF2-40B4-BE49-F238E27FC236}">
                <a16:creationId xmlns:a16="http://schemas.microsoft.com/office/drawing/2014/main" id="{7B4910A2-F80A-B875-E06A-397D8952FE5A}"/>
              </a:ext>
            </a:extLst>
          </p:cNvPr>
          <p:cNvSpPr/>
          <p:nvPr/>
        </p:nvSpPr>
        <p:spPr>
          <a:xfrm>
            <a:off x="363794" y="403123"/>
            <a:ext cx="2369574" cy="796412"/>
          </a:xfrm>
          <a:prstGeom prst="roundRect">
            <a:avLst/>
          </a:prstGeom>
          <a:solidFill>
            <a:schemeClr val="accent5">
              <a:lumMod val="40000"/>
              <a:lumOff val="60000"/>
            </a:schemeClr>
          </a:solidFill>
          <a:ln>
            <a:noFill/>
          </a:ln>
          <a:effectLst>
            <a:innerShdw blurRad="63500" dist="50800" dir="13500000">
              <a:prstClr val="black">
                <a:alpha val="50000"/>
              </a:prstClr>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panose="020f0502020204030204"/>
                <a:ea typeface="+mn-ea"/>
                <a:cs typeface="+mn-cs"/>
              </a:defRPr>
            </a:lvl1pPr>
            <a:lvl2pPr marL="457200" algn="l" defTabSz="914400" rtl="0" eaLnBrk="1" latinLnBrk="0" hangingPunct="1">
              <a:defRPr sz="1800" kern="1200">
                <a:solidFill>
                  <a:srgbClr val="FFFFFF"/>
                </a:solidFill>
                <a:latin typeface="等线" panose="020f0502020204030204"/>
                <a:ea typeface="+mn-ea"/>
                <a:cs typeface="+mn-cs"/>
              </a:defRPr>
            </a:lvl2pPr>
            <a:lvl3pPr marL="914400" algn="l" defTabSz="914400" rtl="0" eaLnBrk="1" latinLnBrk="0" hangingPunct="1">
              <a:defRPr sz="1800" kern="1200">
                <a:solidFill>
                  <a:srgbClr val="FFFFFF"/>
                </a:solidFill>
                <a:latin typeface="等线" panose="020f0502020204030204"/>
                <a:ea typeface="+mn-ea"/>
                <a:cs typeface="+mn-cs"/>
              </a:defRPr>
            </a:lvl3pPr>
            <a:lvl4pPr marL="1371600" algn="l" defTabSz="914400" rtl="0" eaLnBrk="1" latinLnBrk="0" hangingPunct="1">
              <a:defRPr sz="1800" kern="1200">
                <a:solidFill>
                  <a:srgbClr val="FFFFFF"/>
                </a:solidFill>
                <a:latin typeface="等线" panose="020f0502020204030204"/>
                <a:ea typeface="+mn-ea"/>
                <a:cs typeface="+mn-cs"/>
              </a:defRPr>
            </a:lvl4pPr>
            <a:lvl5pPr marL="1828800" algn="l" defTabSz="914400" rtl="0" eaLnBrk="1" latinLnBrk="0" hangingPunct="1">
              <a:defRPr sz="1800" kern="1200">
                <a:solidFill>
                  <a:srgbClr val="FFFFFF"/>
                </a:solidFill>
                <a:latin typeface="等线" panose="020f0502020204030204"/>
                <a:ea typeface="+mn-ea"/>
                <a:cs typeface="+mn-cs"/>
              </a:defRPr>
            </a:lvl5pPr>
            <a:lvl6pPr marL="2286000" algn="l" defTabSz="914400" rtl="0" eaLnBrk="1" latinLnBrk="0" hangingPunct="1">
              <a:defRPr sz="1800" kern="1200">
                <a:solidFill>
                  <a:srgbClr val="FFFFFF"/>
                </a:solidFill>
                <a:latin typeface="等线" panose="020f0502020204030204"/>
                <a:ea typeface="+mn-ea"/>
                <a:cs typeface="+mn-cs"/>
              </a:defRPr>
            </a:lvl6pPr>
            <a:lvl7pPr marL="2743200" algn="l" defTabSz="914400" rtl="0" eaLnBrk="1" latinLnBrk="0" hangingPunct="1">
              <a:defRPr sz="1800" kern="1200">
                <a:solidFill>
                  <a:srgbClr val="FFFFFF"/>
                </a:solidFill>
                <a:latin typeface="等线" panose="020f0502020204030204"/>
                <a:ea typeface="+mn-ea"/>
                <a:cs typeface="+mn-cs"/>
              </a:defRPr>
            </a:lvl7pPr>
            <a:lvl8pPr marL="3200400" algn="l" defTabSz="914400" rtl="0" eaLnBrk="1" latinLnBrk="0" hangingPunct="1">
              <a:defRPr sz="1800" kern="1200">
                <a:solidFill>
                  <a:srgbClr val="FFFFFF"/>
                </a:solidFill>
                <a:latin typeface="等线" panose="020f0502020204030204"/>
                <a:ea typeface="+mn-ea"/>
                <a:cs typeface="+mn-cs"/>
              </a:defRPr>
            </a:lvl8pPr>
            <a:lvl9pPr marL="3657600" algn="l" defTabSz="914400" rtl="0" eaLnBrk="1" latinLnBrk="0" hangingPunct="1">
              <a:defRPr sz="1800" kern="1200">
                <a:solidFill>
                  <a:srgbClr val="FFFFFF"/>
                </a:solidFill>
                <a:latin typeface="等线" panose="020f0502020204030204"/>
                <a:ea typeface="+mn-ea"/>
                <a:cs typeface="+mn-cs"/>
              </a:defRPr>
            </a:lvl9pPr>
          </a:lstStyle>
          <a:p>
            <a:pPr algn="ctr"/>
            <a:endParaRPr lang="zh-CN" altLang="en-US"/>
          </a:p>
        </p:txBody>
      </p:sp>
      <p:sp>
        <p:nvSpPr>
          <p:cNvPr id="3" name="文本框 2" title="">
            <a:extLst>
              <a:ext uri="{FF2B5EF4-FFF2-40B4-BE49-F238E27FC236}">
                <a16:creationId xmlns:a16="http://schemas.microsoft.com/office/drawing/2014/main" id="{39AB6AD0-F004-D819-6D6E-2711E0B10133}"/>
              </a:ext>
            </a:extLst>
          </p:cNvPr>
          <p:cNvSpPr txBox="1"/>
          <p:nvPr/>
        </p:nvSpPr>
        <p:spPr>
          <a:xfrm>
            <a:off x="629265" y="471948"/>
            <a:ext cx="2104104"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t>原文精读</a:t>
            </a:r>
          </a:p>
        </p:txBody>
      </p:sp>
      <p:pic>
        <p:nvPicPr>
          <p:cNvPr id="4" name="图片 3" title="">
            <a:extLst>
              <a:ext uri="{FF2B5EF4-FFF2-40B4-BE49-F238E27FC236}">
                <a16:creationId xmlns:a16="http://schemas.microsoft.com/office/drawing/2014/main" id="{E9253B81-5D51-52C5-8BB3-0EF96CAFA8CB}"/>
              </a:ext>
            </a:extLst>
          </p:cNvPr>
          <p:cNvPicPr>
            <a:picLocks noChangeAspect="1"/>
          </p:cNvPicPr>
          <p:nvPr/>
        </p:nvPicPr>
        <p:blipFill>
          <a:blip r:embed="rId2">
            <a:clrChange>
              <a:clrFrom>
                <a:srgbClr val="FFFFFF">
                  <a:alpha val="100000"/>
                </a:srgbClr>
              </a:clrFrom>
              <a:clrTo>
                <a:srgbClr val="FFFFFF">
                  <a:alpha val="100000"/>
                  <a:alpha val="0"/>
                </a:srgbClr>
              </a:clrTo>
            </a:clrChange>
            <a:alphaModFix amt="65000"/>
          </a:blip>
          <a:stretch>
            <a:fillRect/>
          </a:stretch>
        </p:blipFill>
        <p:spPr>
          <a:xfrm>
            <a:off x="8858864" y="68826"/>
            <a:ext cx="589935" cy="589935"/>
          </a:xfrm>
          <a:prstGeom prst="rect">
            <a:avLst/>
          </a:prstGeom>
        </p:spPr>
      </p:pic>
      <p:sp>
        <p:nvSpPr>
          <p:cNvPr id="6" name="文本框 5" title="">
            <a:extLst>
              <a:ext uri="{FF2B5EF4-FFF2-40B4-BE49-F238E27FC236}">
                <a16:creationId xmlns:a16="http://schemas.microsoft.com/office/drawing/2014/main" id="{28E5FB39-E033-A089-219B-5E622B374B0D}"/>
              </a:ext>
            </a:extLst>
          </p:cNvPr>
          <p:cNvSpPr txBox="1"/>
          <p:nvPr/>
        </p:nvSpPr>
        <p:spPr>
          <a:xfrm>
            <a:off x="9448800" y="137651"/>
            <a:ext cx="2408902" cy="4770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1400">
                <a:solidFill>
                  <a:schemeClr val="accent5">
                    <a:lumMod val="60000"/>
                    <a:lumOff val="40000"/>
                  </a:schemeClr>
                </a:solidFill>
                <a:latin typeface="方正隶变简体" panose="03000509000000000000" pitchFamily="65" charset="-122"/>
                <a:ea typeface="方正隶变简体" panose="03000509000000000000" pitchFamily="65" charset="-122"/>
              </a:rPr>
              <a:t>会昌县第三中学</a:t>
            </a:r>
            <a:endParaRPr lang="en-US" altLang="zh-CN" sz="1400">
              <a:solidFill>
                <a:schemeClr val="accent5">
                  <a:lumMod val="60000"/>
                  <a:lumOff val="40000"/>
                </a:schemeClr>
              </a:solidFill>
              <a:latin typeface="方正隶变简体" panose="03000509000000000000" pitchFamily="65" charset="-122"/>
              <a:ea typeface="方正隶变简体" panose="03000509000000000000" pitchFamily="65" charset="-122"/>
            </a:endParaRPr>
          </a:p>
          <a:p>
            <a:pPr algn="dist"/>
            <a:r>
              <a:rPr lang="en-US" altLang="zh-CN" sz="1050">
                <a:solidFill>
                  <a:schemeClr val="accent5">
                    <a:lumMod val="60000"/>
                    <a:lumOff val="40000"/>
                  </a:schemeClr>
                </a:solidFill>
                <a:latin typeface="Bahnschrift SemiBold SemiConden" panose="020b0502040204020203" pitchFamily="34" charset="0"/>
              </a:rPr>
              <a:t>HUI CHANG XIAN DI SAN ZHONG XUE </a:t>
            </a:r>
            <a:endParaRPr lang="zh-CN" altLang="en-US" sz="1050">
              <a:solidFill>
                <a:schemeClr val="accent5">
                  <a:lumMod val="60000"/>
                  <a:lumOff val="40000"/>
                </a:schemeClr>
              </a:solidFill>
              <a:latin typeface="Bahnschrift SemiBold SemiConden" panose="020b0502040204020203" pitchFamily="34" charset="0"/>
            </a:endParaRPr>
          </a:p>
        </p:txBody>
      </p:sp>
    </p:spTree>
    <p:extLst>
      <p:ext uri="{BB962C8B-B14F-4D97-AF65-F5344CB8AC3E}">
        <p14:creationId xmlns:p14="http://schemas.microsoft.com/office/powerpoint/2010/main" val="1397103424"/>
      </p:ext>
    </p:ext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lumMod val="95000"/>
          </a:schemeClr>
        </a:solidFill>
        <a:effectLst/>
      </p:bgPr>
    </p:bg>
    <p:spTree>
      <p:nvGrpSpPr>
        <p:cNvPr id="1" name=""/>
        <p:cNvGrpSpPr/>
        <p:nvPr/>
      </p:nvGrpSpPr>
      <p:grpSpPr>
        <a:xfrm>
          <a:off x="0" y="0"/>
          <a:ext cx="0" cy="0"/>
        </a:xfrm>
      </p:grpSpPr>
      <p:sp>
        <p:nvSpPr>
          <p:cNvPr id="5" name="文本框 4" title="">
            <a:extLst>
              <a:ext uri="{FF2B5EF4-FFF2-40B4-BE49-F238E27FC236}">
                <a16:creationId xmlns:a16="http://schemas.microsoft.com/office/drawing/2014/main" id="{B076AAC3-2605-9B1A-6A90-181783C86488}"/>
              </a:ext>
            </a:extLst>
          </p:cNvPr>
          <p:cNvSpPr txBox="1"/>
          <p:nvPr/>
        </p:nvSpPr>
        <p:spPr>
          <a:xfrm>
            <a:off x="698091" y="1425678"/>
            <a:ext cx="10264878" cy="526297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66700" algn="just"/>
            <a:r>
              <a:rPr lang="zh-CN" altLang="en-US" sz="2800" b="0" i="0">
                <a:effectLst/>
                <a:latin typeface="system-ui"/>
              </a:rPr>
              <a:t>（</a:t>
            </a:r>
            <a:r>
              <a:rPr lang="en-US" altLang="zh-CN" sz="2800" b="0" i="0">
                <a:effectLst/>
                <a:latin typeface="system-ui"/>
              </a:rPr>
              <a:t>11</a:t>
            </a:r>
            <a:r>
              <a:rPr lang="zh-CN" altLang="en-US" sz="2800" b="0" i="0">
                <a:effectLst/>
                <a:latin typeface="system-ui"/>
              </a:rPr>
              <a:t>）</a:t>
            </a:r>
            <a:r>
              <a:rPr lang="zh-CN" altLang="en-US" sz="2800" b="0" i="0">
                <a:solidFill>
                  <a:srgbClr val="000000"/>
                </a:solidFill>
                <a:effectLst/>
                <a:latin typeface="system-ui"/>
              </a:rPr>
              <a:t>男女生理上的分化是为了生育，生育却又规定了男女的结合。这一种结合基于异，并非基于同。</a:t>
            </a:r>
            <a:r>
              <a:rPr lang="zh-CN" altLang="en-US" sz="2800" b="0" i="0">
                <a:effectLst/>
                <a:latin typeface="system-ui"/>
              </a:rPr>
              <a:t>在相异的基础上去求充分了解，是困难的，是阻碍重重的，是需要不断地在创造中求统一，是浮士德式的企图。</a:t>
            </a:r>
            <a:r>
              <a:rPr lang="en-US" altLang="zh-CN" sz="2400" b="1" i="0" u="sng">
                <a:solidFill>
                  <a:srgbClr val="0080FF"/>
                </a:solidFill>
                <a:effectLst/>
                <a:latin typeface="仿宋" panose="02010609060101010101" pitchFamily="49" charset="-122"/>
                <a:ea typeface="仿宋" panose="02010609060101010101" pitchFamily="49" charset="-122"/>
              </a:rPr>
              <a:t>【</a:t>
            </a:r>
            <a:r>
              <a:rPr lang="zh-CN" altLang="en-US" sz="2400" b="1" i="0" u="sng">
                <a:solidFill>
                  <a:srgbClr val="0080FF"/>
                </a:solidFill>
                <a:effectLst/>
                <a:latin typeface="仿宋" panose="02010609060101010101" pitchFamily="49" charset="-122"/>
                <a:ea typeface="仿宋" panose="02010609060101010101" pitchFamily="49" charset="-122"/>
              </a:rPr>
              <a:t>男女不同，必会产生冲突，在冲突中求得暂时统一，就是“浮士德式”</a:t>
            </a:r>
            <a:r>
              <a:rPr lang="en-US" altLang="zh-CN" sz="2400" b="1" i="0" u="sng">
                <a:solidFill>
                  <a:srgbClr val="0080FF"/>
                </a:solidFill>
                <a:effectLst/>
                <a:latin typeface="仿宋" panose="02010609060101010101" pitchFamily="49" charset="-122"/>
                <a:ea typeface="仿宋" panose="02010609060101010101" pitchFamily="49" charset="-122"/>
              </a:rPr>
              <a:t>】</a:t>
            </a:r>
            <a:r>
              <a:rPr lang="zh-CN" altLang="en-US" sz="2800" b="0" i="0">
                <a:effectLst/>
                <a:latin typeface="system-ui"/>
              </a:rPr>
              <a:t>浮士德是感情的象征，是把感情的激动，不断的变，作为生命的主脉。浮士德式的企图也是无穷止的，因为最后的统一是永远不会完成的，这不过是一个求同的过程。不但这样，男女的共同生活，愈向着深处发展，相异的程序也愈是深，求同的阻碍也愈是强大，用来克服这阻碍的创造力也更需强大，在浮士德的立场说，生命力也因之愈强，生活的意义也因之愈深。</a:t>
            </a:r>
            <a:r>
              <a:rPr lang="en-US" altLang="zh-CN" sz="2400" b="1" i="0" u="sng">
                <a:solidFill>
                  <a:srgbClr val="0080FF"/>
                </a:solidFill>
                <a:effectLst/>
                <a:latin typeface="仿宋" panose="02010609060101010101" pitchFamily="49" charset="-122"/>
                <a:ea typeface="仿宋" panose="02010609060101010101" pitchFamily="49" charset="-122"/>
              </a:rPr>
              <a:t>【</a:t>
            </a:r>
            <a:r>
              <a:rPr lang="zh-CN" altLang="en-US" sz="2400" b="1" i="0" u="sng">
                <a:solidFill>
                  <a:srgbClr val="0080FF"/>
                </a:solidFill>
                <a:effectLst/>
                <a:latin typeface="仿宋" panose="02010609060101010101" pitchFamily="49" charset="-122"/>
                <a:ea typeface="仿宋" panose="02010609060101010101" pitchFamily="49" charset="-122"/>
              </a:rPr>
              <a:t>男女双方看似实现了一个暂时的统一，但是双方深入地了解后，一旦再产生冲突就必然会远胜于前</a:t>
            </a:r>
            <a:r>
              <a:rPr lang="en-US" altLang="zh-CN" sz="2400" b="1" i="0" u="sng">
                <a:solidFill>
                  <a:srgbClr val="0080FF"/>
                </a:solidFill>
                <a:effectLst/>
                <a:latin typeface="仿宋" panose="02010609060101010101" pitchFamily="49" charset="-122"/>
                <a:ea typeface="仿宋" panose="02010609060101010101" pitchFamily="49" charset="-122"/>
              </a:rPr>
              <a:t>】</a:t>
            </a:r>
            <a:endParaRPr lang="zh-CN" altLang="zh-CN" sz="3200" b="1" u="sng" kern="100">
              <a:solidFill>
                <a:srgbClr val="7030A0"/>
              </a:solidFill>
              <a:effectLst/>
              <a:latin typeface="仿宋" panose="02010609060101010101" pitchFamily="49" charset="-122"/>
              <a:ea typeface="仿宋" panose="02010609060101010101" pitchFamily="49" charset="-122"/>
              <a:cs typeface="Times New Roman" panose="02020603050405020304" pitchFamily="18" charset="0"/>
            </a:endParaRPr>
          </a:p>
        </p:txBody>
      </p:sp>
      <p:sp>
        <p:nvSpPr>
          <p:cNvPr id="2" name="矩形: 圆角 1" title="">
            <a:extLst>
              <a:ext uri="{FF2B5EF4-FFF2-40B4-BE49-F238E27FC236}">
                <a16:creationId xmlns:a16="http://schemas.microsoft.com/office/drawing/2014/main" id="{7B4910A2-F80A-B875-E06A-397D8952FE5A}"/>
              </a:ext>
            </a:extLst>
          </p:cNvPr>
          <p:cNvSpPr/>
          <p:nvPr/>
        </p:nvSpPr>
        <p:spPr>
          <a:xfrm>
            <a:off x="363794" y="403123"/>
            <a:ext cx="2369574" cy="796412"/>
          </a:xfrm>
          <a:prstGeom prst="roundRect">
            <a:avLst/>
          </a:prstGeom>
          <a:solidFill>
            <a:schemeClr val="accent5">
              <a:lumMod val="40000"/>
              <a:lumOff val="60000"/>
            </a:schemeClr>
          </a:solidFill>
          <a:ln>
            <a:noFill/>
          </a:ln>
          <a:effectLst>
            <a:innerShdw blurRad="63500" dist="50800" dir="13500000">
              <a:prstClr val="black">
                <a:alpha val="50000"/>
              </a:prstClr>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panose="020f0502020204030204"/>
                <a:ea typeface="+mn-ea"/>
                <a:cs typeface="+mn-cs"/>
              </a:defRPr>
            </a:lvl1pPr>
            <a:lvl2pPr marL="457200" algn="l" defTabSz="914400" rtl="0" eaLnBrk="1" latinLnBrk="0" hangingPunct="1">
              <a:defRPr sz="1800" kern="1200">
                <a:solidFill>
                  <a:srgbClr val="FFFFFF"/>
                </a:solidFill>
                <a:latin typeface="等线" panose="020f0502020204030204"/>
                <a:ea typeface="+mn-ea"/>
                <a:cs typeface="+mn-cs"/>
              </a:defRPr>
            </a:lvl2pPr>
            <a:lvl3pPr marL="914400" algn="l" defTabSz="914400" rtl="0" eaLnBrk="1" latinLnBrk="0" hangingPunct="1">
              <a:defRPr sz="1800" kern="1200">
                <a:solidFill>
                  <a:srgbClr val="FFFFFF"/>
                </a:solidFill>
                <a:latin typeface="等线" panose="020f0502020204030204"/>
                <a:ea typeface="+mn-ea"/>
                <a:cs typeface="+mn-cs"/>
              </a:defRPr>
            </a:lvl3pPr>
            <a:lvl4pPr marL="1371600" algn="l" defTabSz="914400" rtl="0" eaLnBrk="1" latinLnBrk="0" hangingPunct="1">
              <a:defRPr sz="1800" kern="1200">
                <a:solidFill>
                  <a:srgbClr val="FFFFFF"/>
                </a:solidFill>
                <a:latin typeface="等线" panose="020f0502020204030204"/>
                <a:ea typeface="+mn-ea"/>
                <a:cs typeface="+mn-cs"/>
              </a:defRPr>
            </a:lvl4pPr>
            <a:lvl5pPr marL="1828800" algn="l" defTabSz="914400" rtl="0" eaLnBrk="1" latinLnBrk="0" hangingPunct="1">
              <a:defRPr sz="1800" kern="1200">
                <a:solidFill>
                  <a:srgbClr val="FFFFFF"/>
                </a:solidFill>
                <a:latin typeface="等线" panose="020f0502020204030204"/>
                <a:ea typeface="+mn-ea"/>
                <a:cs typeface="+mn-cs"/>
              </a:defRPr>
            </a:lvl5pPr>
            <a:lvl6pPr marL="2286000" algn="l" defTabSz="914400" rtl="0" eaLnBrk="1" latinLnBrk="0" hangingPunct="1">
              <a:defRPr sz="1800" kern="1200">
                <a:solidFill>
                  <a:srgbClr val="FFFFFF"/>
                </a:solidFill>
                <a:latin typeface="等线" panose="020f0502020204030204"/>
                <a:ea typeface="+mn-ea"/>
                <a:cs typeface="+mn-cs"/>
              </a:defRPr>
            </a:lvl6pPr>
            <a:lvl7pPr marL="2743200" algn="l" defTabSz="914400" rtl="0" eaLnBrk="1" latinLnBrk="0" hangingPunct="1">
              <a:defRPr sz="1800" kern="1200">
                <a:solidFill>
                  <a:srgbClr val="FFFFFF"/>
                </a:solidFill>
                <a:latin typeface="等线" panose="020f0502020204030204"/>
                <a:ea typeface="+mn-ea"/>
                <a:cs typeface="+mn-cs"/>
              </a:defRPr>
            </a:lvl7pPr>
            <a:lvl8pPr marL="3200400" algn="l" defTabSz="914400" rtl="0" eaLnBrk="1" latinLnBrk="0" hangingPunct="1">
              <a:defRPr sz="1800" kern="1200">
                <a:solidFill>
                  <a:srgbClr val="FFFFFF"/>
                </a:solidFill>
                <a:latin typeface="等线" panose="020f0502020204030204"/>
                <a:ea typeface="+mn-ea"/>
                <a:cs typeface="+mn-cs"/>
              </a:defRPr>
            </a:lvl8pPr>
            <a:lvl9pPr marL="3657600" algn="l" defTabSz="914400" rtl="0" eaLnBrk="1" latinLnBrk="0" hangingPunct="1">
              <a:defRPr sz="1800" kern="1200">
                <a:solidFill>
                  <a:srgbClr val="FFFFFF"/>
                </a:solidFill>
                <a:latin typeface="等线" panose="020f0502020204030204"/>
                <a:ea typeface="+mn-ea"/>
                <a:cs typeface="+mn-cs"/>
              </a:defRPr>
            </a:lvl9pPr>
          </a:lstStyle>
          <a:p>
            <a:pPr algn="ctr"/>
            <a:endParaRPr lang="zh-CN" altLang="en-US"/>
          </a:p>
        </p:txBody>
      </p:sp>
      <p:sp>
        <p:nvSpPr>
          <p:cNvPr id="3" name="文本框 2" title="">
            <a:extLst>
              <a:ext uri="{FF2B5EF4-FFF2-40B4-BE49-F238E27FC236}">
                <a16:creationId xmlns:a16="http://schemas.microsoft.com/office/drawing/2014/main" id="{39AB6AD0-F004-D819-6D6E-2711E0B10133}"/>
              </a:ext>
            </a:extLst>
          </p:cNvPr>
          <p:cNvSpPr txBox="1"/>
          <p:nvPr/>
        </p:nvSpPr>
        <p:spPr>
          <a:xfrm>
            <a:off x="629265" y="471948"/>
            <a:ext cx="2104104"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t>原文精读</a:t>
            </a:r>
          </a:p>
        </p:txBody>
      </p:sp>
      <p:pic>
        <p:nvPicPr>
          <p:cNvPr id="4" name="图片 3" title="">
            <a:extLst>
              <a:ext uri="{FF2B5EF4-FFF2-40B4-BE49-F238E27FC236}">
                <a16:creationId xmlns:a16="http://schemas.microsoft.com/office/drawing/2014/main" id="{18CEB087-1CC6-CCCD-12B4-9C27FD256A1F}"/>
              </a:ext>
            </a:extLst>
          </p:cNvPr>
          <p:cNvPicPr>
            <a:picLocks noChangeAspect="1"/>
          </p:cNvPicPr>
          <p:nvPr/>
        </p:nvPicPr>
        <p:blipFill>
          <a:blip r:embed="rId2">
            <a:clrChange>
              <a:clrFrom>
                <a:srgbClr val="FFFFFF">
                  <a:alpha val="100000"/>
                </a:srgbClr>
              </a:clrFrom>
              <a:clrTo>
                <a:srgbClr val="FFFFFF">
                  <a:alpha val="100000"/>
                  <a:alpha val="0"/>
                </a:srgbClr>
              </a:clrTo>
            </a:clrChange>
            <a:alphaModFix amt="65000"/>
          </a:blip>
          <a:stretch>
            <a:fillRect/>
          </a:stretch>
        </p:blipFill>
        <p:spPr>
          <a:xfrm>
            <a:off x="8858864" y="68826"/>
            <a:ext cx="589935" cy="589935"/>
          </a:xfrm>
          <a:prstGeom prst="rect">
            <a:avLst/>
          </a:prstGeom>
        </p:spPr>
      </p:pic>
      <p:sp>
        <p:nvSpPr>
          <p:cNvPr id="6" name="文本框 5" title="">
            <a:extLst>
              <a:ext uri="{FF2B5EF4-FFF2-40B4-BE49-F238E27FC236}">
                <a16:creationId xmlns:a16="http://schemas.microsoft.com/office/drawing/2014/main" id="{0A605545-874D-10F2-2541-BC59ACBDD4CD}"/>
              </a:ext>
            </a:extLst>
          </p:cNvPr>
          <p:cNvSpPr txBox="1"/>
          <p:nvPr/>
        </p:nvSpPr>
        <p:spPr>
          <a:xfrm>
            <a:off x="9448800" y="137651"/>
            <a:ext cx="2408902" cy="4770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1400">
                <a:solidFill>
                  <a:schemeClr val="accent5">
                    <a:lumMod val="60000"/>
                    <a:lumOff val="40000"/>
                  </a:schemeClr>
                </a:solidFill>
                <a:latin typeface="方正隶变简体" panose="03000509000000000000" pitchFamily="65" charset="-122"/>
                <a:ea typeface="方正隶变简体" panose="03000509000000000000" pitchFamily="65" charset="-122"/>
              </a:rPr>
              <a:t>会昌县第三中学</a:t>
            </a:r>
            <a:endParaRPr lang="en-US" altLang="zh-CN" sz="1400">
              <a:solidFill>
                <a:schemeClr val="accent5">
                  <a:lumMod val="60000"/>
                  <a:lumOff val="40000"/>
                </a:schemeClr>
              </a:solidFill>
              <a:latin typeface="方正隶变简体" panose="03000509000000000000" pitchFamily="65" charset="-122"/>
              <a:ea typeface="方正隶变简体" panose="03000509000000000000" pitchFamily="65" charset="-122"/>
            </a:endParaRPr>
          </a:p>
          <a:p>
            <a:pPr algn="dist"/>
            <a:r>
              <a:rPr lang="en-US" altLang="zh-CN" sz="1050">
                <a:solidFill>
                  <a:schemeClr val="accent5">
                    <a:lumMod val="60000"/>
                    <a:lumOff val="40000"/>
                  </a:schemeClr>
                </a:solidFill>
                <a:latin typeface="Bahnschrift SemiBold SemiConden" panose="020b0502040204020203" pitchFamily="34" charset="0"/>
              </a:rPr>
              <a:t>HUI CHANG XIAN DI SAN ZHONG XUE </a:t>
            </a:r>
            <a:endParaRPr lang="zh-CN" altLang="en-US" sz="1050">
              <a:solidFill>
                <a:schemeClr val="accent5">
                  <a:lumMod val="60000"/>
                  <a:lumOff val="40000"/>
                </a:schemeClr>
              </a:solidFill>
              <a:latin typeface="Bahnschrift SemiBold SemiConden" panose="020b0502040204020203" pitchFamily="34" charset="0"/>
            </a:endParaRPr>
          </a:p>
        </p:txBody>
      </p:sp>
    </p:spTree>
    <p:extLst>
      <p:ext uri="{BB962C8B-B14F-4D97-AF65-F5344CB8AC3E}">
        <p14:creationId xmlns:p14="http://schemas.microsoft.com/office/powerpoint/2010/main" val="930134134"/>
      </p:ext>
    </p:ext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lumMod val="95000"/>
          </a:schemeClr>
        </a:solidFill>
        <a:effectLst/>
      </p:bgPr>
    </p:bg>
    <p:spTree>
      <p:nvGrpSpPr>
        <p:cNvPr id="1" name=""/>
        <p:cNvGrpSpPr/>
        <p:nvPr/>
      </p:nvGrpSpPr>
      <p:grpSpPr>
        <a:xfrm>
          <a:off x="0" y="0"/>
          <a:ext cx="0" cy="0"/>
        </a:xfrm>
      </p:grpSpPr>
      <p:sp>
        <p:nvSpPr>
          <p:cNvPr id="5" name="文本框 4" title="">
            <a:extLst>
              <a:ext uri="{FF2B5EF4-FFF2-40B4-BE49-F238E27FC236}">
                <a16:creationId xmlns:a16="http://schemas.microsoft.com/office/drawing/2014/main" id="{B076AAC3-2605-9B1A-6A90-181783C86488}"/>
              </a:ext>
            </a:extLst>
          </p:cNvPr>
          <p:cNvSpPr txBox="1"/>
          <p:nvPr/>
        </p:nvSpPr>
        <p:spPr>
          <a:xfrm>
            <a:off x="599768" y="1484671"/>
            <a:ext cx="11002296" cy="483209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66700" algn="just"/>
            <a:r>
              <a:rPr lang="zh-CN" altLang="en-US" sz="2400" b="0" i="0">
                <a:effectLst/>
                <a:latin typeface="system-ui"/>
              </a:rPr>
              <a:t>（</a:t>
            </a:r>
            <a:r>
              <a:rPr lang="en-US" altLang="zh-CN" sz="2400" b="0" i="0">
                <a:effectLst/>
                <a:latin typeface="system-ui"/>
              </a:rPr>
              <a:t>12</a:t>
            </a:r>
            <a:r>
              <a:rPr lang="zh-CN" altLang="en-US" sz="2400" b="0" i="0">
                <a:effectLst/>
                <a:latin typeface="system-ui"/>
              </a:rPr>
              <a:t>）把浮士德式的两性恋爱看成是进入生育关系的手段是不对的。</a:t>
            </a:r>
            <a:r>
              <a:rPr lang="en-US" altLang="zh-CN" sz="2000" b="1" i="0" u="sng">
                <a:solidFill>
                  <a:srgbClr val="0080FF"/>
                </a:solidFill>
                <a:effectLst/>
                <a:latin typeface="仿宋" panose="02010609060101010101" pitchFamily="49" charset="-122"/>
                <a:ea typeface="仿宋" panose="02010609060101010101" pitchFamily="49" charset="-122"/>
              </a:rPr>
              <a:t>【“</a:t>
            </a:r>
            <a:r>
              <a:rPr lang="zh-CN" altLang="en-US" sz="2000" b="1" i="0" u="sng">
                <a:solidFill>
                  <a:srgbClr val="0080FF"/>
                </a:solidFill>
                <a:effectLst/>
                <a:latin typeface="仿宋" panose="02010609060101010101" pitchFamily="49" charset="-122"/>
                <a:ea typeface="仿宋" panose="02010609060101010101" pitchFamily="49" charset="-122"/>
              </a:rPr>
              <a:t>浮士德式”认为谈恋爱不能进入生育手段，要不然社会就处于不稳定之中了</a:t>
            </a:r>
            <a:r>
              <a:rPr lang="en-US" altLang="zh-CN" sz="2000" b="1" i="0" u="sng">
                <a:solidFill>
                  <a:srgbClr val="0080FF"/>
                </a:solidFill>
                <a:effectLst/>
                <a:latin typeface="仿宋" panose="02010609060101010101" pitchFamily="49" charset="-122"/>
                <a:ea typeface="仿宋" panose="02010609060101010101" pitchFamily="49" charset="-122"/>
              </a:rPr>
              <a:t>】</a:t>
            </a:r>
            <a:r>
              <a:rPr lang="zh-CN" altLang="en-US" sz="2400" b="0" i="0">
                <a:effectLst/>
                <a:latin typeface="system-ui"/>
              </a:rPr>
              <a:t>恋爱是一项探险，是对未知的摸索。这和友谊不同，友谊是可以停止在某种程度上的了解，恋爱却是不停止的，是追求。</a:t>
            </a:r>
            <a:r>
              <a:rPr lang="en-US" altLang="zh-CN" sz="2000" b="1" i="0" u="sng">
                <a:solidFill>
                  <a:srgbClr val="0080FF"/>
                </a:solidFill>
                <a:effectLst/>
                <a:latin typeface="仿宋" panose="02010609060101010101" pitchFamily="49" charset="-122"/>
                <a:ea typeface="仿宋" panose="02010609060101010101" pitchFamily="49" charset="-122"/>
              </a:rPr>
              <a:t>【</a:t>
            </a:r>
            <a:r>
              <a:rPr lang="zh-CN" altLang="en-US" sz="2000" b="1" i="0" u="sng">
                <a:solidFill>
                  <a:srgbClr val="0080FF"/>
                </a:solidFill>
                <a:effectLst/>
                <a:latin typeface="仿宋" panose="02010609060101010101" pitchFamily="49" charset="-122"/>
                <a:ea typeface="仿宋" panose="02010609060101010101" pitchFamily="49" charset="-122"/>
              </a:rPr>
              <a:t>一语中的，点明恋爱与友谊的差别，值得我们思考</a:t>
            </a:r>
            <a:r>
              <a:rPr lang="en-US" altLang="zh-CN" sz="2000" b="1" i="0" u="sng">
                <a:solidFill>
                  <a:srgbClr val="0080FF"/>
                </a:solidFill>
                <a:effectLst/>
                <a:latin typeface="仿宋" panose="02010609060101010101" pitchFamily="49" charset="-122"/>
                <a:ea typeface="仿宋" panose="02010609060101010101" pitchFamily="49" charset="-122"/>
              </a:rPr>
              <a:t>】</a:t>
            </a:r>
            <a:r>
              <a:rPr lang="zh-CN" altLang="en-US" sz="2400" b="0" i="0">
                <a:effectLst/>
                <a:latin typeface="system-ui"/>
              </a:rPr>
              <a:t>这种企图并不以实用为目的，是生活经验的创造，也可以说是生命意义的创造，但不是经济的生产，不是个事业。</a:t>
            </a:r>
            <a:r>
              <a:rPr lang="en-US" altLang="zh-CN" sz="2000" b="1" i="0" u="sng">
                <a:solidFill>
                  <a:srgbClr val="0080FF"/>
                </a:solidFill>
                <a:effectLst/>
                <a:latin typeface="仿宋" panose="02010609060101010101" pitchFamily="49" charset="-122"/>
                <a:ea typeface="仿宋" panose="02010609060101010101" pitchFamily="49" charset="-122"/>
              </a:rPr>
              <a:t>【</a:t>
            </a:r>
            <a:r>
              <a:rPr lang="zh-CN" altLang="en-US" sz="2000" b="1" i="0" u="sng">
                <a:solidFill>
                  <a:srgbClr val="0080FF"/>
                </a:solidFill>
                <a:effectLst/>
                <a:latin typeface="仿宋" panose="02010609060101010101" pitchFamily="49" charset="-122"/>
                <a:ea typeface="仿宋" panose="02010609060101010101" pitchFamily="49" charset="-122"/>
              </a:rPr>
              <a:t>恋爱可以无关乎其他，只是男女双方的共鸣，但是涉及婚姻及生育，就是一种社会事业了，不能不考虑其他因素</a:t>
            </a:r>
            <a:r>
              <a:rPr lang="en-US" altLang="zh-CN" sz="2000" b="1" i="0" u="sng">
                <a:solidFill>
                  <a:srgbClr val="0080FF"/>
                </a:solidFill>
                <a:effectLst/>
                <a:latin typeface="仿宋" panose="02010609060101010101" pitchFamily="49" charset="-122"/>
                <a:ea typeface="仿宋" panose="02010609060101010101" pitchFamily="49" charset="-122"/>
              </a:rPr>
              <a:t>】</a:t>
            </a:r>
            <a:r>
              <a:rPr lang="zh-CN" altLang="en-US" sz="2400" b="0" i="0">
                <a:effectLst/>
                <a:latin typeface="system-ui"/>
              </a:rPr>
              <a:t>恋爱的持续依赖于推陈出新，不断地克服阻碍，也是不断地发现阻碍，要得到的是这一个过程，而不是这过程的结果。从结果说可以是毫无成就的。非但毫无成就，而且使社会关系不能稳定，使依赖于社会关系的事业不能顺利经营</a:t>
            </a:r>
            <a:r>
              <a:rPr lang="zh-CN" altLang="en-US" sz="2400" b="1" i="0">
                <a:effectLst/>
                <a:latin typeface="system-ui"/>
              </a:rPr>
              <a:t>。</a:t>
            </a:r>
            <a:r>
              <a:rPr lang="zh-CN" altLang="en-US" sz="2400" b="0" i="0">
                <a:solidFill>
                  <a:srgbClr val="000000"/>
                </a:solidFill>
                <a:effectLst/>
                <a:latin typeface="system-ui"/>
              </a:rPr>
              <a:t>依现代文化来看，男女间感情激动的发达已使生育的事业摇摇欲坠。这事业除非另外设法，由社会来经营，浮士德式的精神的确在破坏这社会上的基本事业。</a:t>
            </a:r>
            <a:r>
              <a:rPr lang="en-US" altLang="zh-CN" sz="2000" b="1" i="0" u="sng">
                <a:solidFill>
                  <a:srgbClr val="0080FF"/>
                </a:solidFill>
                <a:effectLst/>
                <a:latin typeface="仿宋" panose="02010609060101010101" pitchFamily="49" charset="-122"/>
                <a:ea typeface="仿宋" panose="02010609060101010101" pitchFamily="49" charset="-122"/>
              </a:rPr>
              <a:t>【</a:t>
            </a:r>
            <a:r>
              <a:rPr lang="zh-CN" altLang="en-US" sz="2000" b="1" i="0" u="sng">
                <a:solidFill>
                  <a:srgbClr val="0080FF"/>
                </a:solidFill>
                <a:effectLst/>
                <a:latin typeface="仿宋" panose="02010609060101010101" pitchFamily="49" charset="-122"/>
                <a:ea typeface="仿宋" panose="02010609060101010101" pitchFamily="49" charset="-122"/>
              </a:rPr>
              <a:t>男女间自由恋爱给婚姻和生育事业造成的影响在今天更加突出</a:t>
            </a:r>
            <a:r>
              <a:rPr lang="en-US" altLang="zh-CN" sz="2000" b="1" i="0" u="sng">
                <a:solidFill>
                  <a:srgbClr val="0080FF"/>
                </a:solidFill>
                <a:effectLst/>
                <a:latin typeface="仿宋" panose="02010609060101010101" pitchFamily="49" charset="-122"/>
                <a:ea typeface="仿宋" panose="02010609060101010101" pitchFamily="49" charset="-122"/>
              </a:rPr>
              <a:t>】</a:t>
            </a:r>
            <a:endParaRPr lang="zh-CN" altLang="zh-CN" sz="2000" b="1" u="sng">
              <a:solidFill>
                <a:srgbClr val="7030A0"/>
              </a:solidFill>
              <a:latin typeface="仿宋" panose="02010609060101010101" pitchFamily="49" charset="-122"/>
              <a:ea typeface="仿宋" panose="02010609060101010101" pitchFamily="49" charset="-122"/>
            </a:endParaRPr>
          </a:p>
        </p:txBody>
      </p:sp>
      <p:sp>
        <p:nvSpPr>
          <p:cNvPr id="2" name="矩形: 圆角 1" title="">
            <a:extLst>
              <a:ext uri="{FF2B5EF4-FFF2-40B4-BE49-F238E27FC236}">
                <a16:creationId xmlns:a16="http://schemas.microsoft.com/office/drawing/2014/main" id="{7B4910A2-F80A-B875-E06A-397D8952FE5A}"/>
              </a:ext>
            </a:extLst>
          </p:cNvPr>
          <p:cNvSpPr/>
          <p:nvPr/>
        </p:nvSpPr>
        <p:spPr>
          <a:xfrm>
            <a:off x="363794" y="403123"/>
            <a:ext cx="2369574" cy="796412"/>
          </a:xfrm>
          <a:prstGeom prst="roundRect">
            <a:avLst/>
          </a:prstGeom>
          <a:solidFill>
            <a:schemeClr val="accent5">
              <a:lumMod val="40000"/>
              <a:lumOff val="60000"/>
            </a:schemeClr>
          </a:solidFill>
          <a:ln>
            <a:noFill/>
          </a:ln>
          <a:effectLst>
            <a:innerShdw blurRad="63500" dist="50800" dir="13500000">
              <a:prstClr val="black">
                <a:alpha val="50000"/>
              </a:prstClr>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panose="020f0502020204030204"/>
                <a:ea typeface="+mn-ea"/>
                <a:cs typeface="+mn-cs"/>
              </a:defRPr>
            </a:lvl1pPr>
            <a:lvl2pPr marL="457200" algn="l" defTabSz="914400" rtl="0" eaLnBrk="1" latinLnBrk="0" hangingPunct="1">
              <a:defRPr sz="1800" kern="1200">
                <a:solidFill>
                  <a:srgbClr val="FFFFFF"/>
                </a:solidFill>
                <a:latin typeface="等线" panose="020f0502020204030204"/>
                <a:ea typeface="+mn-ea"/>
                <a:cs typeface="+mn-cs"/>
              </a:defRPr>
            </a:lvl2pPr>
            <a:lvl3pPr marL="914400" algn="l" defTabSz="914400" rtl="0" eaLnBrk="1" latinLnBrk="0" hangingPunct="1">
              <a:defRPr sz="1800" kern="1200">
                <a:solidFill>
                  <a:srgbClr val="FFFFFF"/>
                </a:solidFill>
                <a:latin typeface="等线" panose="020f0502020204030204"/>
                <a:ea typeface="+mn-ea"/>
                <a:cs typeface="+mn-cs"/>
              </a:defRPr>
            </a:lvl3pPr>
            <a:lvl4pPr marL="1371600" algn="l" defTabSz="914400" rtl="0" eaLnBrk="1" latinLnBrk="0" hangingPunct="1">
              <a:defRPr sz="1800" kern="1200">
                <a:solidFill>
                  <a:srgbClr val="FFFFFF"/>
                </a:solidFill>
                <a:latin typeface="等线" panose="020f0502020204030204"/>
                <a:ea typeface="+mn-ea"/>
                <a:cs typeface="+mn-cs"/>
              </a:defRPr>
            </a:lvl4pPr>
            <a:lvl5pPr marL="1828800" algn="l" defTabSz="914400" rtl="0" eaLnBrk="1" latinLnBrk="0" hangingPunct="1">
              <a:defRPr sz="1800" kern="1200">
                <a:solidFill>
                  <a:srgbClr val="FFFFFF"/>
                </a:solidFill>
                <a:latin typeface="等线" panose="020f0502020204030204"/>
                <a:ea typeface="+mn-ea"/>
                <a:cs typeface="+mn-cs"/>
              </a:defRPr>
            </a:lvl5pPr>
            <a:lvl6pPr marL="2286000" algn="l" defTabSz="914400" rtl="0" eaLnBrk="1" latinLnBrk="0" hangingPunct="1">
              <a:defRPr sz="1800" kern="1200">
                <a:solidFill>
                  <a:srgbClr val="FFFFFF"/>
                </a:solidFill>
                <a:latin typeface="等线" panose="020f0502020204030204"/>
                <a:ea typeface="+mn-ea"/>
                <a:cs typeface="+mn-cs"/>
              </a:defRPr>
            </a:lvl6pPr>
            <a:lvl7pPr marL="2743200" algn="l" defTabSz="914400" rtl="0" eaLnBrk="1" latinLnBrk="0" hangingPunct="1">
              <a:defRPr sz="1800" kern="1200">
                <a:solidFill>
                  <a:srgbClr val="FFFFFF"/>
                </a:solidFill>
                <a:latin typeface="等线" panose="020f0502020204030204"/>
                <a:ea typeface="+mn-ea"/>
                <a:cs typeface="+mn-cs"/>
              </a:defRPr>
            </a:lvl7pPr>
            <a:lvl8pPr marL="3200400" algn="l" defTabSz="914400" rtl="0" eaLnBrk="1" latinLnBrk="0" hangingPunct="1">
              <a:defRPr sz="1800" kern="1200">
                <a:solidFill>
                  <a:srgbClr val="FFFFFF"/>
                </a:solidFill>
                <a:latin typeface="等线" panose="020f0502020204030204"/>
                <a:ea typeface="+mn-ea"/>
                <a:cs typeface="+mn-cs"/>
              </a:defRPr>
            </a:lvl8pPr>
            <a:lvl9pPr marL="3657600" algn="l" defTabSz="914400" rtl="0" eaLnBrk="1" latinLnBrk="0" hangingPunct="1">
              <a:defRPr sz="1800" kern="1200">
                <a:solidFill>
                  <a:srgbClr val="FFFFFF"/>
                </a:solidFill>
                <a:latin typeface="等线" panose="020f0502020204030204"/>
                <a:ea typeface="+mn-ea"/>
                <a:cs typeface="+mn-cs"/>
              </a:defRPr>
            </a:lvl9pPr>
          </a:lstStyle>
          <a:p>
            <a:pPr algn="ctr"/>
            <a:endParaRPr lang="zh-CN" altLang="en-US"/>
          </a:p>
        </p:txBody>
      </p:sp>
      <p:sp>
        <p:nvSpPr>
          <p:cNvPr id="3" name="文本框 2" title="">
            <a:extLst>
              <a:ext uri="{FF2B5EF4-FFF2-40B4-BE49-F238E27FC236}">
                <a16:creationId xmlns:a16="http://schemas.microsoft.com/office/drawing/2014/main" id="{39AB6AD0-F004-D819-6D6E-2711E0B10133}"/>
              </a:ext>
            </a:extLst>
          </p:cNvPr>
          <p:cNvSpPr txBox="1"/>
          <p:nvPr/>
        </p:nvSpPr>
        <p:spPr>
          <a:xfrm>
            <a:off x="629265" y="471948"/>
            <a:ext cx="2104104"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t>原文精读</a:t>
            </a:r>
          </a:p>
        </p:txBody>
      </p:sp>
      <p:pic>
        <p:nvPicPr>
          <p:cNvPr id="4" name="图片 3" title="">
            <a:extLst>
              <a:ext uri="{FF2B5EF4-FFF2-40B4-BE49-F238E27FC236}">
                <a16:creationId xmlns:a16="http://schemas.microsoft.com/office/drawing/2014/main" id="{97E4AB5E-A4ED-4995-9CE4-5B5486731277}"/>
              </a:ext>
            </a:extLst>
          </p:cNvPr>
          <p:cNvPicPr>
            <a:picLocks noChangeAspect="1"/>
          </p:cNvPicPr>
          <p:nvPr/>
        </p:nvPicPr>
        <p:blipFill>
          <a:blip r:embed="rId2">
            <a:clrChange>
              <a:clrFrom>
                <a:srgbClr val="FFFFFF">
                  <a:alpha val="100000"/>
                </a:srgbClr>
              </a:clrFrom>
              <a:clrTo>
                <a:srgbClr val="FFFFFF">
                  <a:alpha val="100000"/>
                  <a:alpha val="0"/>
                </a:srgbClr>
              </a:clrTo>
            </a:clrChange>
            <a:alphaModFix amt="65000"/>
          </a:blip>
          <a:stretch>
            <a:fillRect/>
          </a:stretch>
        </p:blipFill>
        <p:spPr>
          <a:xfrm>
            <a:off x="8858864" y="68826"/>
            <a:ext cx="589935" cy="589935"/>
          </a:xfrm>
          <a:prstGeom prst="rect">
            <a:avLst/>
          </a:prstGeom>
        </p:spPr>
      </p:pic>
      <p:sp>
        <p:nvSpPr>
          <p:cNvPr id="6" name="文本框 5" title="">
            <a:extLst>
              <a:ext uri="{FF2B5EF4-FFF2-40B4-BE49-F238E27FC236}">
                <a16:creationId xmlns:a16="http://schemas.microsoft.com/office/drawing/2014/main" id="{9EB2F8E7-BD91-C92F-8FC6-EA1DE8CDF50B}"/>
              </a:ext>
            </a:extLst>
          </p:cNvPr>
          <p:cNvSpPr txBox="1"/>
          <p:nvPr/>
        </p:nvSpPr>
        <p:spPr>
          <a:xfrm>
            <a:off x="9448800" y="137651"/>
            <a:ext cx="2408902" cy="4770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1400">
                <a:solidFill>
                  <a:schemeClr val="accent5">
                    <a:lumMod val="60000"/>
                    <a:lumOff val="40000"/>
                  </a:schemeClr>
                </a:solidFill>
                <a:latin typeface="方正隶变简体" panose="03000509000000000000" pitchFamily="65" charset="-122"/>
                <a:ea typeface="方正隶变简体" panose="03000509000000000000" pitchFamily="65" charset="-122"/>
              </a:rPr>
              <a:t>会昌县第三中学</a:t>
            </a:r>
            <a:endParaRPr lang="en-US" altLang="zh-CN" sz="1400">
              <a:solidFill>
                <a:schemeClr val="accent5">
                  <a:lumMod val="60000"/>
                  <a:lumOff val="40000"/>
                </a:schemeClr>
              </a:solidFill>
              <a:latin typeface="方正隶变简体" panose="03000509000000000000" pitchFamily="65" charset="-122"/>
              <a:ea typeface="方正隶变简体" panose="03000509000000000000" pitchFamily="65" charset="-122"/>
            </a:endParaRPr>
          </a:p>
          <a:p>
            <a:pPr algn="dist"/>
            <a:r>
              <a:rPr lang="en-US" altLang="zh-CN" sz="1050">
                <a:solidFill>
                  <a:schemeClr val="accent5">
                    <a:lumMod val="60000"/>
                    <a:lumOff val="40000"/>
                  </a:schemeClr>
                </a:solidFill>
                <a:latin typeface="Bahnschrift SemiBold SemiConden" panose="020b0502040204020203" pitchFamily="34" charset="0"/>
              </a:rPr>
              <a:t>HUI CHANG XIAN DI SAN ZHONG XUE </a:t>
            </a:r>
            <a:endParaRPr lang="zh-CN" altLang="en-US" sz="1050">
              <a:solidFill>
                <a:schemeClr val="accent5">
                  <a:lumMod val="60000"/>
                  <a:lumOff val="40000"/>
                </a:schemeClr>
              </a:solidFill>
              <a:latin typeface="Bahnschrift SemiBold SemiConden" panose="020b0502040204020203" pitchFamily="34" charset="0"/>
            </a:endParaRPr>
          </a:p>
        </p:txBody>
      </p:sp>
    </p:spTree>
    <p:extLst>
      <p:ext uri="{BB962C8B-B14F-4D97-AF65-F5344CB8AC3E}">
        <p14:creationId xmlns:p14="http://schemas.microsoft.com/office/powerpoint/2010/main" val="2372831065"/>
      </p:ext>
    </p:ext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lumMod val="95000"/>
          </a:schemeClr>
        </a:solidFill>
        <a:effectLst/>
      </p:bgPr>
    </p:bg>
    <p:spTree>
      <p:nvGrpSpPr>
        <p:cNvPr id="1" name=""/>
        <p:cNvGrpSpPr/>
        <p:nvPr/>
      </p:nvGrpSpPr>
      <p:grpSpPr>
        <a:xfrm>
          <a:off x="0" y="0"/>
          <a:ext cx="0" cy="0"/>
        </a:xfrm>
      </p:grpSpPr>
      <p:sp>
        <p:nvSpPr>
          <p:cNvPr id="5" name="文本框 4" title="">
            <a:extLst>
              <a:ext uri="{FF2B5EF4-FFF2-40B4-BE49-F238E27FC236}">
                <a16:creationId xmlns:a16="http://schemas.microsoft.com/office/drawing/2014/main" id="{B076AAC3-2605-9B1A-6A90-181783C86488}"/>
              </a:ext>
            </a:extLst>
          </p:cNvPr>
          <p:cNvSpPr txBox="1"/>
          <p:nvPr/>
        </p:nvSpPr>
        <p:spPr>
          <a:xfrm>
            <a:off x="757083" y="1710813"/>
            <a:ext cx="10736825" cy="440120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66700" algn="just"/>
            <a:r>
              <a:rPr lang="zh-CN" altLang="en-US" sz="2800" b="0" i="0">
                <a:effectLst/>
                <a:latin typeface="system-ui"/>
              </a:rPr>
              <a:t>（</a:t>
            </a:r>
            <a:r>
              <a:rPr lang="en-US" altLang="zh-CN" sz="2800" b="0" i="0">
                <a:effectLst/>
                <a:latin typeface="system-ui"/>
              </a:rPr>
              <a:t>13</a:t>
            </a:r>
            <a:r>
              <a:rPr lang="zh-CN" altLang="en-US" sz="2800" b="0" i="0">
                <a:effectLst/>
                <a:latin typeface="system-ui"/>
              </a:rPr>
              <a:t>）在乡土社会中这种精神是不容存在的。它不需要创造新的社会关系，社会关系是生下来就决定的。它更害怕社会关系的破坏，因为乡土社会所求的是稳定。它是阿波罗式的。</a:t>
            </a:r>
            <a:r>
              <a:rPr lang="en-US" altLang="zh-CN" sz="2400" b="1" i="0" u="sng">
                <a:solidFill>
                  <a:srgbClr val="0080FF"/>
                </a:solidFill>
                <a:effectLst/>
                <a:latin typeface="仿宋" panose="02010609060101010101" pitchFamily="49" charset="-122"/>
                <a:ea typeface="仿宋" panose="02010609060101010101" pitchFamily="49" charset="-122"/>
              </a:rPr>
              <a:t>【</a:t>
            </a:r>
            <a:r>
              <a:rPr lang="zh-CN" altLang="en-US" sz="2400" b="1" i="0" u="sng">
                <a:solidFill>
                  <a:srgbClr val="0080FF"/>
                </a:solidFill>
                <a:effectLst/>
                <a:latin typeface="仿宋" panose="02010609060101010101" pitchFamily="49" charset="-122"/>
                <a:ea typeface="仿宋" panose="02010609060101010101" pitchFamily="49" charset="-122"/>
              </a:rPr>
              <a:t>乡土社会中，男女之间的自由恋爱往往受到阻隔，因为他们破坏了乡土社会固有的关系</a:t>
            </a:r>
            <a:r>
              <a:rPr lang="en-US" altLang="zh-CN" sz="2400" b="1" i="0" u="sng">
                <a:solidFill>
                  <a:srgbClr val="0080FF"/>
                </a:solidFill>
                <a:effectLst/>
                <a:latin typeface="仿宋" panose="02010609060101010101" pitchFamily="49" charset="-122"/>
                <a:ea typeface="仿宋" panose="02010609060101010101" pitchFamily="49" charset="-122"/>
              </a:rPr>
              <a:t>】</a:t>
            </a:r>
            <a:r>
              <a:rPr lang="zh-CN" altLang="en-US" sz="2800" b="0" i="0">
                <a:effectLst/>
                <a:latin typeface="system-ui"/>
              </a:rPr>
              <a:t>男女间的关系必须有一种安排，使他们之间不发生激动性的感情。那就是男女有别的原则。</a:t>
            </a:r>
            <a:r>
              <a:rPr lang="en-US" altLang="zh-CN" sz="2400" b="1" i="0" u="sng">
                <a:solidFill>
                  <a:srgbClr val="0080FF"/>
                </a:solidFill>
                <a:effectLst/>
                <a:latin typeface="仿宋" panose="02010609060101010101" pitchFamily="49" charset="-122"/>
                <a:ea typeface="仿宋" panose="02010609060101010101" pitchFamily="49" charset="-122"/>
              </a:rPr>
              <a:t>【</a:t>
            </a:r>
            <a:r>
              <a:rPr lang="zh-CN" altLang="en-US" sz="2400" b="1" i="0" u="sng">
                <a:solidFill>
                  <a:srgbClr val="0080FF"/>
                </a:solidFill>
                <a:effectLst/>
                <a:latin typeface="仿宋" panose="02010609060101010101" pitchFamily="49" charset="-122"/>
                <a:ea typeface="仿宋" panose="02010609060101010101" pitchFamily="49" charset="-122"/>
              </a:rPr>
              <a:t>照应题目，男女有别说到底仍旧是维护稳定而使用的一种手段</a:t>
            </a:r>
            <a:r>
              <a:rPr lang="en-US" altLang="zh-CN" sz="2400" b="1" i="0" u="sng">
                <a:solidFill>
                  <a:srgbClr val="0080FF"/>
                </a:solidFill>
                <a:effectLst/>
                <a:latin typeface="仿宋" panose="02010609060101010101" pitchFamily="49" charset="-122"/>
                <a:ea typeface="仿宋" panose="02010609060101010101" pitchFamily="49" charset="-122"/>
              </a:rPr>
              <a:t>】</a:t>
            </a:r>
            <a:r>
              <a:rPr lang="zh-CN" altLang="en-US" sz="2800" b="0" i="0">
                <a:effectLst/>
                <a:latin typeface="system-ui"/>
              </a:rPr>
              <a:t>“男女有别”是认定男女间不必求同，在生活上加以隔离。这隔离非但是有形的，所谓男女授受不亲，而且还是在心理上的，男女只在行为上按着一定的规则经营分工合作的经济和生育的事业，他们不向对方希望心理上的契洽。</a:t>
            </a:r>
            <a:endParaRPr lang="zh-CN" altLang="zh-CN" sz="2400" b="1" kern="100">
              <a:effectLst/>
              <a:latin typeface="仿宋" panose="02010609060101010101" pitchFamily="49" charset="-122"/>
              <a:ea typeface="仿宋" panose="02010609060101010101" pitchFamily="49" charset="-122"/>
              <a:cs typeface="Times New Roman" panose="02020603050405020304" pitchFamily="18" charset="0"/>
            </a:endParaRPr>
          </a:p>
        </p:txBody>
      </p:sp>
      <p:sp>
        <p:nvSpPr>
          <p:cNvPr id="2" name="矩形: 圆角 1" title="">
            <a:extLst>
              <a:ext uri="{FF2B5EF4-FFF2-40B4-BE49-F238E27FC236}">
                <a16:creationId xmlns:a16="http://schemas.microsoft.com/office/drawing/2014/main" id="{7B4910A2-F80A-B875-E06A-397D8952FE5A}"/>
              </a:ext>
            </a:extLst>
          </p:cNvPr>
          <p:cNvSpPr/>
          <p:nvPr/>
        </p:nvSpPr>
        <p:spPr>
          <a:xfrm>
            <a:off x="363794" y="403123"/>
            <a:ext cx="2369574" cy="796412"/>
          </a:xfrm>
          <a:prstGeom prst="roundRect">
            <a:avLst/>
          </a:prstGeom>
          <a:solidFill>
            <a:schemeClr val="accent5">
              <a:lumMod val="40000"/>
              <a:lumOff val="60000"/>
            </a:schemeClr>
          </a:solidFill>
          <a:ln>
            <a:noFill/>
          </a:ln>
          <a:effectLst>
            <a:innerShdw blurRad="63500" dist="50800" dir="13500000">
              <a:prstClr val="black">
                <a:alpha val="50000"/>
              </a:prstClr>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panose="020f0502020204030204"/>
                <a:ea typeface="+mn-ea"/>
                <a:cs typeface="+mn-cs"/>
              </a:defRPr>
            </a:lvl1pPr>
            <a:lvl2pPr marL="457200" algn="l" defTabSz="914400" rtl="0" eaLnBrk="1" latinLnBrk="0" hangingPunct="1">
              <a:defRPr sz="1800" kern="1200">
                <a:solidFill>
                  <a:srgbClr val="FFFFFF"/>
                </a:solidFill>
                <a:latin typeface="等线" panose="020f0502020204030204"/>
                <a:ea typeface="+mn-ea"/>
                <a:cs typeface="+mn-cs"/>
              </a:defRPr>
            </a:lvl2pPr>
            <a:lvl3pPr marL="914400" algn="l" defTabSz="914400" rtl="0" eaLnBrk="1" latinLnBrk="0" hangingPunct="1">
              <a:defRPr sz="1800" kern="1200">
                <a:solidFill>
                  <a:srgbClr val="FFFFFF"/>
                </a:solidFill>
                <a:latin typeface="等线" panose="020f0502020204030204"/>
                <a:ea typeface="+mn-ea"/>
                <a:cs typeface="+mn-cs"/>
              </a:defRPr>
            </a:lvl3pPr>
            <a:lvl4pPr marL="1371600" algn="l" defTabSz="914400" rtl="0" eaLnBrk="1" latinLnBrk="0" hangingPunct="1">
              <a:defRPr sz="1800" kern="1200">
                <a:solidFill>
                  <a:srgbClr val="FFFFFF"/>
                </a:solidFill>
                <a:latin typeface="等线" panose="020f0502020204030204"/>
                <a:ea typeface="+mn-ea"/>
                <a:cs typeface="+mn-cs"/>
              </a:defRPr>
            </a:lvl4pPr>
            <a:lvl5pPr marL="1828800" algn="l" defTabSz="914400" rtl="0" eaLnBrk="1" latinLnBrk="0" hangingPunct="1">
              <a:defRPr sz="1800" kern="1200">
                <a:solidFill>
                  <a:srgbClr val="FFFFFF"/>
                </a:solidFill>
                <a:latin typeface="等线" panose="020f0502020204030204"/>
                <a:ea typeface="+mn-ea"/>
                <a:cs typeface="+mn-cs"/>
              </a:defRPr>
            </a:lvl5pPr>
            <a:lvl6pPr marL="2286000" algn="l" defTabSz="914400" rtl="0" eaLnBrk="1" latinLnBrk="0" hangingPunct="1">
              <a:defRPr sz="1800" kern="1200">
                <a:solidFill>
                  <a:srgbClr val="FFFFFF"/>
                </a:solidFill>
                <a:latin typeface="等线" panose="020f0502020204030204"/>
                <a:ea typeface="+mn-ea"/>
                <a:cs typeface="+mn-cs"/>
              </a:defRPr>
            </a:lvl6pPr>
            <a:lvl7pPr marL="2743200" algn="l" defTabSz="914400" rtl="0" eaLnBrk="1" latinLnBrk="0" hangingPunct="1">
              <a:defRPr sz="1800" kern="1200">
                <a:solidFill>
                  <a:srgbClr val="FFFFFF"/>
                </a:solidFill>
                <a:latin typeface="等线" panose="020f0502020204030204"/>
                <a:ea typeface="+mn-ea"/>
                <a:cs typeface="+mn-cs"/>
              </a:defRPr>
            </a:lvl7pPr>
            <a:lvl8pPr marL="3200400" algn="l" defTabSz="914400" rtl="0" eaLnBrk="1" latinLnBrk="0" hangingPunct="1">
              <a:defRPr sz="1800" kern="1200">
                <a:solidFill>
                  <a:srgbClr val="FFFFFF"/>
                </a:solidFill>
                <a:latin typeface="等线" panose="020f0502020204030204"/>
                <a:ea typeface="+mn-ea"/>
                <a:cs typeface="+mn-cs"/>
              </a:defRPr>
            </a:lvl8pPr>
            <a:lvl9pPr marL="3657600" algn="l" defTabSz="914400" rtl="0" eaLnBrk="1" latinLnBrk="0" hangingPunct="1">
              <a:defRPr sz="1800" kern="1200">
                <a:solidFill>
                  <a:srgbClr val="FFFFFF"/>
                </a:solidFill>
                <a:latin typeface="等线" panose="020f0502020204030204"/>
                <a:ea typeface="+mn-ea"/>
                <a:cs typeface="+mn-cs"/>
              </a:defRPr>
            </a:lvl9pPr>
          </a:lstStyle>
          <a:p>
            <a:pPr algn="ctr"/>
            <a:endParaRPr lang="zh-CN" altLang="en-US"/>
          </a:p>
        </p:txBody>
      </p:sp>
      <p:sp>
        <p:nvSpPr>
          <p:cNvPr id="3" name="文本框 2" title="">
            <a:extLst>
              <a:ext uri="{FF2B5EF4-FFF2-40B4-BE49-F238E27FC236}">
                <a16:creationId xmlns:a16="http://schemas.microsoft.com/office/drawing/2014/main" id="{39AB6AD0-F004-D819-6D6E-2711E0B10133}"/>
              </a:ext>
            </a:extLst>
          </p:cNvPr>
          <p:cNvSpPr txBox="1"/>
          <p:nvPr/>
        </p:nvSpPr>
        <p:spPr>
          <a:xfrm>
            <a:off x="629265" y="471948"/>
            <a:ext cx="2104104"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t>原文精读</a:t>
            </a:r>
          </a:p>
        </p:txBody>
      </p:sp>
      <p:pic>
        <p:nvPicPr>
          <p:cNvPr id="4" name="图片 3" title="">
            <a:extLst>
              <a:ext uri="{FF2B5EF4-FFF2-40B4-BE49-F238E27FC236}">
                <a16:creationId xmlns:a16="http://schemas.microsoft.com/office/drawing/2014/main" id="{E9253B81-5D51-52C5-8BB3-0EF96CAFA8CB}"/>
              </a:ext>
            </a:extLst>
          </p:cNvPr>
          <p:cNvPicPr>
            <a:picLocks noChangeAspect="1"/>
          </p:cNvPicPr>
          <p:nvPr/>
        </p:nvPicPr>
        <p:blipFill>
          <a:blip r:embed="rId2">
            <a:clrChange>
              <a:clrFrom>
                <a:srgbClr val="FFFFFF">
                  <a:alpha val="100000"/>
                </a:srgbClr>
              </a:clrFrom>
              <a:clrTo>
                <a:srgbClr val="FFFFFF">
                  <a:alpha val="100000"/>
                  <a:alpha val="0"/>
                </a:srgbClr>
              </a:clrTo>
            </a:clrChange>
            <a:alphaModFix amt="65000"/>
          </a:blip>
          <a:stretch>
            <a:fillRect/>
          </a:stretch>
        </p:blipFill>
        <p:spPr>
          <a:xfrm>
            <a:off x="8858864" y="68826"/>
            <a:ext cx="589935" cy="589935"/>
          </a:xfrm>
          <a:prstGeom prst="rect">
            <a:avLst/>
          </a:prstGeom>
        </p:spPr>
      </p:pic>
      <p:sp>
        <p:nvSpPr>
          <p:cNvPr id="6" name="文本框 5" title="">
            <a:extLst>
              <a:ext uri="{FF2B5EF4-FFF2-40B4-BE49-F238E27FC236}">
                <a16:creationId xmlns:a16="http://schemas.microsoft.com/office/drawing/2014/main" id="{28E5FB39-E033-A089-219B-5E622B374B0D}"/>
              </a:ext>
            </a:extLst>
          </p:cNvPr>
          <p:cNvSpPr txBox="1"/>
          <p:nvPr/>
        </p:nvSpPr>
        <p:spPr>
          <a:xfrm>
            <a:off x="9448800" y="137651"/>
            <a:ext cx="2408902" cy="4770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1400">
                <a:solidFill>
                  <a:schemeClr val="accent5">
                    <a:lumMod val="60000"/>
                    <a:lumOff val="40000"/>
                  </a:schemeClr>
                </a:solidFill>
                <a:latin typeface="方正隶变简体" panose="03000509000000000000" pitchFamily="65" charset="-122"/>
                <a:ea typeface="方正隶变简体" panose="03000509000000000000" pitchFamily="65" charset="-122"/>
              </a:rPr>
              <a:t>会昌县第三中学</a:t>
            </a:r>
            <a:endParaRPr lang="en-US" altLang="zh-CN" sz="1400">
              <a:solidFill>
                <a:schemeClr val="accent5">
                  <a:lumMod val="60000"/>
                  <a:lumOff val="40000"/>
                </a:schemeClr>
              </a:solidFill>
              <a:latin typeface="方正隶变简体" panose="03000509000000000000" pitchFamily="65" charset="-122"/>
              <a:ea typeface="方正隶变简体" panose="03000509000000000000" pitchFamily="65" charset="-122"/>
            </a:endParaRPr>
          </a:p>
          <a:p>
            <a:pPr algn="dist"/>
            <a:r>
              <a:rPr lang="en-US" altLang="zh-CN" sz="1050">
                <a:solidFill>
                  <a:schemeClr val="accent5">
                    <a:lumMod val="60000"/>
                    <a:lumOff val="40000"/>
                  </a:schemeClr>
                </a:solidFill>
                <a:latin typeface="Bahnschrift SemiBold SemiConden" panose="020b0502040204020203" pitchFamily="34" charset="0"/>
              </a:rPr>
              <a:t>HUI CHANG XIAN DI SAN ZHONG XUE </a:t>
            </a:r>
            <a:endParaRPr lang="zh-CN" altLang="en-US" sz="1050">
              <a:solidFill>
                <a:schemeClr val="accent5">
                  <a:lumMod val="60000"/>
                  <a:lumOff val="40000"/>
                </a:schemeClr>
              </a:solidFill>
              <a:latin typeface="Bahnschrift SemiBold SemiConden" panose="020b0502040204020203" pitchFamily="34" charset="0"/>
            </a:endParaRPr>
          </a:p>
        </p:txBody>
      </p:sp>
      <p:pic>
        <p:nvPicPr>
          <p:cNvPr id="7" name="Picture 7"/>
          <p:cNvPicPr>
            <a:picLocks noChangeAspect="1"/>
          </p:cNvPicPr>
          <p:nvPr/>
        </p:nvPicPr>
        <p:blipFill>
          <a:blip r:embed="rId3"/>
          <a:stretch>
            <a:fillRect/>
          </a:stretch>
        </p:blipFill>
        <p:spPr>
          <a:xfrm flipH="1">
            <a:off x="10985500" y="10337800"/>
            <a:ext cx="0" cy="0"/>
          </a:xfrm>
          <a:prstGeom prst="rect">
            <a:avLst/>
          </a:prstGeom>
          <a:ln>
            <a:noFill/>
          </a:ln>
        </p:spPr>
      </p:pic>
    </p:spTree>
    <p:extLst>
      <p:ext uri="{BB962C8B-B14F-4D97-AF65-F5344CB8AC3E}">
        <p14:creationId xmlns:p14="http://schemas.microsoft.com/office/powerpoint/2010/main" val="1067833878"/>
      </p:ext>
    </p:ext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https://d.book118.com/766130212120010032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等线 Light" panose="020f0302020204030204"/>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等线" panose="020f0502020204030204"/>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16</Slides>
  <Notes>0</Notes>
  <TotalTime>1</TotalTime>
  <HiddenSlides>0</HiddenSlides>
  <MMClips>0</MMClips>
  <ScaleCrop>0</ScaleCrop>
  <HeadingPairs>
    <vt:vector baseType="variant" size="6">
      <vt:variant>
        <vt:lpstr>Fonts used</vt:lpstr>
      </vt:variant>
      <vt:variant>
        <vt:i4>12</vt:i4>
      </vt:variant>
      <vt:variant>
        <vt:lpstr>Theme</vt:lpstr>
      </vt:variant>
      <vt:variant>
        <vt:i4>1</vt:i4>
      </vt:variant>
      <vt:variant>
        <vt:lpstr>Slide Titles</vt:lpstr>
      </vt:variant>
      <vt:variant>
        <vt:i4>16</vt:i4>
      </vt:variant>
    </vt:vector>
  </HeadingPairs>
  <TitlesOfParts>
    <vt:vector baseType="lpstr" size="29">
      <vt:lpstr>Arial</vt:lpstr>
      <vt:lpstr>Calibri</vt:lpstr>
      <vt:lpstr>等线 Light</vt:lpstr>
      <vt:lpstr>等线</vt:lpstr>
      <vt:lpstr>楷体</vt:lpstr>
      <vt:lpstr>方正兰亭粗黑简体</vt:lpstr>
      <vt:lpstr>方正隶变简体</vt:lpstr>
      <vt:lpstr>Bahnschrift SemiBold SemiConden</vt:lpstr>
      <vt:lpstr>宋体</vt:lpstr>
      <vt:lpstr>system-ui</vt:lpstr>
      <vt:lpstr>仿宋</vt:lpstr>
      <vt:lpstr>Times New Roman</vt:lpstr>
      <vt:lpstr>Office Theme</vt:lpstr>
      <vt:lpstr>PowerPoint Presentation</vt:lpstr>
      <vt:lpstr>导  入</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2024-08-31T14:14:23.218</cp:lastPrinted>
  <dcterms:created xsi:type="dcterms:W3CDTF">2024-08-31T06:14:23Z</dcterms:created>
  <dcterms:modified xsi:type="dcterms:W3CDTF">2024-08-31T06:14:25Z</dcterms:modified>
</cp:coreProperties>
</file>