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CB65C-B111-4BF8-89E3-EEEB8893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9228C-094C-4552-9B45-0F81CC06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849B5-279C-4177-AE95-0E419BAFE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AFAEE-5F00-4C95-9B43-0391827B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38409-9275-4C5F-AE51-BF581BD3F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DE7FE-066E-46EC-94AD-C108ACE46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6305A-A117-4461-B258-196634AF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FF210-5D89-4A7C-A323-A1059C9C0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CFA53-2E21-4852-AACF-35756658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EA7C5-1782-493F-8CFF-FC5B616A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DA420-3497-4411-A751-BD0237C5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  <a:sym typeface="Calibri" panose="020f050202020403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69100" y="285750"/>
            <a:ext cx="2103438" cy="5840413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85750"/>
            <a:ext cx="6159500" cy="5840413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矩形 6"/>
          <p:cNvSpPr/>
          <p:nvPr/>
        </p:nvSpPr>
        <p:spPr>
          <a:xfrm>
            <a:off x="0" y="0"/>
            <a:ext cx="9144000" cy="1357313"/>
          </a:xfrm>
          <a:prstGeom prst="rect">
            <a:avLst/>
          </a:prstGeom>
          <a:solidFill>
            <a:srgbClr val="DDF2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27" name="椭圆 14"/>
          <p:cNvSpPr/>
          <p:nvPr/>
        </p:nvSpPr>
        <p:spPr>
          <a:xfrm>
            <a:off x="762000" y="-406400"/>
            <a:ext cx="501650" cy="40957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28" name="椭圆 15"/>
          <p:cNvSpPr/>
          <p:nvPr/>
        </p:nvSpPr>
        <p:spPr>
          <a:xfrm>
            <a:off x="976313" y="-333375"/>
            <a:ext cx="500062" cy="552450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29" name="椭圆 16"/>
          <p:cNvSpPr/>
          <p:nvPr/>
        </p:nvSpPr>
        <p:spPr>
          <a:xfrm>
            <a:off x="1262063" y="-190500"/>
            <a:ext cx="704850" cy="481013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0" name="椭圆 17"/>
          <p:cNvSpPr/>
          <p:nvPr/>
        </p:nvSpPr>
        <p:spPr>
          <a:xfrm>
            <a:off x="1404938" y="-476250"/>
            <a:ext cx="928687" cy="69532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1" name="椭圆 18"/>
          <p:cNvSpPr/>
          <p:nvPr/>
        </p:nvSpPr>
        <p:spPr>
          <a:xfrm>
            <a:off x="2833688" y="-406400"/>
            <a:ext cx="714375" cy="482600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2" name="椭圆 20"/>
          <p:cNvSpPr/>
          <p:nvPr/>
        </p:nvSpPr>
        <p:spPr>
          <a:xfrm>
            <a:off x="3262313" y="-333375"/>
            <a:ext cx="928687" cy="69532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3" name="椭圆 21"/>
          <p:cNvSpPr/>
          <p:nvPr/>
        </p:nvSpPr>
        <p:spPr>
          <a:xfrm>
            <a:off x="3905250" y="-333375"/>
            <a:ext cx="714375" cy="623888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4" name="椭圆 22"/>
          <p:cNvSpPr/>
          <p:nvPr/>
        </p:nvSpPr>
        <p:spPr>
          <a:xfrm>
            <a:off x="6048375" y="3175"/>
            <a:ext cx="714375" cy="500063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5" name="椭圆 23"/>
          <p:cNvSpPr/>
          <p:nvPr/>
        </p:nvSpPr>
        <p:spPr>
          <a:xfrm rot="720000">
            <a:off x="7188200" y="-312737"/>
            <a:ext cx="928688" cy="69532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6" name="椭圆 24"/>
          <p:cNvSpPr/>
          <p:nvPr/>
        </p:nvSpPr>
        <p:spPr>
          <a:xfrm rot="-1560000">
            <a:off x="6300788" y="-238125"/>
            <a:ext cx="928687" cy="69532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7" name="椭圆 25"/>
          <p:cNvSpPr/>
          <p:nvPr/>
        </p:nvSpPr>
        <p:spPr>
          <a:xfrm rot="2040000">
            <a:off x="6691313" y="-769937"/>
            <a:ext cx="714375" cy="642937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8" name="椭圆 26"/>
          <p:cNvSpPr/>
          <p:nvPr/>
        </p:nvSpPr>
        <p:spPr>
          <a:xfrm>
            <a:off x="6834188" y="74613"/>
            <a:ext cx="714375" cy="500062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39" name="椭圆 27"/>
          <p:cNvSpPr/>
          <p:nvPr/>
        </p:nvSpPr>
        <p:spPr>
          <a:xfrm>
            <a:off x="5691188" y="-120650"/>
            <a:ext cx="714375" cy="482600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40" name="标题占位符 1"/>
          <p:cNvSpPr/>
          <p:nvPr>
            <p:ph type="title"/>
          </p:nvPr>
        </p:nvSpPr>
        <p:spPr>
          <a:xfrm>
            <a:off x="642938" y="285750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人机料法环知识培训</a:t>
            </a:r>
            <a:endParaRPr lang="zh-CN" altLang="ru-RU"/>
          </a:p>
        </p:txBody>
      </p:sp>
      <p:sp>
        <p:nvSpPr>
          <p:cNvPr id="1041" name="文本占位符 2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ru-RU"/>
              <a:t>单击此处编辑母版文本样式</a:t>
            </a:r>
            <a:endParaRPr lang="zh-CN" altLang="ru-RU"/>
          </a:p>
          <a:p>
            <a:pPr lvl="1"/>
            <a:r>
              <a:rPr lang="zh-CN" altLang="ru-RU"/>
              <a:t>第二级</a:t>
            </a:r>
            <a:endParaRPr lang="zh-CN" altLang="ru-RU"/>
          </a:p>
          <a:p>
            <a:pPr lvl="2"/>
            <a:r>
              <a:rPr lang="zh-CN" altLang="ru-RU"/>
              <a:t>第三级</a:t>
            </a:r>
            <a:endParaRPr lang="zh-CN" altLang="ru-RU"/>
          </a:p>
          <a:p>
            <a:pPr lvl="3"/>
            <a:r>
              <a:rPr lang="zh-CN" altLang="ru-RU"/>
              <a:t>第四级</a:t>
            </a:r>
            <a:endParaRPr lang="zh-CN" altLang="ru-RU"/>
          </a:p>
          <a:p>
            <a:pPr lvl="4"/>
            <a:r>
              <a:rPr lang="zh-CN" altLang="ru-RU"/>
              <a:t>第五级</a:t>
            </a:r>
            <a:endParaRPr lang="zh-CN" altLang="ru-RU"/>
          </a:p>
        </p:txBody>
      </p:sp>
      <p:sp>
        <p:nvSpPr>
          <p:cNvPr id="1042" name="日期占位符 3"/>
          <p:cNvSpPr>
            <a:spLocks noChangeArrowheads="1"/>
          </p:cNvSpPr>
          <p:nvPr>
            <p:ph type="dt" sz="half" idx="2"/>
          </p:nvPr>
        </p:nvSpPr>
        <p:spPr bwMode="auto">
          <a:xfrm>
            <a:off x="-4410075" y="4286250"/>
            <a:ext cx="2133600" cy="3651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1043" name="页脚占位符 4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4643438" y="7429500"/>
            <a:ext cx="2895600" cy="3651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/>
          <a:lstStyle>
            <a:defPPr>
              <a:defRPr lang="ru-RU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044" name="灯片编号占位符 5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9144000" y="7358063"/>
            <a:ext cx="2133600" cy="3651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/>
          <a:lstStyle>
            <a:defPPr>
              <a:defRPr lang="ru-RU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en-US">
                <a:latin typeface="Arial" pitchFamily="34" charset="0"/>
              </a:rPr>
              <a:t/>
            </a:fld>
            <a:endParaRPr lang="en-US" altLang="en-US">
              <a:latin typeface="Arial" pitchFamily="34" charset="0"/>
            </a:endParaRPr>
          </a:p>
        </p:txBody>
      </p:sp>
      <p:sp>
        <p:nvSpPr>
          <p:cNvPr id="1045" name="矩形 7"/>
          <p:cNvSpPr/>
          <p:nvPr/>
        </p:nvSpPr>
        <p:spPr>
          <a:xfrm>
            <a:off x="0" y="1285875"/>
            <a:ext cx="9144000" cy="142875"/>
          </a:xfrm>
          <a:prstGeom prst="rect">
            <a:avLst/>
          </a:prstGeom>
          <a:solidFill>
            <a:srgbClr val="7F7F7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grpSp>
        <p:nvGrpSpPr>
          <p:cNvPr id="1046" name="Group 22"/>
          <p:cNvGrpSpPr/>
          <p:nvPr/>
        </p:nvGrpSpPr>
        <p:grpSpPr>
          <a:xfrm rot="-780000">
            <a:off x="6343650" y="619125"/>
            <a:ext cx="263525" cy="236538"/>
            <a:chExt cx="262892" cy="236198"/>
          </a:xfrm>
        </p:grpSpPr>
        <p:sp>
          <p:nvSpPr>
            <p:cNvPr id="1065" name="同心圆 10"/>
            <p:cNvSpPr/>
            <p:nvPr/>
          </p:nvSpPr>
          <p:spPr>
            <a:xfrm>
              <a:off x="0" y="56198"/>
              <a:ext cx="180000" cy="180000"/>
            </a:xfrm>
            <a:custGeom>
              <a:gdLst>
                <a:gd name="txL" fmla="*/ 3163 w 21600"/>
                <a:gd name="txT" fmla="*/ 3163 h 21600"/>
                <a:gd name="txR" fmla="*/ 18437 w 21600"/>
                <a:gd name="txB" fmla="*/ 18437 h 21600"/>
              </a:gdLst>
              <a:cxnLst>
                <a:cxn ang="0">
                  <a:pos x="90000" y="0"/>
                </a:cxn>
                <a:cxn ang="0">
                  <a:pos x="26358" y="26358"/>
                </a:cxn>
                <a:cxn ang="0">
                  <a:pos x="0" y="90000"/>
                </a:cxn>
                <a:cxn ang="0">
                  <a:pos x="26358" y="153642"/>
                </a:cxn>
                <a:cxn ang="0">
                  <a:pos x="90000" y="180000"/>
                </a:cxn>
                <a:cxn ang="0">
                  <a:pos x="153642" y="153642"/>
                </a:cxn>
                <a:cxn ang="0">
                  <a:pos x="180000" y="90000"/>
                </a:cxn>
                <a:cxn ang="0">
                  <a:pos x="153642" y="26358"/>
                </a:cxn>
              </a:cxnLst>
              <a:rect l="txL" t="txT" r="txR" b="tx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4756" y="10800"/>
                  </a:moveTo>
                  <a:cubicBezTo>
                    <a:pt x="4756" y="14138"/>
                    <a:pt x="7462" y="16844"/>
                    <a:pt x="10800" y="16844"/>
                  </a:cubicBezTo>
                  <a:cubicBezTo>
                    <a:pt x="14138" y="16844"/>
                    <a:pt x="16844" y="14138"/>
                    <a:pt x="16844" y="10800"/>
                  </a:cubicBezTo>
                  <a:cubicBezTo>
                    <a:pt x="16844" y="7462"/>
                    <a:pt x="14138" y="4756"/>
                    <a:pt x="10800" y="4756"/>
                  </a:cubicBezTo>
                  <a:cubicBezTo>
                    <a:pt x="7462" y="4756"/>
                    <a:pt x="4756" y="7462"/>
                    <a:pt x="4756" y="10800"/>
                  </a:cubicBez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6" name="直接箭头连接符 11"/>
            <p:cNvSpPr/>
            <p:nvPr/>
          </p:nvSpPr>
          <p:spPr>
            <a:xfrm flipV="1">
              <a:off x="120016" y="0"/>
              <a:ext cx="142876" cy="107157"/>
            </a:xfrm>
            <a:prstGeom prst="line">
              <a:avLst/>
            </a:prstGeom>
            <a:ln w="28575" cap="flat" cmpd="sng">
              <a:solidFill>
                <a:srgbClr val="7F7F7F"/>
              </a:solidFill>
              <a:prstDash val="solid"/>
              <a:headEnd type="none" w="med" len="med"/>
              <a:tailEnd type="arrow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47" name="直接连接符 12"/>
          <p:cNvSpPr/>
          <p:nvPr/>
        </p:nvSpPr>
        <p:spPr>
          <a:xfrm rot="5400000">
            <a:off x="6591300" y="1035050"/>
            <a:ext cx="642938" cy="1588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048" name="同心圆 13"/>
          <p:cNvSpPr/>
          <p:nvPr/>
        </p:nvSpPr>
        <p:spPr>
          <a:xfrm>
            <a:off x="6769100" y="425450"/>
            <a:ext cx="288925" cy="288925"/>
          </a:xfrm>
          <a:custGeom>
            <a:cxnLst>
              <a:cxn ang="0">
                <a:pos x="144463" y="0"/>
              </a:cxn>
              <a:cxn ang="0">
                <a:pos x="42309" y="42309"/>
              </a:cxn>
              <a:cxn ang="0">
                <a:pos x="0" y="144463"/>
              </a:cxn>
              <a:cxn ang="0">
                <a:pos x="42309" y="246616"/>
              </a:cxn>
              <a:cxn ang="0">
                <a:pos x="144463" y="288925"/>
              </a:cxn>
              <a:cxn ang="0">
                <a:pos x="246616" y="246616"/>
              </a:cxn>
              <a:cxn ang="0">
                <a:pos x="288925" y="144463"/>
              </a:cxn>
              <a:cxn ang="0">
                <a:pos x="246616" y="42309"/>
              </a:cxn>
            </a:cxnLst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2764" y="10800"/>
                </a:moveTo>
                <a:cubicBezTo>
                  <a:pt x="2764" y="15238"/>
                  <a:pt x="6362" y="18836"/>
                  <a:pt x="10800" y="18836"/>
                </a:cubicBezTo>
                <a:cubicBezTo>
                  <a:pt x="15238" y="18836"/>
                  <a:pt x="18836" y="15238"/>
                  <a:pt x="18836" y="10800"/>
                </a:cubicBezTo>
                <a:cubicBezTo>
                  <a:pt x="18836" y="6362"/>
                  <a:pt x="15238" y="2764"/>
                  <a:pt x="10800" y="2764"/>
                </a:cubicBezTo>
                <a:cubicBezTo>
                  <a:pt x="6362" y="2764"/>
                  <a:pt x="2764" y="6362"/>
                  <a:pt x="2764" y="10800"/>
                </a:cubicBezTo>
                <a:close/>
              </a:path>
            </a:pathLst>
          </a:custGeom>
          <a:solidFill>
            <a:srgbClr val="7F7F7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en-US" sz="2000" b="1">
                <a:solidFill>
                  <a:srgbClr val="7F7F7F"/>
                </a:solidFill>
                <a:latin typeface="Calibri"/>
                <a:sym typeface="Calibri"/>
              </a:rPr>
              <a:t>$</a:t>
            </a:r>
            <a:endParaRPr lang="en-US" altLang="en-US" sz="2000" b="1">
              <a:solidFill>
                <a:srgbClr val="7F7F7F"/>
              </a:solidFill>
              <a:latin typeface="Calibri"/>
              <a:sym typeface="Calibri"/>
            </a:endParaRPr>
          </a:p>
        </p:txBody>
      </p:sp>
      <p:sp>
        <p:nvSpPr>
          <p:cNvPr id="1049" name="椭圆 19"/>
          <p:cNvSpPr/>
          <p:nvPr/>
        </p:nvSpPr>
        <p:spPr>
          <a:xfrm rot="720000">
            <a:off x="5972175" y="-333375"/>
            <a:ext cx="930275" cy="69532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50" name="太阳形 28"/>
          <p:cNvSpPr/>
          <p:nvPr/>
        </p:nvSpPr>
        <p:spPr>
          <a:xfrm>
            <a:off x="-222250" y="-231775"/>
            <a:ext cx="730250" cy="730250"/>
          </a:xfrm>
          <a:prstGeom prst="sun">
            <a:avLst>
              <a:gd name="adj" fmla="val 25000"/>
            </a:avLst>
          </a:prstGeom>
          <a:solidFill>
            <a:srgbClr val="7F7F7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51" name="心形 30"/>
          <p:cNvSpPr/>
          <p:nvPr/>
        </p:nvSpPr>
        <p:spPr>
          <a:xfrm>
            <a:off x="7200900" y="596900"/>
            <a:ext cx="285750" cy="285750"/>
          </a:xfrm>
          <a:custGeom>
            <a:cxnLst>
              <a:cxn ang="0">
                <a:pos x="142776" y="285710"/>
              </a:cxn>
              <a:cxn ang="0">
                <a:pos x="4244" y="91088"/>
              </a:cxn>
              <a:cxn ang="0">
                <a:pos x="925" y="79844"/>
              </a:cxn>
              <a:cxn ang="0">
                <a:pos x="26" y="68679"/>
              </a:cxn>
              <a:cxn ang="0">
                <a:pos x="1335" y="57806"/>
              </a:cxn>
              <a:cxn ang="0">
                <a:pos x="4667" y="47382"/>
              </a:cxn>
              <a:cxn ang="0">
                <a:pos x="9796" y="37554"/>
              </a:cxn>
              <a:cxn ang="0">
                <a:pos x="16565" y="28506"/>
              </a:cxn>
              <a:cxn ang="0">
                <a:pos x="24774" y="20411"/>
              </a:cxn>
              <a:cxn ang="0">
                <a:pos x="34200" y="13413"/>
              </a:cxn>
              <a:cxn ang="0">
                <a:pos x="44684" y="7725"/>
              </a:cxn>
              <a:cxn ang="0">
                <a:pos x="56013" y="3492"/>
              </a:cxn>
              <a:cxn ang="0">
                <a:pos x="68004" y="873"/>
              </a:cxn>
              <a:cxn ang="0">
                <a:pos x="80457" y="40"/>
              </a:cxn>
              <a:cxn ang="0">
                <a:pos x="93174" y="1177"/>
              </a:cxn>
              <a:cxn ang="0">
                <a:pos x="105958" y="4431"/>
              </a:cxn>
              <a:cxn ang="0">
                <a:pos x="118610" y="10000"/>
              </a:cxn>
              <a:cxn ang="0">
                <a:pos x="130970" y="18030"/>
              </a:cxn>
              <a:cxn ang="0">
                <a:pos x="142802" y="28691"/>
              </a:cxn>
              <a:cxn ang="0">
                <a:pos x="154634" y="18030"/>
              </a:cxn>
              <a:cxn ang="0">
                <a:pos x="166968" y="10000"/>
              </a:cxn>
              <a:cxn ang="0">
                <a:pos x="179646" y="4431"/>
              </a:cxn>
              <a:cxn ang="0">
                <a:pos x="192430" y="1177"/>
              </a:cxn>
              <a:cxn ang="0">
                <a:pos x="205135" y="40"/>
              </a:cxn>
              <a:cxn ang="0">
                <a:pos x="217575" y="873"/>
              </a:cxn>
              <a:cxn ang="0">
                <a:pos x="229565" y="3492"/>
              </a:cxn>
              <a:cxn ang="0">
                <a:pos x="240895" y="7725"/>
              </a:cxn>
              <a:cxn ang="0">
                <a:pos x="251378" y="13413"/>
              </a:cxn>
              <a:cxn ang="0">
                <a:pos x="260830" y="20411"/>
              </a:cxn>
              <a:cxn ang="0">
                <a:pos x="269027" y="28506"/>
              </a:cxn>
              <a:cxn ang="0">
                <a:pos x="275782" y="37554"/>
              </a:cxn>
              <a:cxn ang="0">
                <a:pos x="280938" y="47382"/>
              </a:cxn>
              <a:cxn ang="0">
                <a:pos x="284256" y="57806"/>
              </a:cxn>
              <a:cxn ang="0">
                <a:pos x="285552" y="68679"/>
              </a:cxn>
              <a:cxn ang="0">
                <a:pos x="284653" y="79844"/>
              </a:cxn>
              <a:cxn ang="0">
                <a:pos x="281348" y="91101"/>
              </a:cxn>
              <a:cxn ang="0">
                <a:pos x="142802" y="285750"/>
              </a:cxn>
            </a:cxnLst>
            <a:rect l="l" t="t" r="r" b="b"/>
            <a:pathLst>
              <a:path w="21615" h="21602">
                <a:moveTo>
                  <a:pt x="10800" y="21599"/>
                </a:moveTo>
                <a:lnTo>
                  <a:pt x="321" y="6886"/>
                </a:lnTo>
                <a:lnTo>
                  <a:pt x="70" y="6036"/>
                </a:lnTo>
                <a:cubicBezTo>
                  <a:pt x="-9" y="5766"/>
                  <a:pt x="-1" y="5474"/>
                  <a:pt x="2" y="5192"/>
                </a:cubicBezTo>
                <a:cubicBezTo>
                  <a:pt x="6" y="4918"/>
                  <a:pt x="43" y="4641"/>
                  <a:pt x="101" y="4370"/>
                </a:cubicBezTo>
                <a:cubicBezTo>
                  <a:pt x="159" y="4103"/>
                  <a:pt x="245" y="3837"/>
                  <a:pt x="353" y="3582"/>
                </a:cubicBezTo>
                <a:cubicBezTo>
                  <a:pt x="460" y="3326"/>
                  <a:pt x="591" y="3077"/>
                  <a:pt x="741" y="2839"/>
                </a:cubicBezTo>
                <a:cubicBezTo>
                  <a:pt x="892" y="2598"/>
                  <a:pt x="1066" y="2369"/>
                  <a:pt x="1253" y="2155"/>
                </a:cubicBezTo>
                <a:cubicBezTo>
                  <a:pt x="1443" y="1938"/>
                  <a:pt x="1651" y="1732"/>
                  <a:pt x="1874" y="1543"/>
                </a:cubicBezTo>
                <a:cubicBezTo>
                  <a:pt x="2097" y="1351"/>
                  <a:pt x="2337" y="1174"/>
                  <a:pt x="2587" y="1014"/>
                </a:cubicBezTo>
                <a:cubicBezTo>
                  <a:pt x="2839" y="854"/>
                  <a:pt x="3106" y="708"/>
                  <a:pt x="3380" y="584"/>
                </a:cubicBezTo>
                <a:cubicBezTo>
                  <a:pt x="3656" y="459"/>
                  <a:pt x="3945" y="350"/>
                  <a:pt x="4237" y="264"/>
                </a:cubicBezTo>
                <a:cubicBezTo>
                  <a:pt x="4533" y="176"/>
                  <a:pt x="4838" y="108"/>
                  <a:pt x="5144" y="66"/>
                </a:cubicBezTo>
                <a:cubicBezTo>
                  <a:pt x="5454" y="22"/>
                  <a:pt x="5771" y="1"/>
                  <a:pt x="6086" y="3"/>
                </a:cubicBezTo>
                <a:cubicBezTo>
                  <a:pt x="6407" y="7"/>
                  <a:pt x="6731" y="35"/>
                  <a:pt x="7048" y="89"/>
                </a:cubicBezTo>
                <a:cubicBezTo>
                  <a:pt x="7374" y="144"/>
                  <a:pt x="7700" y="226"/>
                  <a:pt x="8015" y="335"/>
                </a:cubicBezTo>
                <a:cubicBezTo>
                  <a:pt x="8344" y="447"/>
                  <a:pt x="8667" y="590"/>
                  <a:pt x="8972" y="756"/>
                </a:cubicBezTo>
                <a:cubicBezTo>
                  <a:pt x="9297" y="932"/>
                  <a:pt x="9613" y="1135"/>
                  <a:pt x="9907" y="1363"/>
                </a:cubicBezTo>
                <a:cubicBezTo>
                  <a:pt x="10224" y="1609"/>
                  <a:pt x="10504" y="1900"/>
                  <a:pt x="10802" y="2169"/>
                </a:cubicBezTo>
                <a:lnTo>
                  <a:pt x="11697" y="1363"/>
                </a:lnTo>
                <a:cubicBezTo>
                  <a:pt x="11971" y="1116"/>
                  <a:pt x="12304" y="934"/>
                  <a:pt x="12630" y="756"/>
                </a:cubicBezTo>
                <a:cubicBezTo>
                  <a:pt x="12935" y="590"/>
                  <a:pt x="13528" y="450"/>
                  <a:pt x="13589" y="335"/>
                </a:cubicBezTo>
                <a:cubicBezTo>
                  <a:pt x="13901" y="226"/>
                  <a:pt x="14227" y="144"/>
                  <a:pt x="14556" y="89"/>
                </a:cubicBezTo>
                <a:cubicBezTo>
                  <a:pt x="14872" y="35"/>
                  <a:pt x="15195" y="7"/>
                  <a:pt x="15517" y="3"/>
                </a:cubicBezTo>
                <a:cubicBezTo>
                  <a:pt x="15830" y="0"/>
                  <a:pt x="16147" y="22"/>
                  <a:pt x="16458" y="66"/>
                </a:cubicBezTo>
                <a:cubicBezTo>
                  <a:pt x="16764" y="109"/>
                  <a:pt x="17068" y="177"/>
                  <a:pt x="17365" y="264"/>
                </a:cubicBezTo>
                <a:cubicBezTo>
                  <a:pt x="17658" y="349"/>
                  <a:pt x="17946" y="458"/>
                  <a:pt x="18222" y="584"/>
                </a:cubicBezTo>
                <a:cubicBezTo>
                  <a:pt x="18496" y="708"/>
                  <a:pt x="18762" y="854"/>
                  <a:pt x="19015" y="1014"/>
                </a:cubicBezTo>
                <a:cubicBezTo>
                  <a:pt x="19264" y="1172"/>
                  <a:pt x="19504" y="1349"/>
                  <a:pt x="19730" y="1543"/>
                </a:cubicBezTo>
                <a:cubicBezTo>
                  <a:pt x="19950" y="1731"/>
                  <a:pt x="20158" y="1937"/>
                  <a:pt x="20350" y="2155"/>
                </a:cubicBezTo>
                <a:cubicBezTo>
                  <a:pt x="20536" y="2369"/>
                  <a:pt x="20710" y="2598"/>
                  <a:pt x="20861" y="2839"/>
                </a:cubicBezTo>
                <a:cubicBezTo>
                  <a:pt x="21010" y="3074"/>
                  <a:pt x="21143" y="3323"/>
                  <a:pt x="21251" y="3582"/>
                </a:cubicBezTo>
                <a:cubicBezTo>
                  <a:pt x="21357" y="3835"/>
                  <a:pt x="21443" y="4099"/>
                  <a:pt x="21502" y="4370"/>
                </a:cubicBezTo>
                <a:cubicBezTo>
                  <a:pt x="21561" y="4639"/>
                  <a:pt x="21595" y="4916"/>
                  <a:pt x="21600" y="5192"/>
                </a:cubicBezTo>
                <a:cubicBezTo>
                  <a:pt x="21606" y="5474"/>
                  <a:pt x="21584" y="5760"/>
                  <a:pt x="21532" y="6036"/>
                </a:cubicBezTo>
                <a:cubicBezTo>
                  <a:pt x="21478" y="6326"/>
                  <a:pt x="21366" y="6603"/>
                  <a:pt x="21282" y="6887"/>
                </a:cubicBezTo>
                <a:lnTo>
                  <a:pt x="10802" y="21602"/>
                </a:lnTo>
                <a:lnTo>
                  <a:pt x="10800" y="21599"/>
                </a:lnTo>
                <a:close/>
              </a:path>
            </a:pathLst>
          </a:custGeom>
          <a:solidFill>
            <a:srgbClr val="7F7F7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" name="直接连接符 31"/>
          <p:cNvSpPr/>
          <p:nvPr/>
        </p:nvSpPr>
        <p:spPr>
          <a:xfrm rot="-5400000" flipH="1" flipV="1">
            <a:off x="6997700" y="1011238"/>
            <a:ext cx="688975" cy="3175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053" name="加号 32"/>
          <p:cNvSpPr/>
          <p:nvPr/>
        </p:nvSpPr>
        <p:spPr>
          <a:xfrm>
            <a:off x="7700963" y="642938"/>
            <a:ext cx="357187" cy="357187"/>
          </a:xfrm>
          <a:prstGeom prst="flowChartAlternateProcess">
            <a:avLst/>
          </a:prstGeom>
          <a:solidFill>
            <a:srgbClr val="7F7F7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54" name="直接连接符 33"/>
          <p:cNvSpPr/>
          <p:nvPr/>
        </p:nvSpPr>
        <p:spPr>
          <a:xfrm rot="5400000">
            <a:off x="6234113" y="1079500"/>
            <a:ext cx="460375" cy="0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grpSp>
        <p:nvGrpSpPr>
          <p:cNvPr id="1055" name="Group 33"/>
          <p:cNvGrpSpPr/>
          <p:nvPr/>
        </p:nvGrpSpPr>
        <p:grpSpPr>
          <a:xfrm>
            <a:off x="8129588" y="571500"/>
            <a:ext cx="288925" cy="179388"/>
            <a:chExt cx="500066" cy="357190"/>
          </a:xfrm>
        </p:grpSpPr>
        <p:sp>
          <p:nvSpPr>
            <p:cNvPr id="1062" name="矩形 35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063" name="等腰三角形 36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064" name="等腰三角形 37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CCEC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056" name="直接连接符 38"/>
          <p:cNvSpPr/>
          <p:nvPr/>
        </p:nvSpPr>
        <p:spPr>
          <a:xfrm rot="5400000">
            <a:off x="7970838" y="1054100"/>
            <a:ext cx="604837" cy="1588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057" name="直接连接符 39"/>
          <p:cNvSpPr/>
          <p:nvPr/>
        </p:nvSpPr>
        <p:spPr>
          <a:xfrm rot="5400000">
            <a:off x="8164513" y="963613"/>
            <a:ext cx="787400" cy="3175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grpSp>
        <p:nvGrpSpPr>
          <p:cNvPr id="1058" name="Group 39"/>
          <p:cNvGrpSpPr/>
          <p:nvPr/>
        </p:nvGrpSpPr>
        <p:grpSpPr>
          <a:xfrm>
            <a:off x="8486775" y="373063"/>
            <a:ext cx="157163" cy="269875"/>
            <a:chExt cx="181268" cy="310689"/>
          </a:xfrm>
        </p:grpSpPr>
        <p:sp>
          <p:nvSpPr>
            <p:cNvPr id="1060" name="同心圆 41"/>
            <p:cNvSpPr/>
            <p:nvPr/>
          </p:nvSpPr>
          <p:spPr>
            <a:xfrm rot="-780000">
              <a:off x="1268" y="0"/>
              <a:ext cx="180000" cy="180000"/>
            </a:xfrm>
            <a:custGeom>
              <a:gdLst>
                <a:gd name="txL" fmla="*/ 3163 w 21600"/>
                <a:gd name="txT" fmla="*/ 3163 h 21600"/>
                <a:gd name="txR" fmla="*/ 18437 w 21600"/>
                <a:gd name="txB" fmla="*/ 18437 h 21600"/>
              </a:gdLst>
              <a:cxnLst>
                <a:cxn ang="0">
                  <a:pos x="90000" y="0"/>
                </a:cxn>
                <a:cxn ang="0">
                  <a:pos x="26358" y="26358"/>
                </a:cxn>
                <a:cxn ang="0">
                  <a:pos x="0" y="90000"/>
                </a:cxn>
                <a:cxn ang="0">
                  <a:pos x="26358" y="153642"/>
                </a:cxn>
                <a:cxn ang="0">
                  <a:pos x="90000" y="180000"/>
                </a:cxn>
                <a:cxn ang="0">
                  <a:pos x="153642" y="153642"/>
                </a:cxn>
                <a:cxn ang="0">
                  <a:pos x="180000" y="90000"/>
                </a:cxn>
                <a:cxn ang="0">
                  <a:pos x="153642" y="26358"/>
                </a:cxn>
              </a:cxnLst>
              <a:rect l="txL" t="txT" r="txR" b="tx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4756" y="10800"/>
                  </a:moveTo>
                  <a:cubicBezTo>
                    <a:pt x="4756" y="14138"/>
                    <a:pt x="7462" y="16844"/>
                    <a:pt x="10800" y="16844"/>
                  </a:cubicBezTo>
                  <a:cubicBezTo>
                    <a:pt x="14138" y="16844"/>
                    <a:pt x="16844" y="14138"/>
                    <a:pt x="16844" y="10800"/>
                  </a:cubicBezTo>
                  <a:cubicBezTo>
                    <a:pt x="16844" y="7462"/>
                    <a:pt x="14138" y="4756"/>
                    <a:pt x="10800" y="4756"/>
                  </a:cubicBezTo>
                  <a:cubicBezTo>
                    <a:pt x="7462" y="4756"/>
                    <a:pt x="4756" y="7462"/>
                    <a:pt x="4756" y="10800"/>
                  </a:cubicBez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1" name="加号 42"/>
            <p:cNvSpPr/>
            <p:nvPr/>
          </p:nvSpPr>
          <p:spPr>
            <a:xfrm>
              <a:off x="0" y="130689"/>
              <a:ext cx="180000" cy="180000"/>
            </a:xfrm>
            <a:prstGeom prst="flowChartAlternateProcess">
              <a:avLst/>
            </a:prstGeom>
            <a:solidFill>
              <a:srgbClr val="7F7F7F"/>
            </a:solidFill>
            <a:ln w="9525">
              <a:noFill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059" name="直接连接符 50"/>
          <p:cNvSpPr/>
          <p:nvPr/>
        </p:nvSpPr>
        <p:spPr>
          <a:xfrm rot="5400000">
            <a:off x="7651750" y="1127125"/>
            <a:ext cx="460375" cy="0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914400" indent="-914400" algn="l" rtl="0" fontAlgn="base">
        <a:spcBef>
          <a:spcPct val="0"/>
        </a:spcBef>
        <a:spcAft>
          <a:spcPct val="0"/>
        </a:spcAft>
        <a:defRPr sz="2800" b="1" kern="1200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cs typeface="+mj-cs"/>
          <a:sym typeface="Calibri" panose="020f0502020204030204" pitchFamily="34" charset="0"/>
        </a:defRPr>
      </a:lvl1pPr>
      <a:lvl2pPr marL="9144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2pPr>
      <a:lvl3pPr marL="9144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3pPr>
      <a:lvl4pPr marL="9144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4pPr>
      <a:lvl5pPr marL="9144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5pPr>
      <a:lvl6pPr marL="13716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6pPr>
      <a:lvl7pPr marL="18288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7pPr>
      <a:lvl8pPr marL="22860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8pPr>
      <a:lvl9pPr marL="2743200" indent="-914400" algn="l" rtl="0" fontAlgn="base">
        <a:spcBef>
          <a:spcPct val="0"/>
        </a:spcBef>
        <a:spcAft>
          <a:spcPct val="0"/>
        </a:spcAft>
        <a:defRPr sz="2800" b="1">
          <a:solidFill>
            <a:srgbClr val="7F7F7F"/>
          </a:solidFill>
          <a:latin typeface="微软雅黑" panose="020b0503020204020204" pitchFamily="2" charset="-122"/>
          <a:ea typeface="微软雅黑" panose="020b0503020204020204" pitchFamily="2" charset="-122"/>
          <a:sym typeface="Calibri" panose="020f050202020403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32051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矩形 4"/>
          <p:cNvSpPr/>
          <p:nvPr/>
        </p:nvSpPr>
        <p:spPr>
          <a:xfrm>
            <a:off x="0" y="9525"/>
            <a:ext cx="9131300" cy="5229225"/>
          </a:xfrm>
          <a:prstGeom prst="rect">
            <a:avLst/>
          </a:prstGeom>
          <a:solidFill>
            <a:srgbClr val="DDF2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1" name="矩形 7"/>
          <p:cNvSpPr/>
          <p:nvPr/>
        </p:nvSpPr>
        <p:spPr>
          <a:xfrm>
            <a:off x="0" y="5126038"/>
            <a:ext cx="9144000" cy="142875"/>
          </a:xfrm>
          <a:prstGeom prst="rect">
            <a:avLst/>
          </a:prstGeom>
          <a:solidFill>
            <a:srgbClr val="7F7F7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2" name="直接连接符 9"/>
          <p:cNvSpPr/>
          <p:nvPr/>
        </p:nvSpPr>
        <p:spPr>
          <a:xfrm rot="5400000">
            <a:off x="842963" y="4730750"/>
            <a:ext cx="785812" cy="3175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grpSp>
        <p:nvGrpSpPr>
          <p:cNvPr id="2053" name="Group 5"/>
          <p:cNvGrpSpPr/>
          <p:nvPr/>
        </p:nvGrpSpPr>
        <p:grpSpPr>
          <a:xfrm rot="-780000">
            <a:off x="1150938" y="4140200"/>
            <a:ext cx="263525" cy="236538"/>
            <a:chExt cx="262892" cy="236198"/>
          </a:xfrm>
        </p:grpSpPr>
        <p:sp>
          <p:nvSpPr>
            <p:cNvPr id="2087" name="同心圆 10"/>
            <p:cNvSpPr/>
            <p:nvPr/>
          </p:nvSpPr>
          <p:spPr>
            <a:xfrm>
              <a:off x="0" y="56198"/>
              <a:ext cx="180000" cy="180000"/>
            </a:xfrm>
            <a:custGeom>
              <a:gdLst>
                <a:gd name="txL" fmla="*/ 3163 w 21600"/>
                <a:gd name="txT" fmla="*/ 3163 h 21600"/>
                <a:gd name="txR" fmla="*/ 18437 w 21600"/>
                <a:gd name="txB" fmla="*/ 18437 h 21600"/>
              </a:gdLst>
              <a:cxnLst>
                <a:cxn ang="0">
                  <a:pos x="90000" y="0"/>
                </a:cxn>
                <a:cxn ang="0">
                  <a:pos x="26358" y="26358"/>
                </a:cxn>
                <a:cxn ang="0">
                  <a:pos x="0" y="90000"/>
                </a:cxn>
                <a:cxn ang="0">
                  <a:pos x="26358" y="153642"/>
                </a:cxn>
                <a:cxn ang="0">
                  <a:pos x="90000" y="180000"/>
                </a:cxn>
                <a:cxn ang="0">
                  <a:pos x="153642" y="153642"/>
                </a:cxn>
                <a:cxn ang="0">
                  <a:pos x="180000" y="90000"/>
                </a:cxn>
                <a:cxn ang="0">
                  <a:pos x="153642" y="26358"/>
                </a:cxn>
              </a:cxnLst>
              <a:rect l="txL" t="txT" r="txR" b="tx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4756" y="10800"/>
                  </a:moveTo>
                  <a:cubicBezTo>
                    <a:pt x="4756" y="14138"/>
                    <a:pt x="7462" y="16844"/>
                    <a:pt x="10800" y="16844"/>
                  </a:cubicBezTo>
                  <a:cubicBezTo>
                    <a:pt x="14138" y="16844"/>
                    <a:pt x="16844" y="14138"/>
                    <a:pt x="16844" y="10800"/>
                  </a:cubicBezTo>
                  <a:cubicBezTo>
                    <a:pt x="16844" y="7462"/>
                    <a:pt x="14138" y="4756"/>
                    <a:pt x="10800" y="4756"/>
                  </a:cubicBezTo>
                  <a:cubicBezTo>
                    <a:pt x="7462" y="4756"/>
                    <a:pt x="4756" y="7462"/>
                    <a:pt x="4756" y="10800"/>
                  </a:cubicBez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8" name="直接箭头连接符 13"/>
            <p:cNvSpPr/>
            <p:nvPr/>
          </p:nvSpPr>
          <p:spPr>
            <a:xfrm flipV="1">
              <a:off x="120016" y="0"/>
              <a:ext cx="142876" cy="107157"/>
            </a:xfrm>
            <a:prstGeom prst="line">
              <a:avLst/>
            </a:prstGeom>
            <a:ln w="28575" cap="flat" cmpd="sng">
              <a:solidFill>
                <a:srgbClr val="7F7F7F"/>
              </a:solidFill>
              <a:prstDash val="solid"/>
              <a:headEnd type="none" w="med" len="med"/>
              <a:tailEnd type="arrow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54" name="直接连接符 15"/>
          <p:cNvSpPr/>
          <p:nvPr/>
        </p:nvSpPr>
        <p:spPr>
          <a:xfrm rot="5400000">
            <a:off x="1166813" y="4552950"/>
            <a:ext cx="1143000" cy="3175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2055" name="同心圆 18"/>
          <p:cNvSpPr/>
          <p:nvPr/>
        </p:nvSpPr>
        <p:spPr>
          <a:xfrm>
            <a:off x="1593850" y="3697288"/>
            <a:ext cx="288925" cy="287337"/>
          </a:xfrm>
          <a:custGeom>
            <a:cxnLst>
              <a:cxn ang="0">
                <a:pos x="144463" y="0"/>
              </a:cxn>
              <a:cxn ang="0">
                <a:pos x="42309" y="42076"/>
              </a:cxn>
              <a:cxn ang="0">
                <a:pos x="0" y="143669"/>
              </a:cxn>
              <a:cxn ang="0">
                <a:pos x="42309" y="245261"/>
              </a:cxn>
              <a:cxn ang="0">
                <a:pos x="144463" y="287337"/>
              </a:cxn>
              <a:cxn ang="0">
                <a:pos x="246616" y="245261"/>
              </a:cxn>
              <a:cxn ang="0">
                <a:pos x="288925" y="143669"/>
              </a:cxn>
              <a:cxn ang="0">
                <a:pos x="246616" y="42076"/>
              </a:cxn>
            </a:cxnLst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2764" y="10800"/>
                </a:moveTo>
                <a:cubicBezTo>
                  <a:pt x="2764" y="15238"/>
                  <a:pt x="6362" y="18836"/>
                  <a:pt x="10800" y="18836"/>
                </a:cubicBezTo>
                <a:cubicBezTo>
                  <a:pt x="15238" y="18836"/>
                  <a:pt x="18836" y="15238"/>
                  <a:pt x="18836" y="10800"/>
                </a:cubicBezTo>
                <a:cubicBezTo>
                  <a:pt x="18836" y="6362"/>
                  <a:pt x="15238" y="2764"/>
                  <a:pt x="10800" y="2764"/>
                </a:cubicBezTo>
                <a:cubicBezTo>
                  <a:pt x="6362" y="2764"/>
                  <a:pt x="2764" y="6362"/>
                  <a:pt x="2764" y="10800"/>
                </a:cubicBezTo>
                <a:close/>
              </a:path>
            </a:pathLst>
          </a:custGeom>
          <a:solidFill>
            <a:srgbClr val="7F7F7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en-US" sz="2000" b="1">
                <a:solidFill>
                  <a:srgbClr val="7F7F7F"/>
                </a:solidFill>
                <a:latin typeface="Calibri"/>
                <a:sym typeface="Calibri"/>
              </a:rPr>
              <a:t>$</a:t>
            </a:r>
            <a:endParaRPr lang="en-US" altLang="en-US" sz="2000" b="1">
              <a:solidFill>
                <a:srgbClr val="7F7F7F"/>
              </a:solidFill>
              <a:latin typeface="Calibri"/>
              <a:sym typeface="Calibri"/>
            </a:endParaRPr>
          </a:p>
        </p:txBody>
      </p:sp>
      <p:sp>
        <p:nvSpPr>
          <p:cNvPr id="2056" name="椭圆 19"/>
          <p:cNvSpPr/>
          <p:nvPr/>
        </p:nvSpPr>
        <p:spPr>
          <a:xfrm>
            <a:off x="1096963" y="403225"/>
            <a:ext cx="500062" cy="42862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7" name="椭圆 20"/>
          <p:cNvSpPr/>
          <p:nvPr/>
        </p:nvSpPr>
        <p:spPr>
          <a:xfrm>
            <a:off x="1311275" y="476250"/>
            <a:ext cx="500063" cy="571500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8" name="椭圆 21"/>
          <p:cNvSpPr/>
          <p:nvPr/>
        </p:nvSpPr>
        <p:spPr>
          <a:xfrm>
            <a:off x="1597025" y="619125"/>
            <a:ext cx="704850" cy="500063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9" name="椭圆 22"/>
          <p:cNvSpPr/>
          <p:nvPr/>
        </p:nvSpPr>
        <p:spPr>
          <a:xfrm>
            <a:off x="1739900" y="333375"/>
            <a:ext cx="928688" cy="71437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0" name="椭圆 23"/>
          <p:cNvSpPr/>
          <p:nvPr/>
        </p:nvSpPr>
        <p:spPr>
          <a:xfrm>
            <a:off x="3168650" y="403225"/>
            <a:ext cx="714375" cy="501650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1" name="椭圆 24"/>
          <p:cNvSpPr/>
          <p:nvPr/>
        </p:nvSpPr>
        <p:spPr>
          <a:xfrm rot="720000">
            <a:off x="4664075" y="282575"/>
            <a:ext cx="928688" cy="71437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2" name="椭圆 25"/>
          <p:cNvSpPr/>
          <p:nvPr/>
        </p:nvSpPr>
        <p:spPr>
          <a:xfrm>
            <a:off x="3597275" y="476250"/>
            <a:ext cx="928688" cy="71437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3" name="椭圆 26"/>
          <p:cNvSpPr/>
          <p:nvPr/>
        </p:nvSpPr>
        <p:spPr>
          <a:xfrm>
            <a:off x="4240213" y="476250"/>
            <a:ext cx="714375" cy="642938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4" name="椭圆 27"/>
          <p:cNvSpPr/>
          <p:nvPr/>
        </p:nvSpPr>
        <p:spPr>
          <a:xfrm>
            <a:off x="6383338" y="831850"/>
            <a:ext cx="714375" cy="501650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5" name="椭圆 28"/>
          <p:cNvSpPr/>
          <p:nvPr/>
        </p:nvSpPr>
        <p:spPr>
          <a:xfrm rot="720000">
            <a:off x="7521575" y="496888"/>
            <a:ext cx="928688" cy="71437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6" name="椭圆 29"/>
          <p:cNvSpPr/>
          <p:nvPr/>
        </p:nvSpPr>
        <p:spPr>
          <a:xfrm rot="-1560000">
            <a:off x="6635750" y="571500"/>
            <a:ext cx="928688" cy="71437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7" name="椭圆 30"/>
          <p:cNvSpPr/>
          <p:nvPr/>
        </p:nvSpPr>
        <p:spPr>
          <a:xfrm rot="2040000">
            <a:off x="7312025" y="403225"/>
            <a:ext cx="714375" cy="644525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8" name="椭圆 31"/>
          <p:cNvSpPr/>
          <p:nvPr/>
        </p:nvSpPr>
        <p:spPr>
          <a:xfrm>
            <a:off x="7169150" y="904875"/>
            <a:ext cx="714375" cy="500063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69" name="椭圆 32"/>
          <p:cNvSpPr/>
          <p:nvPr/>
        </p:nvSpPr>
        <p:spPr>
          <a:xfrm>
            <a:off x="6026150" y="688975"/>
            <a:ext cx="714375" cy="501650"/>
          </a:xfrm>
          <a:prstGeom prst="ellipse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70" name="太阳形 33"/>
          <p:cNvSpPr/>
          <p:nvPr/>
        </p:nvSpPr>
        <p:spPr>
          <a:xfrm rot="1380000">
            <a:off x="7607300" y="3232150"/>
            <a:ext cx="673100" cy="673100"/>
          </a:xfrm>
          <a:prstGeom prst="sun">
            <a:avLst>
              <a:gd name="adj" fmla="val 25000"/>
            </a:avLst>
          </a:prstGeom>
          <a:solidFill>
            <a:srgbClr val="7F7F7F"/>
          </a:solidFill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71" name="直接连接符 38"/>
          <p:cNvSpPr/>
          <p:nvPr/>
        </p:nvSpPr>
        <p:spPr>
          <a:xfrm rot="5400000">
            <a:off x="7215188" y="4410075"/>
            <a:ext cx="1428750" cy="3175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2072" name="心形 40"/>
          <p:cNvSpPr/>
          <p:nvPr/>
        </p:nvSpPr>
        <p:spPr>
          <a:xfrm>
            <a:off x="2165350" y="4054475"/>
            <a:ext cx="285750" cy="285750"/>
          </a:xfrm>
          <a:custGeom>
            <a:cxnLst>
              <a:cxn ang="0">
                <a:pos x="142776" y="285710"/>
              </a:cxn>
              <a:cxn ang="0">
                <a:pos x="4244" y="91088"/>
              </a:cxn>
              <a:cxn ang="0">
                <a:pos x="925" y="79844"/>
              </a:cxn>
              <a:cxn ang="0">
                <a:pos x="26" y="68679"/>
              </a:cxn>
              <a:cxn ang="0">
                <a:pos x="1335" y="57806"/>
              </a:cxn>
              <a:cxn ang="0">
                <a:pos x="4667" y="47382"/>
              </a:cxn>
              <a:cxn ang="0">
                <a:pos x="9796" y="37554"/>
              </a:cxn>
              <a:cxn ang="0">
                <a:pos x="16565" y="28506"/>
              </a:cxn>
              <a:cxn ang="0">
                <a:pos x="24774" y="20411"/>
              </a:cxn>
              <a:cxn ang="0">
                <a:pos x="34200" y="13413"/>
              </a:cxn>
              <a:cxn ang="0">
                <a:pos x="44684" y="7725"/>
              </a:cxn>
              <a:cxn ang="0">
                <a:pos x="56013" y="3492"/>
              </a:cxn>
              <a:cxn ang="0">
                <a:pos x="68004" y="873"/>
              </a:cxn>
              <a:cxn ang="0">
                <a:pos x="80457" y="40"/>
              </a:cxn>
              <a:cxn ang="0">
                <a:pos x="93174" y="1177"/>
              </a:cxn>
              <a:cxn ang="0">
                <a:pos x="105958" y="4431"/>
              </a:cxn>
              <a:cxn ang="0">
                <a:pos x="118610" y="10000"/>
              </a:cxn>
              <a:cxn ang="0">
                <a:pos x="130970" y="18030"/>
              </a:cxn>
              <a:cxn ang="0">
                <a:pos x="142802" y="28691"/>
              </a:cxn>
              <a:cxn ang="0">
                <a:pos x="154634" y="18030"/>
              </a:cxn>
              <a:cxn ang="0">
                <a:pos x="166968" y="10000"/>
              </a:cxn>
              <a:cxn ang="0">
                <a:pos x="179646" y="4431"/>
              </a:cxn>
              <a:cxn ang="0">
                <a:pos x="192430" y="1177"/>
              </a:cxn>
              <a:cxn ang="0">
                <a:pos x="205135" y="40"/>
              </a:cxn>
              <a:cxn ang="0">
                <a:pos x="217575" y="873"/>
              </a:cxn>
              <a:cxn ang="0">
                <a:pos x="229565" y="3492"/>
              </a:cxn>
              <a:cxn ang="0">
                <a:pos x="240895" y="7725"/>
              </a:cxn>
              <a:cxn ang="0">
                <a:pos x="251378" y="13413"/>
              </a:cxn>
              <a:cxn ang="0">
                <a:pos x="260830" y="20411"/>
              </a:cxn>
              <a:cxn ang="0">
                <a:pos x="269027" y="28506"/>
              </a:cxn>
              <a:cxn ang="0">
                <a:pos x="275782" y="37554"/>
              </a:cxn>
              <a:cxn ang="0">
                <a:pos x="280938" y="47382"/>
              </a:cxn>
              <a:cxn ang="0">
                <a:pos x="284256" y="57806"/>
              </a:cxn>
              <a:cxn ang="0">
                <a:pos x="285552" y="68679"/>
              </a:cxn>
              <a:cxn ang="0">
                <a:pos x="284653" y="79844"/>
              </a:cxn>
              <a:cxn ang="0">
                <a:pos x="281348" y="91101"/>
              </a:cxn>
              <a:cxn ang="0">
                <a:pos x="142802" y="285750"/>
              </a:cxn>
            </a:cxnLst>
            <a:rect l="l" t="t" r="r" b="b"/>
            <a:pathLst>
              <a:path w="21615" h="21602">
                <a:moveTo>
                  <a:pt x="10800" y="21599"/>
                </a:moveTo>
                <a:lnTo>
                  <a:pt x="321" y="6886"/>
                </a:lnTo>
                <a:lnTo>
                  <a:pt x="70" y="6036"/>
                </a:lnTo>
                <a:cubicBezTo>
                  <a:pt x="-9" y="5766"/>
                  <a:pt x="-1" y="5474"/>
                  <a:pt x="2" y="5192"/>
                </a:cubicBezTo>
                <a:cubicBezTo>
                  <a:pt x="6" y="4918"/>
                  <a:pt x="43" y="4641"/>
                  <a:pt x="101" y="4370"/>
                </a:cubicBezTo>
                <a:cubicBezTo>
                  <a:pt x="159" y="4103"/>
                  <a:pt x="245" y="3837"/>
                  <a:pt x="353" y="3582"/>
                </a:cubicBezTo>
                <a:cubicBezTo>
                  <a:pt x="460" y="3326"/>
                  <a:pt x="591" y="3077"/>
                  <a:pt x="741" y="2839"/>
                </a:cubicBezTo>
                <a:cubicBezTo>
                  <a:pt x="892" y="2598"/>
                  <a:pt x="1066" y="2369"/>
                  <a:pt x="1253" y="2155"/>
                </a:cubicBezTo>
                <a:cubicBezTo>
                  <a:pt x="1443" y="1938"/>
                  <a:pt x="1651" y="1732"/>
                  <a:pt x="1874" y="1543"/>
                </a:cubicBezTo>
                <a:cubicBezTo>
                  <a:pt x="2097" y="1351"/>
                  <a:pt x="2337" y="1174"/>
                  <a:pt x="2587" y="1014"/>
                </a:cubicBezTo>
                <a:cubicBezTo>
                  <a:pt x="2839" y="854"/>
                  <a:pt x="3106" y="708"/>
                  <a:pt x="3380" y="584"/>
                </a:cubicBezTo>
                <a:cubicBezTo>
                  <a:pt x="3656" y="459"/>
                  <a:pt x="3945" y="350"/>
                  <a:pt x="4237" y="264"/>
                </a:cubicBezTo>
                <a:cubicBezTo>
                  <a:pt x="4533" y="176"/>
                  <a:pt x="4838" y="108"/>
                  <a:pt x="5144" y="66"/>
                </a:cubicBezTo>
                <a:cubicBezTo>
                  <a:pt x="5454" y="22"/>
                  <a:pt x="5771" y="1"/>
                  <a:pt x="6086" y="3"/>
                </a:cubicBezTo>
                <a:cubicBezTo>
                  <a:pt x="6407" y="7"/>
                  <a:pt x="6731" y="35"/>
                  <a:pt x="7048" y="89"/>
                </a:cubicBezTo>
                <a:cubicBezTo>
                  <a:pt x="7374" y="144"/>
                  <a:pt x="7700" y="226"/>
                  <a:pt x="8015" y="335"/>
                </a:cubicBezTo>
                <a:cubicBezTo>
                  <a:pt x="8344" y="447"/>
                  <a:pt x="8667" y="590"/>
                  <a:pt x="8972" y="756"/>
                </a:cubicBezTo>
                <a:cubicBezTo>
                  <a:pt x="9297" y="932"/>
                  <a:pt x="9613" y="1135"/>
                  <a:pt x="9907" y="1363"/>
                </a:cubicBezTo>
                <a:cubicBezTo>
                  <a:pt x="10224" y="1609"/>
                  <a:pt x="10504" y="1900"/>
                  <a:pt x="10802" y="2169"/>
                </a:cubicBezTo>
                <a:lnTo>
                  <a:pt x="11697" y="1363"/>
                </a:lnTo>
                <a:cubicBezTo>
                  <a:pt x="11971" y="1116"/>
                  <a:pt x="12304" y="934"/>
                  <a:pt x="12630" y="756"/>
                </a:cubicBezTo>
                <a:cubicBezTo>
                  <a:pt x="12935" y="590"/>
                  <a:pt x="13528" y="450"/>
                  <a:pt x="13589" y="335"/>
                </a:cubicBezTo>
                <a:cubicBezTo>
                  <a:pt x="13901" y="226"/>
                  <a:pt x="14227" y="144"/>
                  <a:pt x="14556" y="89"/>
                </a:cubicBezTo>
                <a:cubicBezTo>
                  <a:pt x="14872" y="35"/>
                  <a:pt x="15195" y="7"/>
                  <a:pt x="15517" y="3"/>
                </a:cubicBezTo>
                <a:cubicBezTo>
                  <a:pt x="15830" y="0"/>
                  <a:pt x="16147" y="22"/>
                  <a:pt x="16458" y="66"/>
                </a:cubicBezTo>
                <a:cubicBezTo>
                  <a:pt x="16764" y="109"/>
                  <a:pt x="17068" y="177"/>
                  <a:pt x="17365" y="264"/>
                </a:cubicBezTo>
                <a:cubicBezTo>
                  <a:pt x="17658" y="349"/>
                  <a:pt x="17946" y="458"/>
                  <a:pt x="18222" y="584"/>
                </a:cubicBezTo>
                <a:cubicBezTo>
                  <a:pt x="18496" y="708"/>
                  <a:pt x="18762" y="854"/>
                  <a:pt x="19015" y="1014"/>
                </a:cubicBezTo>
                <a:cubicBezTo>
                  <a:pt x="19264" y="1172"/>
                  <a:pt x="19504" y="1349"/>
                  <a:pt x="19730" y="1543"/>
                </a:cubicBezTo>
                <a:cubicBezTo>
                  <a:pt x="19950" y="1731"/>
                  <a:pt x="20158" y="1937"/>
                  <a:pt x="20350" y="2155"/>
                </a:cubicBezTo>
                <a:cubicBezTo>
                  <a:pt x="20536" y="2369"/>
                  <a:pt x="20710" y="2598"/>
                  <a:pt x="20861" y="2839"/>
                </a:cubicBezTo>
                <a:cubicBezTo>
                  <a:pt x="21010" y="3074"/>
                  <a:pt x="21143" y="3323"/>
                  <a:pt x="21251" y="3582"/>
                </a:cubicBezTo>
                <a:cubicBezTo>
                  <a:pt x="21357" y="3835"/>
                  <a:pt x="21443" y="4099"/>
                  <a:pt x="21502" y="4370"/>
                </a:cubicBezTo>
                <a:cubicBezTo>
                  <a:pt x="21561" y="4639"/>
                  <a:pt x="21595" y="4916"/>
                  <a:pt x="21600" y="5192"/>
                </a:cubicBezTo>
                <a:cubicBezTo>
                  <a:pt x="21606" y="5474"/>
                  <a:pt x="21584" y="5760"/>
                  <a:pt x="21532" y="6036"/>
                </a:cubicBezTo>
                <a:cubicBezTo>
                  <a:pt x="21478" y="6326"/>
                  <a:pt x="21366" y="6603"/>
                  <a:pt x="21282" y="6887"/>
                </a:cubicBezTo>
                <a:lnTo>
                  <a:pt x="10802" y="21602"/>
                </a:lnTo>
                <a:lnTo>
                  <a:pt x="10800" y="21599"/>
                </a:lnTo>
                <a:close/>
              </a:path>
            </a:pathLst>
          </a:custGeom>
          <a:solidFill>
            <a:srgbClr val="7F7F7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73" name="直接连接符 41"/>
          <p:cNvSpPr/>
          <p:nvPr/>
        </p:nvSpPr>
        <p:spPr>
          <a:xfrm rot="5400000">
            <a:off x="1916113" y="4732338"/>
            <a:ext cx="785812" cy="1587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2074" name="直接连接符 43"/>
          <p:cNvSpPr/>
          <p:nvPr/>
        </p:nvSpPr>
        <p:spPr>
          <a:xfrm rot="5400000">
            <a:off x="2541588" y="4951413"/>
            <a:ext cx="460375" cy="0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grpSp>
        <p:nvGrpSpPr>
          <p:cNvPr id="2075" name="Group 29"/>
          <p:cNvGrpSpPr/>
          <p:nvPr/>
        </p:nvGrpSpPr>
        <p:grpSpPr>
          <a:xfrm>
            <a:off x="3214688" y="4268788"/>
            <a:ext cx="287337" cy="179387"/>
            <a:chExt cx="500066" cy="357190"/>
          </a:xfrm>
        </p:grpSpPr>
        <p:sp>
          <p:nvSpPr>
            <p:cNvPr id="2084" name="矩形 45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085" name="等腰三角形 46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086" name="等腰三角形 47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2076" name="直接连接符 49"/>
          <p:cNvSpPr/>
          <p:nvPr/>
        </p:nvSpPr>
        <p:spPr>
          <a:xfrm rot="5400000">
            <a:off x="2982913" y="4821238"/>
            <a:ext cx="749300" cy="1587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2077" name="直接连接符 52"/>
          <p:cNvSpPr/>
          <p:nvPr/>
        </p:nvSpPr>
        <p:spPr>
          <a:xfrm rot="5400000">
            <a:off x="3232150" y="4605338"/>
            <a:ext cx="1106488" cy="3175"/>
          </a:xfrm>
          <a:prstGeom prst="line">
            <a:avLst/>
          </a:prstGeom>
          <a:ln w="19050" cap="flat" cmpd="sng">
            <a:solidFill>
              <a:srgbClr val="7F7F7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grpSp>
        <p:nvGrpSpPr>
          <p:cNvPr id="2078" name="Group 35"/>
          <p:cNvGrpSpPr/>
          <p:nvPr/>
        </p:nvGrpSpPr>
        <p:grpSpPr>
          <a:xfrm>
            <a:off x="3714750" y="3816350"/>
            <a:ext cx="157163" cy="269875"/>
            <a:chExt cx="181268" cy="310689"/>
          </a:xfrm>
        </p:grpSpPr>
        <p:sp>
          <p:nvSpPr>
            <p:cNvPr id="2082" name="同心圆 55"/>
            <p:cNvSpPr/>
            <p:nvPr/>
          </p:nvSpPr>
          <p:spPr>
            <a:xfrm rot="-780000">
              <a:off x="1268" y="0"/>
              <a:ext cx="180000" cy="180000"/>
            </a:xfrm>
            <a:custGeom>
              <a:gdLst>
                <a:gd name="txL" fmla="*/ 3163 w 21600"/>
                <a:gd name="txT" fmla="*/ 3163 h 21600"/>
                <a:gd name="txR" fmla="*/ 18437 w 21600"/>
                <a:gd name="txB" fmla="*/ 18437 h 21600"/>
              </a:gdLst>
              <a:cxnLst>
                <a:cxn ang="0">
                  <a:pos x="90000" y="0"/>
                </a:cxn>
                <a:cxn ang="0">
                  <a:pos x="26358" y="26358"/>
                </a:cxn>
                <a:cxn ang="0">
                  <a:pos x="0" y="90000"/>
                </a:cxn>
                <a:cxn ang="0">
                  <a:pos x="26358" y="153642"/>
                </a:cxn>
                <a:cxn ang="0">
                  <a:pos x="90000" y="180000"/>
                </a:cxn>
                <a:cxn ang="0">
                  <a:pos x="153642" y="153642"/>
                </a:cxn>
                <a:cxn ang="0">
                  <a:pos x="180000" y="90000"/>
                </a:cxn>
                <a:cxn ang="0">
                  <a:pos x="153642" y="26358"/>
                </a:cxn>
              </a:cxnLst>
              <a:rect l="txL" t="txT" r="txR" b="tx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4756" y="10800"/>
                  </a:moveTo>
                  <a:cubicBezTo>
                    <a:pt x="4756" y="14138"/>
                    <a:pt x="7462" y="16844"/>
                    <a:pt x="10800" y="16844"/>
                  </a:cubicBezTo>
                  <a:cubicBezTo>
                    <a:pt x="14138" y="16844"/>
                    <a:pt x="16844" y="14138"/>
                    <a:pt x="16844" y="10800"/>
                  </a:cubicBezTo>
                  <a:cubicBezTo>
                    <a:pt x="16844" y="7462"/>
                    <a:pt x="14138" y="4756"/>
                    <a:pt x="10800" y="4756"/>
                  </a:cubicBezTo>
                  <a:cubicBezTo>
                    <a:pt x="7462" y="4756"/>
                    <a:pt x="4756" y="7462"/>
                    <a:pt x="4756" y="10800"/>
                  </a:cubicBez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3" name="加号 57"/>
            <p:cNvSpPr/>
            <p:nvPr/>
          </p:nvSpPr>
          <p:spPr>
            <a:xfrm>
              <a:off x="0" y="130689"/>
              <a:ext cx="180000" cy="180000"/>
            </a:xfrm>
            <a:prstGeom prst="flowChartAlternateProcess">
              <a:avLst/>
            </a:prstGeom>
            <a:solidFill>
              <a:srgbClr val="7F7F7F"/>
            </a:solidFill>
            <a:ln w="9525">
              <a:noFill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2079" name="Rectangle 38"/>
          <p:cNvSpPr/>
          <p:nvPr/>
        </p:nvSpPr>
        <p:spPr>
          <a:xfrm>
            <a:off x="114300" y="95250"/>
            <a:ext cx="5789613" cy="1431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8800" b="1">
                <a:solidFill>
                  <a:srgbClr val="0066FF"/>
                </a:solidFill>
                <a:latin typeface="Arial" pitchFamily="34" charset="0"/>
                <a:ea typeface="华文行楷" panose="02010800040101010101" pitchFamily="2" charset="-122"/>
              </a:rPr>
              <a:t>现场管理Ⅰ</a:t>
            </a:r>
            <a:endParaRPr lang="zh-CN" altLang="en-US" sz="8800" b="1">
              <a:solidFill>
                <a:srgbClr val="0066FF"/>
              </a:solidFill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2080" name="Rectangle 39"/>
          <p:cNvSpPr/>
          <p:nvPr/>
        </p:nvSpPr>
        <p:spPr>
          <a:xfrm>
            <a:off x="525463" y="1833563"/>
            <a:ext cx="8064500" cy="14335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8800" b="1">
                <a:solidFill>
                  <a:srgbClr val="0066FF"/>
                </a:solidFill>
                <a:latin typeface="Arial" pitchFamily="34" charset="0"/>
                <a:ea typeface="华文行楷" panose="02010800040101010101" pitchFamily="2" charset="-122"/>
              </a:rPr>
              <a:t>人机料法环</a:t>
            </a:r>
            <a:endParaRPr lang="zh-CN" altLang="en-US" sz="8800" b="1">
              <a:solidFill>
                <a:srgbClr val="0066FF"/>
              </a:solidFill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2081" name="Rectangle 40"/>
          <p:cNvSpPr/>
          <p:nvPr/>
        </p:nvSpPr>
        <p:spPr>
          <a:xfrm>
            <a:off x="4200525" y="3659188"/>
            <a:ext cx="4905375" cy="1431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800" b="1">
                <a:solidFill>
                  <a:srgbClr val="0066FF"/>
                </a:solidFill>
                <a:latin typeface="Arial" pitchFamily="34" charset="0"/>
                <a:ea typeface="华文行楷" panose="02010800040101010101" pitchFamily="2" charset="-122"/>
              </a:rPr>
              <a:t>知识培训</a:t>
            </a:r>
            <a:endParaRPr lang="zh-CN" altLang="en-US" sz="8800" b="1">
              <a:solidFill>
                <a:srgbClr val="0066FF"/>
              </a:solidFill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2089" name="TextBox 2088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1"/>
          <p:cNvSpPr/>
          <p:nvPr>
            <p:ph type="title" idx="4294967295"/>
          </p:nvPr>
        </p:nvSpPr>
        <p:spPr>
          <a:xfrm>
            <a:off x="0" y="225425"/>
            <a:ext cx="6443663" cy="1143000"/>
          </a:xfrm>
        </p:spPr>
        <p:txBody>
          <a:bodyPr vert="horz" wrap="square" lIns="91440" tIns="45720" rIns="91440" bIns="45720" anchor="ctr" anchorCtr="0"/>
          <a:lstStyle/>
          <a:p>
            <a:pPr marL="0" indent="0" algn="ctr" eaLnBrk="1" hangingPunct="1"/>
            <a:r>
              <a:rPr lang="zh-CN" altLang="en-US" sz="4800">
                <a:solidFill>
                  <a:srgbClr val="CC66FF"/>
                </a:solidFill>
                <a:ea typeface="华文行楷" panose="02010800040101010101" pitchFamily="2" charset="-122"/>
              </a:rPr>
              <a:t>人机料法环知识培训</a:t>
            </a:r>
            <a:endParaRPr lang="en-US" altLang="en-US" sz="4800">
              <a:solidFill>
                <a:srgbClr val="CC66FF"/>
              </a:solidFill>
              <a:ea typeface="华文行楷" panose="02010800040101010101" pitchFamily="2" charset="-122"/>
            </a:endParaRPr>
          </a:p>
        </p:txBody>
      </p:sp>
      <p:grpSp>
        <p:nvGrpSpPr>
          <p:cNvPr id="3075" name="Group 44"/>
          <p:cNvGrpSpPr/>
          <p:nvPr/>
        </p:nvGrpSpPr>
        <p:grpSpPr>
          <a:xfrm rot="-1080000">
            <a:off x="527050" y="1697038"/>
            <a:ext cx="287338" cy="180975"/>
            <a:chExt cx="500066" cy="357190"/>
          </a:xfrm>
        </p:grpSpPr>
        <p:sp>
          <p:nvSpPr>
            <p:cNvPr id="3078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3079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3080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3076" name="矩形 4"/>
          <p:cNvSpPr/>
          <p:nvPr/>
        </p:nvSpPr>
        <p:spPr>
          <a:xfrm>
            <a:off x="615950" y="2079625"/>
            <a:ext cx="7845425" cy="3690938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3077" name="Rectangle 49"/>
          <p:cNvSpPr/>
          <p:nvPr/>
        </p:nvSpPr>
        <p:spPr>
          <a:xfrm>
            <a:off x="696913" y="2109788"/>
            <a:ext cx="7840662" cy="3505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人</a:t>
            </a: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，指制造产品的人员；</a:t>
            </a:r>
            <a:endParaRPr lang="en-US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/>
            <a:r>
              <a:rPr lang="en-US" altLang="en-US" sz="28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机</a:t>
            </a: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指</a:t>
            </a: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制造产品所用的设备；</a:t>
            </a:r>
            <a:endParaRPr lang="en-US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/>
            <a:r>
              <a:rPr lang="en-US" altLang="en-US" sz="28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料</a:t>
            </a: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，指制造产品所使用的原材料；</a:t>
            </a:r>
            <a:endParaRPr lang="en-US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/>
            <a:r>
              <a:rPr lang="en-US" altLang="en-US" sz="28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法</a:t>
            </a: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，指制造产品所使用的方法；</a:t>
            </a:r>
            <a:endParaRPr lang="en-US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/>
            <a:r>
              <a:rPr lang="en-US" altLang="en-US" sz="28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环</a:t>
            </a: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，指产品制造过程中所处的环境。</a:t>
            </a:r>
            <a:endParaRPr lang="en-US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/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人机料法环是:人员、机器、原料、方法、环境。现场管理中，有五个方面是需要现场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管理人员</a:t>
            </a: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注意的，也是工业制造企业管理中所讲的五要素。</a:t>
            </a:r>
            <a:endParaRPr lang="en-US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52"/>
          <p:cNvSpPr/>
          <p:nvPr>
            <p:ph type="title" idx="4294967295"/>
          </p:nvPr>
        </p:nvSpPr>
        <p:spPr>
          <a:xfrm>
            <a:off x="642938" y="285750"/>
            <a:ext cx="5214937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FF0066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FF0066"/>
              </a:solidFill>
              <a:ea typeface="华文行楷" panose="02010800040101010101" pitchFamily="2" charset="-122"/>
            </a:endParaRPr>
          </a:p>
        </p:txBody>
      </p:sp>
      <p:sp>
        <p:nvSpPr>
          <p:cNvPr id="4099" name="Rectangle 53"/>
          <p:cNvSpPr/>
          <p:nvPr>
            <p:ph type="body" idx="4294967295"/>
          </p:nvPr>
        </p:nvSpPr>
        <p:spPr>
          <a:xfrm>
            <a:off x="292100" y="2819400"/>
            <a:ext cx="8240713" cy="20478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en-US" sz="3600">
                <a:latin typeface="宋体" panose="02010600030101010101" pitchFamily="2" charset="-122"/>
              </a:rPr>
              <a:t>	“</a:t>
            </a:r>
            <a:r>
              <a:rPr lang="en-US" altLang="en-US" sz="3600" b="1">
                <a:solidFill>
                  <a:srgbClr val="CC00FF"/>
                </a:solidFill>
                <a:latin typeface="宋体" panose="02010600030101010101" pitchFamily="2" charset="-122"/>
              </a:rPr>
              <a:t>4M</a:t>
            </a:r>
            <a:r>
              <a:rPr lang="en-US" altLang="en-US" sz="3600">
                <a:latin typeface="宋体" panose="02010600030101010101" pitchFamily="2" charset="-122"/>
              </a:rPr>
              <a:t>”：人员（Man）机器（Machine）物料（Material）方法（Method）</a:t>
            </a:r>
            <a:endParaRPr lang="en-US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3600">
                <a:latin typeface="宋体" panose="02010600030101010101" pitchFamily="2" charset="-122"/>
              </a:rPr>
              <a:t>	“</a:t>
            </a:r>
            <a:r>
              <a:rPr lang="en-US" altLang="en-US" sz="3600" b="1">
                <a:solidFill>
                  <a:srgbClr val="CC00FF"/>
                </a:solidFill>
                <a:latin typeface="宋体" panose="02010600030101010101" pitchFamily="2" charset="-122"/>
              </a:rPr>
              <a:t>1E</a:t>
            </a:r>
            <a:r>
              <a:rPr lang="en-US" altLang="en-US" sz="3600">
                <a:latin typeface="宋体" panose="02010600030101010101" pitchFamily="2" charset="-122"/>
              </a:rPr>
              <a:t>”：环境（Environment）</a:t>
            </a:r>
            <a:endParaRPr lang="en-US" altLang="en-US" sz="3600">
              <a:latin typeface="宋体" panose="02010600030101010101" pitchFamily="2" charset="-122"/>
            </a:endParaRPr>
          </a:p>
        </p:txBody>
      </p:sp>
      <p:grpSp>
        <p:nvGrpSpPr>
          <p:cNvPr id="4100" name="Group 54"/>
          <p:cNvGrpSpPr/>
          <p:nvPr/>
        </p:nvGrpSpPr>
        <p:grpSpPr>
          <a:xfrm rot="-1080000">
            <a:off x="555625" y="1914525"/>
            <a:ext cx="288925" cy="180975"/>
            <a:chExt cx="500066" cy="357190"/>
          </a:xfrm>
        </p:grpSpPr>
        <p:sp>
          <p:nvSpPr>
            <p:cNvPr id="4102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4103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4104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4101" name="矩形 4"/>
          <p:cNvSpPr/>
          <p:nvPr/>
        </p:nvSpPr>
        <p:spPr>
          <a:xfrm>
            <a:off x="615950" y="2530475"/>
            <a:ext cx="7959725" cy="2671763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61"/>
          <p:cNvSpPr/>
          <p:nvPr>
            <p:ph type="body" idx="4294967295"/>
          </p:nvPr>
        </p:nvSpPr>
        <p:spPr>
          <a:xfrm>
            <a:off x="1044575" y="1881188"/>
            <a:ext cx="7810500" cy="48514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>
                <a:latin typeface="宋体" panose="02010600030101010101" pitchFamily="2" charset="-122"/>
              </a:rPr>
              <a:t>4M</a:t>
            </a:r>
            <a:r>
              <a:rPr lang="zh-CN" altLang="en-US" sz="2800">
                <a:latin typeface="宋体" panose="02010600030101010101" pitchFamily="2" charset="-122"/>
              </a:rPr>
              <a:t>与</a:t>
            </a:r>
            <a:r>
              <a:rPr lang="en-US" altLang="en-US" sz="2800">
                <a:latin typeface="宋体" panose="02010600030101010101" pitchFamily="2" charset="-122"/>
              </a:rPr>
              <a:t>1E</a:t>
            </a:r>
            <a:r>
              <a:rPr lang="zh-CN" altLang="en-US" sz="2800">
                <a:latin typeface="宋体" panose="02010600030101010101" pitchFamily="2" charset="-122"/>
              </a:rPr>
              <a:t>它们构成了工厂管理的“五大要素”，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但在这五大要素论中，人是处于中心位置和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驾驶地位的，就像行驶的汽车一样，汽车的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四只轮子是</a:t>
            </a:r>
            <a:r>
              <a:rPr lang="zh-CN" altLang="en-US" sz="2800" b="1">
                <a:solidFill>
                  <a:srgbClr val="0000CC"/>
                </a:solidFill>
                <a:latin typeface="宋体" panose="02010600030101010101" pitchFamily="2" charset="-122"/>
              </a:rPr>
              <a:t>“机”、“料”、“法”、“环”</a:t>
            </a:r>
            <a:endParaRPr lang="zh-CN" altLang="en-US" sz="2800" b="1">
              <a:solidFill>
                <a:srgbClr val="0000CC"/>
              </a:solidFill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四个要素，驾驶员这个</a:t>
            </a:r>
            <a:r>
              <a:rPr lang="zh-CN" altLang="en-US" sz="2800" b="1">
                <a:solidFill>
                  <a:srgbClr val="FF0066"/>
                </a:solidFill>
                <a:latin typeface="宋体" panose="02010600030101010101" pitchFamily="2" charset="-122"/>
              </a:rPr>
              <a:t>“人”</a:t>
            </a:r>
            <a:r>
              <a:rPr lang="zh-CN" altLang="en-US" sz="2800">
                <a:latin typeface="宋体" panose="02010600030101010101" pitchFamily="2" charset="-122"/>
              </a:rPr>
              <a:t>的要素才是主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要的，没有了驾驶员这辆车也就只能原地不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动成为废物了。一个工厂如果机器、物料、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加工产品的方法也好，并且周围环境也适合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生产，但这个工厂没有员工的话，那他还是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没法进行生产。</a:t>
            </a:r>
            <a:endParaRPr lang="zh-CN" altLang="en-US" sz="2800">
              <a:latin typeface="宋体" panose="02010600030101010101" pitchFamily="2" charset="-122"/>
            </a:endParaRPr>
          </a:p>
        </p:txBody>
      </p:sp>
      <p:grpSp>
        <p:nvGrpSpPr>
          <p:cNvPr id="5123" name="Group 62"/>
          <p:cNvGrpSpPr/>
          <p:nvPr/>
        </p:nvGrpSpPr>
        <p:grpSpPr>
          <a:xfrm rot="-1080000">
            <a:off x="792163" y="1485900"/>
            <a:ext cx="288925" cy="180975"/>
            <a:chExt cx="500066" cy="357190"/>
          </a:xfrm>
        </p:grpSpPr>
        <p:sp>
          <p:nvSpPr>
            <p:cNvPr id="5126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5127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5128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5124" name="矩形 4"/>
          <p:cNvSpPr/>
          <p:nvPr/>
        </p:nvSpPr>
        <p:spPr>
          <a:xfrm>
            <a:off x="865188" y="1792288"/>
            <a:ext cx="7416800" cy="4992687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5125" name="Rectangle 67"/>
          <p:cNvSpPr/>
          <p:nvPr>
            <p:ph type="title" idx="4294967295"/>
          </p:nvPr>
        </p:nvSpPr>
        <p:spPr>
          <a:xfrm>
            <a:off x="628650" y="285750"/>
            <a:ext cx="5180013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669900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669900"/>
              </a:solidFill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70"/>
          <p:cNvSpPr/>
          <p:nvPr>
            <p:ph type="body" idx="4294967295"/>
          </p:nvPr>
        </p:nvSpPr>
        <p:spPr>
          <a:xfrm>
            <a:off x="863600" y="2636838"/>
            <a:ext cx="7658100" cy="3370262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3600">
                <a:latin typeface="宋体" panose="02010600030101010101" pitchFamily="2" charset="-122"/>
              </a:rPr>
              <a:t>人：是生产管理中最大的难点，也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3600">
                <a:latin typeface="宋体" panose="02010600030101010101" pitchFamily="2" charset="-122"/>
              </a:rPr>
              <a:t>    是目前所有管理理论中讨论的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3600">
                <a:latin typeface="宋体" panose="02010600030101010101" pitchFamily="2" charset="-122"/>
              </a:rPr>
              <a:t>    重点，围绕这</a:t>
            </a:r>
            <a:r>
              <a:rPr lang="zh-CN" altLang="en-US" sz="3600">
                <a:solidFill>
                  <a:srgbClr val="0000CC"/>
                </a:solidFill>
                <a:latin typeface="宋体" panose="02010600030101010101" pitchFamily="2" charset="-122"/>
              </a:rPr>
              <a:t>“人”</a:t>
            </a:r>
            <a:r>
              <a:rPr lang="zh-CN" altLang="en-US" sz="3600">
                <a:latin typeface="宋体" panose="02010600030101010101" pitchFamily="2" charset="-122"/>
              </a:rPr>
              <a:t>的因素，各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3600">
                <a:latin typeface="宋体" panose="02010600030101010101" pitchFamily="2" charset="-122"/>
              </a:rPr>
              <a:t>    种不同的企业有不同的管理方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3600">
                <a:latin typeface="宋体" panose="02010600030101010101" pitchFamily="2" charset="-122"/>
              </a:rPr>
              <a:t>    法。</a:t>
            </a:r>
            <a:endParaRPr lang="zh-CN" altLang="en-US" sz="3600">
              <a:latin typeface="宋体" panose="02010600030101010101" pitchFamily="2" charset="-122"/>
            </a:endParaRPr>
          </a:p>
        </p:txBody>
      </p:sp>
      <p:grpSp>
        <p:nvGrpSpPr>
          <p:cNvPr id="6147" name="Group 71"/>
          <p:cNvGrpSpPr/>
          <p:nvPr/>
        </p:nvGrpSpPr>
        <p:grpSpPr>
          <a:xfrm rot="-1080000">
            <a:off x="541338" y="1682750"/>
            <a:ext cx="287337" cy="180975"/>
            <a:chExt cx="500066" cy="357190"/>
          </a:xfrm>
        </p:grpSpPr>
        <p:sp>
          <p:nvSpPr>
            <p:cNvPr id="6149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6150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6151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6148" name="矩形 4"/>
          <p:cNvSpPr/>
          <p:nvPr/>
        </p:nvSpPr>
        <p:spPr>
          <a:xfrm>
            <a:off x="539750" y="2193925"/>
            <a:ext cx="8113713" cy="4227513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78"/>
          <p:cNvSpPr/>
          <p:nvPr>
            <p:ph type="title" idx="4294967295"/>
          </p:nvPr>
        </p:nvSpPr>
        <p:spPr>
          <a:xfrm>
            <a:off x="642938" y="285750"/>
            <a:ext cx="5214937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0000CC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0000CC"/>
              </a:solidFill>
              <a:ea typeface="华文行楷" panose="02010800040101010101" pitchFamily="2" charset="-122"/>
            </a:endParaRPr>
          </a:p>
        </p:txBody>
      </p:sp>
      <p:sp>
        <p:nvSpPr>
          <p:cNvPr id="7171" name="Rectangle 79"/>
          <p:cNvSpPr/>
          <p:nvPr>
            <p:ph type="body" idx="4294967295"/>
          </p:nvPr>
        </p:nvSpPr>
        <p:spPr>
          <a:xfrm>
            <a:off x="585788" y="1965325"/>
            <a:ext cx="8148637" cy="4675188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>
                <a:latin typeface="宋体" panose="02010600030101010101" pitchFamily="2" charset="-122"/>
              </a:rPr>
              <a:t>“以人为本，只有不断提高人的质量，才能不断提高活动或过程质量、产品质量、组织质量、体系质量及其组合的实体质量”这就是人本原理。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>
                <a:latin typeface="宋体" panose="02010600030101010101" pitchFamily="2" charset="-122"/>
              </a:rPr>
              <a:t>只有良好素质、专业技能过硬的员工去操作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>
                <a:latin typeface="宋体" panose="02010600030101010101" pitchFamily="2" charset="-122"/>
              </a:rPr>
              <a:t>机器，按合理的比例对原材料进行配置，按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>
                <a:latin typeface="宋体" panose="02010600030101010101" pitchFamily="2" charset="-122"/>
              </a:rPr>
              <a:t>规定的程序去生产，并在生产过程中减少对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>
                <a:latin typeface="宋体" panose="02010600030101010101" pitchFamily="2" charset="-122"/>
              </a:rPr>
              <a:t>环境的影响，公司才能良性的发展。</a:t>
            </a:r>
            <a:endParaRPr lang="zh-CN" altLang="en-US">
              <a:latin typeface="宋体" panose="02010600030101010101" pitchFamily="2" charset="-122"/>
            </a:endParaRPr>
          </a:p>
        </p:txBody>
      </p:sp>
      <p:grpSp>
        <p:nvGrpSpPr>
          <p:cNvPr id="7172" name="Group 80"/>
          <p:cNvGrpSpPr/>
          <p:nvPr/>
        </p:nvGrpSpPr>
        <p:grpSpPr>
          <a:xfrm rot="-1080000">
            <a:off x="512763" y="1597025"/>
            <a:ext cx="287337" cy="180975"/>
            <a:chExt cx="500066" cy="357190"/>
          </a:xfrm>
        </p:grpSpPr>
        <p:sp>
          <p:nvSpPr>
            <p:cNvPr id="7174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7175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7176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7173" name="矩形 4"/>
          <p:cNvSpPr/>
          <p:nvPr/>
        </p:nvSpPr>
        <p:spPr>
          <a:xfrm>
            <a:off x="533400" y="1962150"/>
            <a:ext cx="8077200" cy="4692650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87"/>
          <p:cNvSpPr/>
          <p:nvPr>
            <p:ph type="title" idx="4294967295"/>
          </p:nvPr>
        </p:nvSpPr>
        <p:spPr>
          <a:xfrm>
            <a:off x="287338" y="225425"/>
            <a:ext cx="6049962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3200">
                <a:solidFill>
                  <a:srgbClr val="FF0066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3200">
              <a:solidFill>
                <a:srgbClr val="FF0066"/>
              </a:solidFill>
              <a:ea typeface="华文行楷" panose="02010800040101010101" pitchFamily="2" charset="-122"/>
            </a:endParaRPr>
          </a:p>
        </p:txBody>
      </p:sp>
      <p:sp>
        <p:nvSpPr>
          <p:cNvPr id="8195" name="Rectangle 88"/>
          <p:cNvSpPr/>
          <p:nvPr>
            <p:ph type="body" idx="4294967295"/>
          </p:nvPr>
        </p:nvSpPr>
        <p:spPr>
          <a:xfrm>
            <a:off x="647700" y="1917700"/>
            <a:ext cx="7810500" cy="4427538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en-US" altLang="en-US" sz="2800" b="1">
                <a:solidFill>
                  <a:srgbClr val="0066FF"/>
                </a:solidFill>
                <a:latin typeface="宋体" panose="02010600030101010101" pitchFamily="2" charset="-122"/>
              </a:rPr>
              <a:t>a.领导层</a:t>
            </a:r>
            <a:endParaRPr lang="en-US" altLang="en-US" sz="2800" b="1">
              <a:solidFill>
                <a:srgbClr val="0066FF"/>
              </a:solidFill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2800">
                <a:latin typeface="宋体" panose="02010600030101010101" pitchFamily="2" charset="-122"/>
              </a:rPr>
              <a:t>①最主要的是长远的发展眼光，能正确制定发展的战略方针（敏锐的市场洞察能力和判断能力）.</a:t>
            </a:r>
            <a:endParaRPr lang="en-US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2800">
                <a:latin typeface="宋体" panose="02010600030101010101" pitchFamily="2" charset="-122"/>
              </a:rPr>
              <a:t>②具备领导能力（带领团队向着一个共同的</a:t>
            </a:r>
            <a:endParaRPr lang="en-US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2800">
                <a:latin typeface="宋体" panose="02010600030101010101" pitchFamily="2" charset="-122"/>
              </a:rPr>
              <a:t>  任务目标不断努力以至达到这个目标的过程）.</a:t>
            </a:r>
            <a:endParaRPr lang="en-US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2800">
                <a:latin typeface="宋体" panose="02010600030101010101" pitchFamily="2" charset="-122"/>
              </a:rPr>
              <a:t>③沟通能力，</a:t>
            </a:r>
            <a:r>
              <a:rPr lang="zh-CN" altLang="en-US" sz="2800">
                <a:latin typeface="宋体" panose="02010600030101010101" pitchFamily="2" charset="-122"/>
              </a:rPr>
              <a:t>从善如流</a:t>
            </a:r>
            <a:r>
              <a:rPr lang="en-US" altLang="en-US" sz="2800">
                <a:latin typeface="宋体" panose="02010600030101010101" pitchFamily="2" charset="-122"/>
              </a:rPr>
              <a:t>（与下属的交流）</a:t>
            </a:r>
            <a:endParaRPr lang="en-US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2800">
                <a:latin typeface="宋体" panose="02010600030101010101" pitchFamily="2" charset="-122"/>
              </a:rPr>
              <a:t>④决策能力</a:t>
            </a:r>
            <a:endParaRPr lang="en-US" altLang="en-US" sz="2800">
              <a:latin typeface="宋体" panose="02010600030101010101" pitchFamily="2" charset="-122"/>
            </a:endParaRPr>
          </a:p>
        </p:txBody>
      </p:sp>
      <p:grpSp>
        <p:nvGrpSpPr>
          <p:cNvPr id="8196" name="Group 89"/>
          <p:cNvGrpSpPr/>
          <p:nvPr/>
        </p:nvGrpSpPr>
        <p:grpSpPr>
          <a:xfrm rot="-1080000">
            <a:off x="503238" y="1520825"/>
            <a:ext cx="287337" cy="180975"/>
            <a:chExt cx="500066" cy="357190"/>
          </a:xfrm>
        </p:grpSpPr>
        <p:sp>
          <p:nvSpPr>
            <p:cNvPr id="8198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8199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8200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8197" name="矩形 4"/>
          <p:cNvSpPr/>
          <p:nvPr/>
        </p:nvSpPr>
        <p:spPr>
          <a:xfrm>
            <a:off x="539750" y="1809750"/>
            <a:ext cx="8077200" cy="4692650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96"/>
          <p:cNvSpPr/>
          <p:nvPr>
            <p:ph type="body" idx="4294967295"/>
          </p:nvPr>
        </p:nvSpPr>
        <p:spPr>
          <a:xfrm>
            <a:off x="1044575" y="2170113"/>
            <a:ext cx="7343775" cy="4392612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lnSpc>
                <a:spcPct val="90000"/>
              </a:lnSpc>
              <a:buNone/>
            </a:pPr>
            <a:r>
              <a:rPr lang="en-US" altLang="en-US" sz="2800" b="1">
                <a:solidFill>
                  <a:srgbClr val="0066FF"/>
                </a:solidFill>
              </a:rPr>
              <a:t>b.中间管理层</a:t>
            </a:r>
            <a:endParaRPr lang="en-US" altLang="en-US" sz="2800" b="1">
              <a:solidFill>
                <a:srgbClr val="0066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①最主要的是领导能力和沟通能力（处于中</a:t>
            </a:r>
            <a:r>
              <a:rPr lang="zh-CN" altLang="en-US" sz="2800"/>
              <a:t>     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间阶层，上下沟通协调）.</a:t>
            </a:r>
            <a:endParaRPr lang="en-US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②还应具备一定的专业技术能力，能很好的</a:t>
            </a:r>
            <a:r>
              <a:rPr lang="zh-CN" altLang="en-US" sz="2800"/>
              <a:t>  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指导工作.</a:t>
            </a:r>
            <a:endParaRPr lang="en-US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③执行能力（很好的传达最高领导层的战略</a:t>
            </a:r>
            <a:r>
              <a:rPr lang="zh-CN" altLang="en-US" sz="2800"/>
              <a:t> 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方针，并能够组织人员、设备、物料运用</a:t>
            </a:r>
            <a:endParaRPr lang="en-US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一定的方法进行生产）.</a:t>
            </a:r>
            <a:endParaRPr lang="en-US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sz="2800"/>
              <a:t>④组织能力.</a:t>
            </a:r>
            <a:endParaRPr lang="en-US" altLang="en-US" sz="2800"/>
          </a:p>
        </p:txBody>
      </p:sp>
      <p:grpSp>
        <p:nvGrpSpPr>
          <p:cNvPr id="9219" name="Group 97"/>
          <p:cNvGrpSpPr/>
          <p:nvPr/>
        </p:nvGrpSpPr>
        <p:grpSpPr>
          <a:xfrm rot="-1080000">
            <a:off x="792163" y="1557338"/>
            <a:ext cx="287337" cy="180975"/>
            <a:chExt cx="500066" cy="357190"/>
          </a:xfrm>
        </p:grpSpPr>
        <p:sp>
          <p:nvSpPr>
            <p:cNvPr id="9221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9222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9223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9220" name="矩形 4"/>
          <p:cNvSpPr/>
          <p:nvPr/>
        </p:nvSpPr>
        <p:spPr>
          <a:xfrm>
            <a:off x="828675" y="2025650"/>
            <a:ext cx="7378700" cy="4535488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104"/>
          <p:cNvSpPr/>
          <p:nvPr>
            <p:ph type="body" idx="4294967295"/>
          </p:nvPr>
        </p:nvSpPr>
        <p:spPr>
          <a:xfrm>
            <a:off x="539750" y="2384425"/>
            <a:ext cx="8229600" cy="3997325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en-US" altLang="en-US" b="1">
                <a:solidFill>
                  <a:srgbClr val="0066FF"/>
                </a:solidFill>
              </a:rPr>
              <a:t>c.基层管理层</a:t>
            </a:r>
            <a:endParaRPr lang="en-US" altLang="en-US" b="1">
              <a:solidFill>
                <a:srgbClr val="0066FF"/>
              </a:solidFill>
            </a:endParaRPr>
          </a:p>
          <a:p>
            <a:pPr eaLnBrk="1" hangingPunct="1">
              <a:buNone/>
            </a:pPr>
            <a:r>
              <a:rPr lang="en-US" altLang="en-US"/>
              <a:t>①最主要的是专业技术能力要强，能带领员</a:t>
            </a:r>
            <a:endParaRPr lang="en-US" altLang="en-US"/>
          </a:p>
          <a:p>
            <a:pPr eaLnBrk="1" hangingPunct="1">
              <a:buNone/>
            </a:pPr>
            <a:r>
              <a:rPr lang="en-US" altLang="en-US"/>
              <a:t> </a:t>
            </a:r>
            <a:r>
              <a:rPr lang="zh-CN" altLang="en-US"/>
              <a:t> </a:t>
            </a:r>
            <a:r>
              <a:rPr lang="en-US" altLang="en-US"/>
              <a:t>工进行实际操作.</a:t>
            </a:r>
            <a:endParaRPr lang="en-US" altLang="en-US"/>
          </a:p>
          <a:p>
            <a:pPr eaLnBrk="1" hangingPunct="1">
              <a:buNone/>
            </a:pPr>
            <a:r>
              <a:rPr lang="en-US" altLang="en-US"/>
              <a:t>②沟通能力（很好的深入到员工中去，了解</a:t>
            </a:r>
            <a:endParaRPr lang="en-US" altLang="en-US"/>
          </a:p>
          <a:p>
            <a:pPr eaLnBrk="1" hangingPunct="1">
              <a:buNone/>
            </a:pPr>
            <a:r>
              <a:rPr lang="en-US" altLang="en-US"/>
              <a:t> </a:t>
            </a:r>
            <a:r>
              <a:rPr lang="zh-CN" altLang="en-US"/>
              <a:t> </a:t>
            </a:r>
            <a:r>
              <a:rPr lang="en-US" altLang="en-US"/>
              <a:t>员工的工作、生活心理，及时帮助员工解</a:t>
            </a:r>
            <a:endParaRPr lang="en-US" altLang="en-US"/>
          </a:p>
          <a:p>
            <a:pPr eaLnBrk="1" hangingPunct="1">
              <a:buNone/>
            </a:pPr>
            <a:r>
              <a:rPr lang="en-US" altLang="en-US"/>
              <a:t>  决一些问题，并能向上级汇报）.</a:t>
            </a:r>
            <a:endParaRPr lang="en-US" altLang="en-US"/>
          </a:p>
          <a:p>
            <a:pPr eaLnBrk="1" hangingPunct="1">
              <a:buNone/>
            </a:pPr>
            <a:endParaRPr lang="en-US" altLang="en-US"/>
          </a:p>
        </p:txBody>
      </p:sp>
      <p:grpSp>
        <p:nvGrpSpPr>
          <p:cNvPr id="10243" name="Group 105"/>
          <p:cNvGrpSpPr/>
          <p:nvPr/>
        </p:nvGrpSpPr>
        <p:grpSpPr>
          <a:xfrm rot="-1080000">
            <a:off x="503238" y="1520825"/>
            <a:ext cx="287337" cy="180975"/>
            <a:chExt cx="500066" cy="357190"/>
          </a:xfrm>
        </p:grpSpPr>
        <p:sp>
          <p:nvSpPr>
            <p:cNvPr id="10245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0246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0247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0244" name="矩形 4"/>
          <p:cNvSpPr/>
          <p:nvPr/>
        </p:nvSpPr>
        <p:spPr>
          <a:xfrm>
            <a:off x="539750" y="2097088"/>
            <a:ext cx="8077200" cy="4176712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112"/>
          <p:cNvSpPr/>
          <p:nvPr>
            <p:ph type="body" idx="4294967295"/>
          </p:nvPr>
        </p:nvSpPr>
        <p:spPr>
          <a:xfrm>
            <a:off x="574675" y="2241550"/>
            <a:ext cx="8101013" cy="4032250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en-US" altLang="en-US" b="1">
                <a:solidFill>
                  <a:srgbClr val="0066FF"/>
                </a:solidFill>
                <a:latin typeface="宋体" panose="02010600030101010101" pitchFamily="2" charset="-122"/>
              </a:rPr>
              <a:t>d.员工</a:t>
            </a:r>
            <a:endParaRPr lang="en-US" altLang="en-US" b="1">
              <a:solidFill>
                <a:srgbClr val="0066FF"/>
              </a:solidFill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/>
              <a:t>①要有团队意识</a:t>
            </a:r>
            <a:endParaRPr lang="en-US" altLang="en-US"/>
          </a:p>
          <a:p>
            <a:pPr eaLnBrk="1" hangingPunct="1">
              <a:buNone/>
            </a:pPr>
            <a:r>
              <a:rPr lang="en-US" altLang="en-US"/>
              <a:t>②实际操作能力要强</a:t>
            </a:r>
            <a:endParaRPr lang="en-US" altLang="en-US"/>
          </a:p>
          <a:p>
            <a:pPr eaLnBrk="1" hangingPunct="1">
              <a:buNone/>
            </a:pPr>
            <a:r>
              <a:rPr lang="en-US" altLang="en-US"/>
              <a:t>③了解与工作相关的基本知识</a:t>
            </a:r>
            <a:endParaRPr lang="en-US" altLang="en-US"/>
          </a:p>
          <a:p>
            <a:pPr eaLnBrk="1" hangingPunct="1">
              <a:buNone/>
            </a:pPr>
            <a:r>
              <a:rPr lang="en-US" altLang="en-US" b="1">
                <a:solidFill>
                  <a:srgbClr val="339933"/>
                </a:solidFill>
              </a:rPr>
              <a:t>总的说来：公司全员要有团队意识、质量意</a:t>
            </a:r>
            <a:endParaRPr lang="en-US" altLang="en-US" b="1">
              <a:solidFill>
                <a:srgbClr val="339933"/>
              </a:solidFill>
            </a:endParaRPr>
          </a:p>
          <a:p>
            <a:pPr eaLnBrk="1" hangingPunct="1">
              <a:buNone/>
            </a:pPr>
            <a:r>
              <a:rPr lang="en-US" altLang="en-US" b="1">
                <a:solidFill>
                  <a:srgbClr val="339933"/>
                </a:solidFill>
              </a:rPr>
              <a:t>识、学习意识，把顾客满意摆在工作的首位。</a:t>
            </a:r>
            <a:endParaRPr lang="en-US" altLang="en-US" b="1">
              <a:solidFill>
                <a:srgbClr val="339933"/>
              </a:solidFill>
            </a:endParaRPr>
          </a:p>
        </p:txBody>
      </p:sp>
      <p:grpSp>
        <p:nvGrpSpPr>
          <p:cNvPr id="11267" name="Group 113"/>
          <p:cNvGrpSpPr/>
          <p:nvPr/>
        </p:nvGrpSpPr>
        <p:grpSpPr>
          <a:xfrm rot="-1080000">
            <a:off x="503238" y="1593850"/>
            <a:ext cx="287337" cy="180975"/>
            <a:chExt cx="500066" cy="357190"/>
          </a:xfrm>
        </p:grpSpPr>
        <p:sp>
          <p:nvSpPr>
            <p:cNvPr id="11269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1270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1271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1268" name="矩形 4"/>
          <p:cNvSpPr/>
          <p:nvPr/>
        </p:nvSpPr>
        <p:spPr>
          <a:xfrm>
            <a:off x="539750" y="2097088"/>
            <a:ext cx="8077200" cy="4176712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120"/>
          <p:cNvSpPr/>
          <p:nvPr>
            <p:ph type="title" idx="4294967295"/>
          </p:nvPr>
        </p:nvSpPr>
        <p:spPr>
          <a:xfrm>
            <a:off x="0" y="260350"/>
            <a:ext cx="6337300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FF00FF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FF00FF"/>
              </a:solidFill>
              <a:ea typeface="华文行楷" panose="02010800040101010101" pitchFamily="2" charset="-122"/>
            </a:endParaRPr>
          </a:p>
        </p:txBody>
      </p:sp>
      <p:sp>
        <p:nvSpPr>
          <p:cNvPr id="12291" name="Rectangle 121"/>
          <p:cNvSpPr/>
          <p:nvPr>
            <p:ph type="body" idx="4294967295"/>
          </p:nvPr>
        </p:nvSpPr>
        <p:spPr>
          <a:xfrm>
            <a:off x="612775" y="2241550"/>
            <a:ext cx="7993063" cy="40687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要做到公司人员的优化配置，必须注意以下</a:t>
            </a:r>
            <a:endParaRPr lang="en-US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几点：</a:t>
            </a:r>
            <a:r>
              <a:rPr lang="zh-CN" altLang="en-US" b="1">
                <a:solidFill>
                  <a:srgbClr val="FF6600"/>
                </a:solidFill>
                <a:latin typeface="宋体" panose="02010600030101010101" pitchFamily="2" charset="-122"/>
              </a:rPr>
              <a:t>A</a:t>
            </a:r>
            <a:endParaRPr lang="zh-CN" altLang="en-US" b="1">
              <a:solidFill>
                <a:srgbClr val="FF6600"/>
              </a:solidFill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b="1">
                <a:solidFill>
                  <a:srgbClr val="FF6600"/>
                </a:solidFill>
                <a:latin typeface="宋体" panose="02010600030101010101" pitchFamily="2" charset="-122"/>
              </a:rPr>
              <a:t>(1)</a:t>
            </a:r>
            <a:r>
              <a:rPr lang="en-US" altLang="en-US" b="1">
                <a:solidFill>
                  <a:srgbClr val="FF6600"/>
                </a:solidFill>
                <a:latin typeface="宋体" panose="02010600030101010101" pitchFamily="2" charset="-122"/>
              </a:rPr>
              <a:t>.岗位分析</a:t>
            </a:r>
            <a:endParaRPr lang="en-US" altLang="en-US" b="1">
              <a:solidFill>
                <a:srgbClr val="FF6600"/>
              </a:solidFill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en-US" altLang="en-US">
                <a:latin typeface="宋体" panose="02010600030101010101" pitchFamily="2" charset="-122"/>
              </a:rPr>
              <a:t>工作是什么</a:t>
            </a:r>
            <a:endParaRPr lang="en-US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en-US" altLang="en-US">
                <a:latin typeface="宋体" panose="02010600030101010101" pitchFamily="2" charset="-122"/>
              </a:rPr>
              <a:t>工作内容、任务职责</a:t>
            </a:r>
            <a:endParaRPr lang="en-US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en-US" altLang="en-US">
                <a:latin typeface="宋体" panose="02010600030101010101" pitchFamily="2" charset="-122"/>
              </a:rPr>
              <a:t>岗位名称、级别</a:t>
            </a:r>
            <a:endParaRPr lang="en-US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en-US" altLang="en-US">
                <a:latin typeface="宋体" panose="02010600030101010101" pitchFamily="2" charset="-122"/>
              </a:rPr>
              <a:t>岗位需要的工作条件与其他岗位的关系</a:t>
            </a:r>
            <a:endParaRPr lang="en-US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en-US" altLang="en-US">
                <a:latin typeface="宋体" panose="02010600030101010101" pitchFamily="2" charset="-122"/>
              </a:rPr>
              <a:t>岗位在企业组织结构的位置</a:t>
            </a:r>
            <a:endParaRPr lang="en-US" altLang="en-US">
              <a:latin typeface="宋体" panose="02010600030101010101" pitchFamily="2" charset="-122"/>
            </a:endParaRPr>
          </a:p>
        </p:txBody>
      </p:sp>
      <p:grpSp>
        <p:nvGrpSpPr>
          <p:cNvPr id="12292" name="Group 122"/>
          <p:cNvGrpSpPr/>
          <p:nvPr/>
        </p:nvGrpSpPr>
        <p:grpSpPr>
          <a:xfrm rot="-1080000">
            <a:off x="503238" y="1593850"/>
            <a:ext cx="287337" cy="180975"/>
            <a:chExt cx="500066" cy="357190"/>
          </a:xfrm>
        </p:grpSpPr>
        <p:sp>
          <p:nvSpPr>
            <p:cNvPr id="12294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2295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2296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2293" name="矩形 4"/>
          <p:cNvSpPr/>
          <p:nvPr/>
        </p:nvSpPr>
        <p:spPr>
          <a:xfrm>
            <a:off x="539750" y="2097088"/>
            <a:ext cx="8077200" cy="4176712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129"/>
          <p:cNvSpPr/>
          <p:nvPr>
            <p:ph type="body" idx="4294967295"/>
          </p:nvPr>
        </p:nvSpPr>
        <p:spPr>
          <a:xfrm>
            <a:off x="1009650" y="2601913"/>
            <a:ext cx="7165975" cy="3054350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zh-CN" altLang="en-US" b="1">
                <a:solidFill>
                  <a:srgbClr val="FF6600"/>
                </a:solidFill>
                <a:latin typeface="宋体" panose="02010600030101010101" pitchFamily="2" charset="-122"/>
              </a:rPr>
              <a:t>(2)</a:t>
            </a:r>
            <a:r>
              <a:rPr lang="en-US" altLang="en-US" b="1">
                <a:solidFill>
                  <a:srgbClr val="FF6600"/>
                </a:solidFill>
                <a:latin typeface="宋体" panose="02010600030101010101" pitchFamily="2" charset="-122"/>
              </a:rPr>
              <a:t>.</a:t>
            </a:r>
            <a:r>
              <a:rPr lang="zh-CN" altLang="en-US" b="1">
                <a:solidFill>
                  <a:srgbClr val="FF6600"/>
                </a:solidFill>
                <a:latin typeface="宋体" panose="02010600030101010101" pitchFamily="2" charset="-122"/>
              </a:rPr>
              <a:t>谁适合这个工作</a:t>
            </a:r>
            <a:endParaRPr lang="zh-CN" altLang="en-US" b="1">
              <a:solidFill>
                <a:srgbClr val="FF6600"/>
              </a:solidFill>
              <a:latin typeface="宋体" panose="02010600030101010101" pitchFamily="2" charset="-122"/>
            </a:endParaRPr>
          </a:p>
          <a:p>
            <a:pPr eaLnBrk="1" hangingPunct="1">
              <a:buFont typeface="Arial" pitchFamily="34" charset="0"/>
              <a:buAutoNum type="circleNumDbPlain"/>
            </a:pPr>
            <a:r>
              <a:rPr lang="zh-CN" altLang="en-US"/>
              <a:t>学历和专业要求</a:t>
            </a:r>
            <a:endParaRPr lang="zh-CN" altLang="en-US"/>
          </a:p>
          <a:p>
            <a:pPr eaLnBrk="1" hangingPunct="1">
              <a:buFont typeface="Arial" pitchFamily="34" charset="0"/>
              <a:buAutoNum type="circleNumDbPlain"/>
            </a:pPr>
            <a:r>
              <a:rPr lang="zh-CN" altLang="en-US"/>
              <a:t>基本能力</a:t>
            </a:r>
            <a:endParaRPr lang="zh-CN" altLang="en-US"/>
          </a:p>
          <a:p>
            <a:pPr eaLnBrk="1" hangingPunct="1">
              <a:buFont typeface="Arial" pitchFamily="34" charset="0"/>
              <a:buAutoNum type="circleNumDbPlain"/>
            </a:pPr>
            <a:r>
              <a:rPr lang="zh-CN" altLang="en-US"/>
              <a:t>年龄和性别</a:t>
            </a:r>
            <a:endParaRPr lang="zh-CN" altLang="en-US"/>
          </a:p>
          <a:p>
            <a:pPr eaLnBrk="1" hangingPunct="1">
              <a:buFont typeface="Arial" pitchFamily="34" charset="0"/>
              <a:buAutoNum type="circleNumDbPlain"/>
            </a:pPr>
            <a:r>
              <a:rPr lang="zh-CN" altLang="en-US"/>
              <a:t>必须接受的培训和培训时间</a:t>
            </a:r>
            <a:endParaRPr lang="zh-CN" altLang="en-US"/>
          </a:p>
        </p:txBody>
      </p:sp>
      <p:grpSp>
        <p:nvGrpSpPr>
          <p:cNvPr id="13315" name="Group 130"/>
          <p:cNvGrpSpPr/>
          <p:nvPr/>
        </p:nvGrpSpPr>
        <p:grpSpPr>
          <a:xfrm rot="-1080000">
            <a:off x="900113" y="1881188"/>
            <a:ext cx="287337" cy="180975"/>
            <a:chExt cx="500066" cy="357190"/>
          </a:xfrm>
        </p:grpSpPr>
        <p:sp>
          <p:nvSpPr>
            <p:cNvPr id="13317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3318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3319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3316" name="矩形 4"/>
          <p:cNvSpPr/>
          <p:nvPr/>
        </p:nvSpPr>
        <p:spPr>
          <a:xfrm>
            <a:off x="971550" y="2386013"/>
            <a:ext cx="7200900" cy="3348037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137"/>
          <p:cNvSpPr/>
          <p:nvPr>
            <p:ph type="body" idx="4294967295"/>
          </p:nvPr>
        </p:nvSpPr>
        <p:spPr>
          <a:xfrm>
            <a:off x="647700" y="2528888"/>
            <a:ext cx="7669213" cy="3205162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lnSpc>
                <a:spcPct val="80000"/>
              </a:lnSpc>
              <a:buNone/>
            </a:pPr>
            <a:r>
              <a:rPr lang="zh-CN" altLang="en-US" b="1">
                <a:solidFill>
                  <a:srgbClr val="FF6600"/>
                </a:solidFill>
                <a:latin typeface="宋体" panose="02010600030101010101" pitchFamily="2" charset="-122"/>
              </a:rPr>
              <a:t>(3)</a:t>
            </a:r>
            <a:r>
              <a:rPr lang="en-US" altLang="en-US" b="1">
                <a:solidFill>
                  <a:srgbClr val="FF6600"/>
                </a:solidFill>
                <a:latin typeface="宋体" panose="02010600030101010101" pitchFamily="2" charset="-122"/>
              </a:rPr>
              <a:t>.</a:t>
            </a:r>
            <a:r>
              <a:rPr lang="zh-CN" altLang="en-US" b="1">
                <a:solidFill>
                  <a:srgbClr val="FF6600"/>
                </a:solidFill>
                <a:latin typeface="宋体" panose="02010600030101010101" pitchFamily="2" charset="-122"/>
              </a:rPr>
              <a:t>谁最适合这个工作</a:t>
            </a:r>
            <a:endParaRPr lang="zh-CN" altLang="en-US" b="1">
              <a:solidFill>
                <a:srgbClr val="FF6600"/>
              </a:solidFill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zh-CN" altLang="en-US"/>
              <a:t>怎样的经历可以优先</a:t>
            </a:r>
            <a:endParaRPr lang="zh-CN" altLang="en-US"/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zh-CN" altLang="en-US"/>
              <a:t>那些专业可以优先</a:t>
            </a:r>
            <a:endParaRPr lang="zh-CN" altLang="en-US"/>
          </a:p>
          <a:p>
            <a:pPr eaLnBrk="1" hangingPunct="1">
              <a:lnSpc>
                <a:spcPct val="80000"/>
              </a:lnSpc>
              <a:buFont typeface="Arial" pitchFamily="34" charset="0"/>
              <a:buAutoNum type="circleNumDbPlain"/>
            </a:pPr>
            <a:r>
              <a:rPr lang="zh-CN" altLang="en-US"/>
              <a:t>怎样的资格（如某些职称、证书等）可</a:t>
            </a:r>
            <a:endParaRPr lang="zh-CN" altLang="en-US"/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/>
              <a:t>以优先</a:t>
            </a:r>
            <a:r>
              <a:rPr lang="en-US" altLang="en-US"/>
              <a:t>.</a:t>
            </a:r>
            <a:endParaRPr lang="en-US" altLang="en-US"/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b="1">
                <a:solidFill>
                  <a:srgbClr val="006600"/>
                </a:solidFill>
              </a:rPr>
              <a:t>目的：做到人岗匹配，发挥每人的长处</a:t>
            </a:r>
            <a:endParaRPr lang="zh-CN" altLang="en-US" b="1">
              <a:solidFill>
                <a:srgbClr val="006600"/>
              </a:solidFill>
            </a:endParaRPr>
          </a:p>
        </p:txBody>
      </p:sp>
      <p:grpSp>
        <p:nvGrpSpPr>
          <p:cNvPr id="14339" name="Group 138"/>
          <p:cNvGrpSpPr/>
          <p:nvPr/>
        </p:nvGrpSpPr>
        <p:grpSpPr>
          <a:xfrm rot="-1080000">
            <a:off x="431800" y="1881188"/>
            <a:ext cx="287338" cy="180975"/>
            <a:chExt cx="500066" cy="357190"/>
          </a:xfrm>
        </p:grpSpPr>
        <p:sp>
          <p:nvSpPr>
            <p:cNvPr id="14341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4342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4343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4340" name="矩形 4"/>
          <p:cNvSpPr/>
          <p:nvPr/>
        </p:nvSpPr>
        <p:spPr>
          <a:xfrm>
            <a:off x="468313" y="2386013"/>
            <a:ext cx="7848600" cy="3348037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145"/>
          <p:cNvSpPr/>
          <p:nvPr>
            <p:ph type="title" idx="4294967295"/>
          </p:nvPr>
        </p:nvSpPr>
        <p:spPr>
          <a:xfrm>
            <a:off x="642938" y="285750"/>
            <a:ext cx="822960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人机料法环知识培训</a:t>
            </a:r>
            <a:endParaRPr lang="ru-RU" altLang="zh-CN"/>
          </a:p>
        </p:txBody>
      </p:sp>
      <p:sp>
        <p:nvSpPr>
          <p:cNvPr id="15363" name="Rectangle 146"/>
          <p:cNvSpPr/>
          <p:nvPr>
            <p:ph type="body" idx="4294967295"/>
          </p:nvPr>
        </p:nvSpPr>
        <p:spPr>
          <a:xfrm>
            <a:off x="431800" y="1989138"/>
            <a:ext cx="8172450" cy="4608512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lnSpc>
                <a:spcPct val="90000"/>
              </a:lnSpc>
              <a:buNone/>
            </a:pPr>
            <a:r>
              <a:rPr lang="en-US" altLang="en-US" b="1">
                <a:solidFill>
                  <a:srgbClr val="FF6600"/>
                </a:solidFill>
                <a:latin typeface="宋体" panose="02010600030101010101" pitchFamily="2" charset="-122"/>
              </a:rPr>
              <a:t>B.人员培训的目的</a:t>
            </a:r>
            <a:endParaRPr lang="en-US" altLang="en-US" b="1">
              <a:solidFill>
                <a:srgbClr val="FF6600"/>
              </a:solidFill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新员工上岗培训的目的：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①使新员工熟悉工作场所，了解企业的规章 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/>
              <a:t>  </a:t>
            </a:r>
            <a:r>
              <a:rPr lang="en-US" altLang="en-US"/>
              <a:t>制度和晋升加薪的标准，清楚企业的组织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  结构和发展目标，以利于新员工适应新的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  环境。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②使新员工明确工作职责，适应新的职业。   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③促使新员工转变角色。</a:t>
            </a:r>
            <a:endParaRPr lang="en-US" altLang="en-US"/>
          </a:p>
        </p:txBody>
      </p:sp>
      <p:grpSp>
        <p:nvGrpSpPr>
          <p:cNvPr id="15364" name="Group 147"/>
          <p:cNvGrpSpPr/>
          <p:nvPr/>
        </p:nvGrpSpPr>
        <p:grpSpPr>
          <a:xfrm rot="-1080000">
            <a:off x="395288" y="1593850"/>
            <a:ext cx="287337" cy="180975"/>
            <a:chExt cx="500066" cy="357190"/>
          </a:xfrm>
        </p:grpSpPr>
        <p:sp>
          <p:nvSpPr>
            <p:cNvPr id="15366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5367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5368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5365" name="矩形 4"/>
          <p:cNvSpPr/>
          <p:nvPr/>
        </p:nvSpPr>
        <p:spPr>
          <a:xfrm>
            <a:off x="396875" y="1952625"/>
            <a:ext cx="8064500" cy="4357688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154"/>
          <p:cNvSpPr/>
          <p:nvPr>
            <p:ph type="body" idx="4294967295"/>
          </p:nvPr>
        </p:nvSpPr>
        <p:spPr>
          <a:xfrm>
            <a:off x="611188" y="1917700"/>
            <a:ext cx="8029575" cy="4525963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lnSpc>
                <a:spcPct val="90000"/>
              </a:lnSpc>
              <a:buNone/>
            </a:pPr>
            <a:r>
              <a:rPr lang="en-US" altLang="en-US" b="1">
                <a:solidFill>
                  <a:srgbClr val="FF6600"/>
                </a:solidFill>
                <a:latin typeface="宋体" panose="02010600030101010101" pitchFamily="2" charset="-122"/>
              </a:rPr>
              <a:t>C.绩效评估考核</a:t>
            </a:r>
            <a:endParaRPr lang="en-US" altLang="en-US" b="1">
              <a:solidFill>
                <a:srgbClr val="FF6600"/>
              </a:solidFill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绩效评估也称业绩或业绩评价等，是指对评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估者完成岗位（或某项）工作结果进行考核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与评价。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 b="1">
                <a:solidFill>
                  <a:schemeClr val="hlink"/>
                </a:solidFill>
              </a:rPr>
              <a:t>它的作用：</a:t>
            </a:r>
            <a:r>
              <a:rPr lang="en-US" altLang="en-US"/>
              <a:t>绩效评估被用来作为有关员工工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作条件，包括晋升、解雇和薪酬决策等的基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础。可以改善员工的绩效，加强工作技能，</a:t>
            </a:r>
            <a:endParaRPr lang="en-US" altLang="en-US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en-US"/>
              <a:t>指导员工努力工作。</a:t>
            </a:r>
            <a:endParaRPr lang="en-US" altLang="en-US"/>
          </a:p>
        </p:txBody>
      </p:sp>
      <p:grpSp>
        <p:nvGrpSpPr>
          <p:cNvPr id="16387" name="Group 155"/>
          <p:cNvGrpSpPr/>
          <p:nvPr/>
        </p:nvGrpSpPr>
        <p:grpSpPr>
          <a:xfrm rot="-1080000">
            <a:off x="503238" y="1557338"/>
            <a:ext cx="287337" cy="180975"/>
            <a:chExt cx="500066" cy="357190"/>
          </a:xfrm>
        </p:grpSpPr>
        <p:sp>
          <p:nvSpPr>
            <p:cNvPr id="16389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6390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6391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6388" name="矩形 4"/>
          <p:cNvSpPr/>
          <p:nvPr/>
        </p:nvSpPr>
        <p:spPr>
          <a:xfrm>
            <a:off x="539750" y="1917700"/>
            <a:ext cx="8064500" cy="4356100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162"/>
          <p:cNvSpPr/>
          <p:nvPr>
            <p:ph type="body" idx="4294967295"/>
          </p:nvPr>
        </p:nvSpPr>
        <p:spPr>
          <a:xfrm>
            <a:off x="287338" y="2312988"/>
            <a:ext cx="8472487" cy="3733800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en-US" altLang="en-US" b="1">
                <a:solidFill>
                  <a:srgbClr val="FF6600"/>
                </a:solidFill>
                <a:latin typeface="宋体" panose="02010600030101010101" pitchFamily="2" charset="-122"/>
              </a:rPr>
              <a:t>D.薪酬与激励</a:t>
            </a:r>
            <a:endParaRPr lang="en-US" altLang="en-US" b="1">
              <a:solidFill>
                <a:srgbClr val="FF6600"/>
              </a:solidFill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/>
              <a:t> 薪酬与激励对人员影响是很大的，对留住人才、挖掘人才起到很大的作用。薪酬最主要的是做到一个公平性（内部公平、外部公平）。其次，激励性、竞争性、司法性、经济性。激励的种类很多，要依职位、人员的不同设有不同的激励方法。</a:t>
            </a:r>
            <a:endParaRPr lang="en-US" altLang="en-US"/>
          </a:p>
        </p:txBody>
      </p:sp>
      <p:grpSp>
        <p:nvGrpSpPr>
          <p:cNvPr id="17411" name="Group 163"/>
          <p:cNvGrpSpPr/>
          <p:nvPr/>
        </p:nvGrpSpPr>
        <p:grpSpPr>
          <a:xfrm rot="-1080000">
            <a:off x="539750" y="1773238"/>
            <a:ext cx="287338" cy="180975"/>
            <a:chExt cx="500066" cy="357190"/>
          </a:xfrm>
        </p:grpSpPr>
        <p:sp>
          <p:nvSpPr>
            <p:cNvPr id="17413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7414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7415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7412" name="矩形 4"/>
          <p:cNvSpPr/>
          <p:nvPr/>
        </p:nvSpPr>
        <p:spPr>
          <a:xfrm>
            <a:off x="541338" y="2276475"/>
            <a:ext cx="8064500" cy="3708400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170"/>
          <p:cNvSpPr/>
          <p:nvPr>
            <p:ph type="title" idx="4294967295"/>
          </p:nvPr>
        </p:nvSpPr>
        <p:spPr>
          <a:xfrm>
            <a:off x="642938" y="285750"/>
            <a:ext cx="5084762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FF00FF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FF00FF"/>
              </a:solidFill>
              <a:ea typeface="华文行楷" panose="02010800040101010101" pitchFamily="2" charset="-122"/>
            </a:endParaRPr>
          </a:p>
        </p:txBody>
      </p:sp>
      <p:sp>
        <p:nvSpPr>
          <p:cNvPr id="18435" name="Rectangle 171"/>
          <p:cNvSpPr/>
          <p:nvPr>
            <p:ph type="body" idx="4294967295"/>
          </p:nvPr>
        </p:nvSpPr>
        <p:spPr>
          <a:xfrm>
            <a:off x="719138" y="1917700"/>
            <a:ext cx="8081962" cy="45259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1</a:t>
            </a:r>
            <a:r>
              <a:rPr lang="zh-CN" altLang="en-US">
                <a:latin typeface="宋体" panose="02010600030101010101" pitchFamily="2" charset="-122"/>
              </a:rPr>
              <a:t>：技能问题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2</a:t>
            </a:r>
            <a:r>
              <a:rPr lang="zh-CN" altLang="en-US">
                <a:latin typeface="宋体" panose="02010600030101010101" pitchFamily="2" charset="-122"/>
              </a:rPr>
              <a:t>：制度是否影响人的工作？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3</a:t>
            </a:r>
            <a:r>
              <a:rPr lang="zh-CN" altLang="en-US">
                <a:latin typeface="宋体" panose="02010600030101010101" pitchFamily="2" charset="-122"/>
              </a:rPr>
              <a:t>：是选人的问题吗？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4</a:t>
            </a:r>
            <a:r>
              <a:rPr lang="zh-CN" altLang="en-US">
                <a:latin typeface="宋体" panose="02010600030101010101" pitchFamily="2" charset="-122"/>
              </a:rPr>
              <a:t>：是培训不够吗？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5</a:t>
            </a:r>
            <a:r>
              <a:rPr lang="zh-CN" altLang="en-US">
                <a:latin typeface="宋体" panose="02010600030101010101" pitchFamily="2" charset="-122"/>
              </a:rPr>
              <a:t>：是技能不对口吗？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6</a:t>
            </a:r>
            <a:r>
              <a:rPr lang="zh-CN" altLang="en-US">
                <a:latin typeface="宋体" panose="02010600030101010101" pitchFamily="2" charset="-122"/>
              </a:rPr>
              <a:t>：是人员对公司心猿意马？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7</a:t>
            </a:r>
            <a:r>
              <a:rPr lang="zh-CN" altLang="en-US">
                <a:latin typeface="宋体" panose="02010600030101010101" pitchFamily="2" charset="-122"/>
              </a:rPr>
              <a:t>：有责任人吗？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en-US">
                <a:latin typeface="宋体" panose="02010600030101010101" pitchFamily="2" charset="-122"/>
              </a:rPr>
              <a:t>8</a:t>
            </a:r>
            <a:r>
              <a:rPr lang="zh-CN" altLang="en-US">
                <a:latin typeface="宋体" panose="02010600030101010101" pitchFamily="2" charset="-122"/>
              </a:rPr>
              <a:t>：人会操作机器吗？人适应环境吗？人明</a:t>
            </a:r>
            <a:endParaRPr lang="zh-CN" altLang="en-US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>
                <a:latin typeface="宋体" panose="02010600030101010101" pitchFamily="2" charset="-122"/>
              </a:rPr>
              <a:t>   白方法吗？人认识材料吗？</a:t>
            </a:r>
            <a:endParaRPr lang="zh-CN" altLang="en-US">
              <a:latin typeface="宋体" panose="02010600030101010101" pitchFamily="2" charset="-122"/>
            </a:endParaRPr>
          </a:p>
        </p:txBody>
      </p:sp>
      <p:grpSp>
        <p:nvGrpSpPr>
          <p:cNvPr id="18436" name="Group 172"/>
          <p:cNvGrpSpPr/>
          <p:nvPr/>
        </p:nvGrpSpPr>
        <p:grpSpPr>
          <a:xfrm rot="-1080000">
            <a:off x="512763" y="1557338"/>
            <a:ext cx="274637" cy="180975"/>
            <a:chExt cx="500066" cy="357190"/>
          </a:xfrm>
        </p:grpSpPr>
        <p:sp>
          <p:nvSpPr>
            <p:cNvPr id="18438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8439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8440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8437" name="矩形 4"/>
          <p:cNvSpPr/>
          <p:nvPr/>
        </p:nvSpPr>
        <p:spPr>
          <a:xfrm>
            <a:off x="533400" y="1866900"/>
            <a:ext cx="8077200" cy="4479925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179"/>
          <p:cNvSpPr/>
          <p:nvPr>
            <p:ph type="title" idx="4294967295"/>
          </p:nvPr>
        </p:nvSpPr>
        <p:spPr>
          <a:xfrm>
            <a:off x="642938" y="285750"/>
            <a:ext cx="5097462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990099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990099"/>
              </a:solidFill>
              <a:ea typeface="华文行楷" panose="02010800040101010101" pitchFamily="2" charset="-122"/>
            </a:endParaRPr>
          </a:p>
        </p:txBody>
      </p:sp>
      <p:sp>
        <p:nvSpPr>
          <p:cNvPr id="19459" name="Rectangle 180"/>
          <p:cNvSpPr/>
          <p:nvPr>
            <p:ph type="body" idx="4294967295"/>
          </p:nvPr>
        </p:nvSpPr>
        <p:spPr>
          <a:xfrm>
            <a:off x="401638" y="1973263"/>
            <a:ext cx="8512175" cy="4281487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就是指生产中所使用的设备、工具等辅助生产用具。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生产中，设备的是否正常运作，工具的好坏都是影响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生产进度，产品质量的又一要素。一个企业在发展，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除了人的素质有所提高，企业外部形象在提升；公司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内部的设备也在更新，为什么呢？好的设备能提高生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产效率，提高产品质量。如：锯料，改变过去的手锯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为现在的机器锯，效率提升了几十倍。原来速度慢、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人的体力还接受很大考验；现在，人也轻松，效率也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提高了。所以说，工业化生产，设备是提升生产效率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>
                <a:latin typeface="宋体" panose="02010600030101010101" pitchFamily="2" charset="-122"/>
              </a:rPr>
              <a:t>的一个有力途径。 </a:t>
            </a:r>
            <a:endParaRPr lang="zh-CN" altLang="en-US" sz="2800">
              <a:latin typeface="宋体" panose="02010600030101010101" pitchFamily="2" charset="-122"/>
            </a:endParaRPr>
          </a:p>
        </p:txBody>
      </p:sp>
      <p:grpSp>
        <p:nvGrpSpPr>
          <p:cNvPr id="19460" name="Group 181"/>
          <p:cNvGrpSpPr/>
          <p:nvPr/>
        </p:nvGrpSpPr>
        <p:grpSpPr>
          <a:xfrm rot="-1080000">
            <a:off x="327025" y="1557338"/>
            <a:ext cx="274638" cy="180975"/>
            <a:chExt cx="500066" cy="357190"/>
          </a:xfrm>
        </p:grpSpPr>
        <p:sp>
          <p:nvSpPr>
            <p:cNvPr id="19462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9463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19464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19461" name="矩形 4"/>
          <p:cNvSpPr/>
          <p:nvPr/>
        </p:nvSpPr>
        <p:spPr>
          <a:xfrm>
            <a:off x="358775" y="1917700"/>
            <a:ext cx="8477250" cy="4427538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188"/>
          <p:cNvSpPr/>
          <p:nvPr>
            <p:ph type="title" idx="4294967295"/>
          </p:nvPr>
        </p:nvSpPr>
        <p:spPr>
          <a:xfrm>
            <a:off x="396875" y="225425"/>
            <a:ext cx="5903913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3200">
                <a:solidFill>
                  <a:schemeClr val="hlink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3200">
              <a:solidFill>
                <a:schemeClr val="hlink"/>
              </a:solidFill>
              <a:ea typeface="华文行楷" panose="02010800040101010101" pitchFamily="2" charset="-122"/>
            </a:endParaRPr>
          </a:p>
        </p:txBody>
      </p:sp>
      <p:sp>
        <p:nvSpPr>
          <p:cNvPr id="20483" name="Rectangle 189"/>
          <p:cNvSpPr/>
          <p:nvPr>
            <p:ph type="body" idx="4294967295"/>
          </p:nvPr>
        </p:nvSpPr>
        <p:spPr>
          <a:xfrm>
            <a:off x="503238" y="1989138"/>
            <a:ext cx="8229600" cy="4319587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机器设备的管理分三个方面，即</a:t>
            </a:r>
            <a:r>
              <a:rPr lang="zh-CN" altLang="en-US" sz="2800" b="1">
                <a:solidFill>
                  <a:srgbClr val="FF6600"/>
                </a:solidFill>
              </a:rPr>
              <a:t>使用、点检、保养。</a:t>
            </a:r>
            <a:endParaRPr lang="zh-CN" altLang="en-US" sz="2800" b="1">
              <a:solidFill>
                <a:srgbClr val="FF6600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使用即根据机器设备的性能及操作要求来培养操作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者，使其能够正确操作使用设备进行生产，这是设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备管理最基础的内容。点检指使用前后根据一定标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准对设备进行状态及性能的确认，及早发现设备异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常，防止设备非预期的使用，这是设备管理的关键。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保养指根据设备特性，按照一定时间间隔对设备进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行检修、清洁、上油等，防止设备劣化，延长设备</a:t>
            </a:r>
            <a:endParaRPr lang="zh-CN" altLang="en-US" sz="28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/>
              <a:t>的使用寿命，是设备管理的重要部分。</a:t>
            </a:r>
            <a:endParaRPr lang="zh-CN" altLang="en-US" sz="2800"/>
          </a:p>
        </p:txBody>
      </p:sp>
      <p:grpSp>
        <p:nvGrpSpPr>
          <p:cNvPr id="20484" name="Group 190"/>
          <p:cNvGrpSpPr/>
          <p:nvPr/>
        </p:nvGrpSpPr>
        <p:grpSpPr>
          <a:xfrm rot="-1080000">
            <a:off x="327025" y="1557338"/>
            <a:ext cx="274638" cy="180975"/>
            <a:chExt cx="500066" cy="357190"/>
          </a:xfrm>
        </p:grpSpPr>
        <p:sp>
          <p:nvSpPr>
            <p:cNvPr id="20486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0487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0488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20485" name="矩形 4"/>
          <p:cNvSpPr/>
          <p:nvPr/>
        </p:nvSpPr>
        <p:spPr>
          <a:xfrm>
            <a:off x="349250" y="1938338"/>
            <a:ext cx="8477250" cy="4406900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197"/>
          <p:cNvSpPr/>
          <p:nvPr>
            <p:ph type="title" idx="4294967295"/>
          </p:nvPr>
        </p:nvSpPr>
        <p:spPr>
          <a:xfrm>
            <a:off x="0" y="260350"/>
            <a:ext cx="6192838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3600">
                <a:solidFill>
                  <a:srgbClr val="FF66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人机料法环知识培训</a:t>
            </a:r>
            <a:endParaRPr lang="zh-CN" altLang="en-US" sz="3600">
              <a:solidFill>
                <a:srgbClr val="FF00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1507" name="Rectangle 198"/>
          <p:cNvSpPr/>
          <p:nvPr>
            <p:ph type="body" idx="4294967295"/>
          </p:nvPr>
        </p:nvSpPr>
        <p:spPr>
          <a:xfrm>
            <a:off x="503238" y="2854325"/>
            <a:ext cx="8229600" cy="118745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/>
              <a:t>	在日常点检或使用中如发现不良，点检者应记录不良内容，并立即向上司报告。</a:t>
            </a:r>
            <a:endParaRPr lang="zh-CN" altLang="en-US"/>
          </a:p>
        </p:txBody>
      </p:sp>
      <p:grpSp>
        <p:nvGrpSpPr>
          <p:cNvPr id="21508" name="Group 199"/>
          <p:cNvGrpSpPr/>
          <p:nvPr/>
        </p:nvGrpSpPr>
        <p:grpSpPr>
          <a:xfrm rot="-1080000">
            <a:off x="323850" y="2241550"/>
            <a:ext cx="274638" cy="180975"/>
            <a:chExt cx="500066" cy="357190"/>
          </a:xfrm>
        </p:grpSpPr>
        <p:sp>
          <p:nvSpPr>
            <p:cNvPr id="21510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1511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1512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21509" name="矩形 4"/>
          <p:cNvSpPr/>
          <p:nvPr/>
        </p:nvSpPr>
        <p:spPr>
          <a:xfrm>
            <a:off x="349250" y="2709863"/>
            <a:ext cx="8477250" cy="1403350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06"/>
          <p:cNvSpPr/>
          <p:nvPr>
            <p:ph type="title" idx="4294967295"/>
          </p:nvPr>
        </p:nvSpPr>
        <p:spPr>
          <a:xfrm>
            <a:off x="71438" y="188913"/>
            <a:ext cx="822960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800"/>
              <a:t>人机料法环知识培训</a:t>
            </a:r>
            <a:endParaRPr lang="zh-CN" altLang="en-US" sz="4800">
              <a:solidFill>
                <a:srgbClr val="CC00FF"/>
              </a:solidFill>
              <a:ea typeface="华文行楷" panose="02010800040101010101" pitchFamily="2" charset="-122"/>
            </a:endParaRPr>
          </a:p>
        </p:txBody>
      </p:sp>
      <p:sp>
        <p:nvSpPr>
          <p:cNvPr id="22531" name="Rectangle 207"/>
          <p:cNvSpPr/>
          <p:nvPr>
            <p:ph type="body" idx="4294967295"/>
          </p:nvPr>
        </p:nvSpPr>
        <p:spPr>
          <a:xfrm>
            <a:off x="539750" y="2816225"/>
            <a:ext cx="8229600" cy="2909888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/>
              <a:t>	设备的管理除了建立系统的点检保养制度外，还应对现场进行规划、标识及目视管理，设备管理是以能够正确地、高效率地实施清扫、点检、加油、紧固等日常保养工作为目的。</a:t>
            </a:r>
            <a:endParaRPr lang="zh-CN" altLang="en-US"/>
          </a:p>
        </p:txBody>
      </p:sp>
      <p:grpSp>
        <p:nvGrpSpPr>
          <p:cNvPr id="22532" name="Group 208"/>
          <p:cNvGrpSpPr/>
          <p:nvPr/>
        </p:nvGrpSpPr>
        <p:grpSpPr>
          <a:xfrm rot="-1080000">
            <a:off x="395288" y="2205038"/>
            <a:ext cx="274637" cy="180975"/>
            <a:chExt cx="500066" cy="357190"/>
          </a:xfrm>
        </p:grpSpPr>
        <p:sp>
          <p:nvSpPr>
            <p:cNvPr id="22534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2535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2536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22533" name="矩形 4"/>
          <p:cNvSpPr/>
          <p:nvPr/>
        </p:nvSpPr>
        <p:spPr>
          <a:xfrm>
            <a:off x="431800" y="2711450"/>
            <a:ext cx="8316913" cy="2771775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15"/>
          <p:cNvSpPr/>
          <p:nvPr>
            <p:ph type="title" idx="4294967295"/>
          </p:nvPr>
        </p:nvSpPr>
        <p:spPr>
          <a:xfrm>
            <a:off x="644525" y="285750"/>
            <a:ext cx="5154613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FF9900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FF9900"/>
              </a:solidFill>
              <a:ea typeface="华文行楷" panose="02010800040101010101" pitchFamily="2" charset="-122"/>
            </a:endParaRPr>
          </a:p>
        </p:txBody>
      </p:sp>
      <p:sp>
        <p:nvSpPr>
          <p:cNvPr id="23555" name="Rectangle 216"/>
          <p:cNvSpPr/>
          <p:nvPr>
            <p:ph type="body" idx="4294967295"/>
          </p:nvPr>
        </p:nvSpPr>
        <p:spPr>
          <a:xfrm>
            <a:off x="779463" y="2446338"/>
            <a:ext cx="7847012" cy="33940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en-US" sz="3600">
                <a:latin typeface="宋体" panose="02010600030101010101" pitchFamily="2" charset="-122"/>
              </a:rPr>
              <a:t>1</a:t>
            </a:r>
            <a:r>
              <a:rPr lang="zh-CN" altLang="en-US" sz="3600">
                <a:latin typeface="宋体" panose="02010600030101010101" pitchFamily="2" charset="-122"/>
              </a:rPr>
              <a:t>：选型对吗？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3600">
                <a:latin typeface="宋体" panose="02010600030101010101" pitchFamily="2" charset="-122"/>
              </a:rPr>
              <a:t>2</a:t>
            </a:r>
            <a:r>
              <a:rPr lang="zh-CN" altLang="en-US" sz="3600">
                <a:latin typeface="宋体" panose="02010600030101010101" pitchFamily="2" charset="-122"/>
              </a:rPr>
              <a:t>：有保养问题吗？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3600">
                <a:latin typeface="宋体" panose="02010600030101010101" pitchFamily="2" charset="-122"/>
              </a:rPr>
              <a:t>3</a:t>
            </a:r>
            <a:r>
              <a:rPr lang="zh-CN" altLang="en-US" sz="3600">
                <a:latin typeface="宋体" panose="02010600030101010101" pitchFamily="2" charset="-122"/>
              </a:rPr>
              <a:t>：给机器的配套对应吗？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en-US" sz="3600">
                <a:latin typeface="宋体" panose="02010600030101010101" pitchFamily="2" charset="-122"/>
              </a:rPr>
              <a:t>4</a:t>
            </a:r>
            <a:r>
              <a:rPr lang="zh-CN" altLang="en-US" sz="3600">
                <a:latin typeface="宋体" panose="02010600030101010101" pitchFamily="2" charset="-122"/>
              </a:rPr>
              <a:t>：使用机器的人对吗？机器的操作</a:t>
            </a:r>
            <a:endParaRPr lang="zh-CN" altLang="en-US" sz="36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b="1"/>
              <a:t>   </a:t>
            </a:r>
            <a:r>
              <a:rPr lang="zh-CN" altLang="en-US" sz="3600">
                <a:latin typeface="宋体" panose="02010600030101010101" pitchFamily="2" charset="-122"/>
              </a:rPr>
              <a:t>方法对吗？机器放的环境适应吗？</a:t>
            </a:r>
            <a:endParaRPr lang="zh-CN" altLang="en-US" sz="3600">
              <a:latin typeface="宋体" panose="02010600030101010101" pitchFamily="2" charset="-122"/>
            </a:endParaRPr>
          </a:p>
        </p:txBody>
      </p:sp>
      <p:grpSp>
        <p:nvGrpSpPr>
          <p:cNvPr id="23556" name="Group 217"/>
          <p:cNvGrpSpPr/>
          <p:nvPr/>
        </p:nvGrpSpPr>
        <p:grpSpPr>
          <a:xfrm rot="-1080000">
            <a:off x="728663" y="1901825"/>
            <a:ext cx="274637" cy="180975"/>
            <a:chExt cx="500066" cy="357190"/>
          </a:xfrm>
        </p:grpSpPr>
        <p:sp>
          <p:nvSpPr>
            <p:cNvPr id="23558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3559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3560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23557" name="矩形 4"/>
          <p:cNvSpPr/>
          <p:nvPr/>
        </p:nvSpPr>
        <p:spPr>
          <a:xfrm>
            <a:off x="806450" y="2439988"/>
            <a:ext cx="7561263" cy="3341687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24"/>
          <p:cNvSpPr/>
          <p:nvPr>
            <p:ph type="title" idx="4294967295"/>
          </p:nvPr>
        </p:nvSpPr>
        <p:spPr>
          <a:xfrm>
            <a:off x="644525" y="285750"/>
            <a:ext cx="5068888" cy="1143000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/>
            <a:r>
              <a:rPr lang="zh-CN" altLang="en-US" sz="4800">
                <a:solidFill>
                  <a:srgbClr val="996600"/>
                </a:solidFill>
                <a:ea typeface="华文行楷" panose="02010800040101010101" pitchFamily="2" charset="-122"/>
              </a:rPr>
              <a:t>人机料法环知识培训</a:t>
            </a:r>
            <a:endParaRPr lang="zh-CN" altLang="en-US" sz="4800">
              <a:solidFill>
                <a:srgbClr val="996600"/>
              </a:solidFill>
              <a:ea typeface="华文行楷" panose="02010800040101010101" pitchFamily="2" charset="-122"/>
            </a:endParaRPr>
          </a:p>
        </p:txBody>
      </p:sp>
      <p:sp>
        <p:nvSpPr>
          <p:cNvPr id="24579" name="Rectangle 225"/>
          <p:cNvSpPr/>
          <p:nvPr>
            <p:ph type="body" idx="4294967295"/>
          </p:nvPr>
        </p:nvSpPr>
        <p:spPr>
          <a:xfrm>
            <a:off x="376238" y="2155825"/>
            <a:ext cx="8391525" cy="4186238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指物料，半成品、配件、原料等产品用料。现在的工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业产品的生产，分工细化，一般都有几种几十种配件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或部件是几个部门同时运作。当某一部件未完成时，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整个产品都不能组装，造成装配工序停工待料。不论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你在那一个部门，你工作的结果都会影响到其他部门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的生产运作。当然，你不能只顾自己部门的生产而忽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略其后工序或其他相关工序的运作；因为企业的运作</a:t>
            </a:r>
            <a:endParaRPr lang="zh-CN" altLang="en-US" sz="2800">
              <a:latin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</a:rPr>
              <a:t>是否良好是整体能否平衡运作的结果。 </a:t>
            </a:r>
            <a:endParaRPr lang="zh-CN" altLang="en-US" sz="2800">
              <a:latin typeface="宋体" panose="02010600030101010101" pitchFamily="2" charset="-122"/>
            </a:endParaRPr>
          </a:p>
        </p:txBody>
      </p:sp>
      <p:grpSp>
        <p:nvGrpSpPr>
          <p:cNvPr id="24580" name="Group 226"/>
          <p:cNvGrpSpPr/>
          <p:nvPr/>
        </p:nvGrpSpPr>
        <p:grpSpPr>
          <a:xfrm rot="-1080000">
            <a:off x="327025" y="1687513"/>
            <a:ext cx="274638" cy="180975"/>
            <a:chExt cx="500066" cy="357190"/>
          </a:xfrm>
        </p:grpSpPr>
        <p:sp>
          <p:nvSpPr>
            <p:cNvPr id="24582" name="矩形 7"/>
            <p:cNvSpPr/>
            <p:nvPr/>
          </p:nvSpPr>
          <p:spPr>
            <a:xfrm>
              <a:off x="0" y="0"/>
              <a:ext cx="500066" cy="357190"/>
            </a:xfrm>
            <a:prstGeom prst="rect">
              <a:avLst/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4583" name="等腰三角形 8"/>
            <p:cNvSpPr/>
            <p:nvPr/>
          </p:nvSpPr>
          <p:spPr>
            <a:xfrm>
              <a:off x="0" y="71438"/>
              <a:ext cx="500066" cy="285752"/>
            </a:xfrm>
            <a:prstGeom prst="triangle">
              <a:avLst>
                <a:gd name="adj" fmla="val 50000"/>
              </a:avLst>
            </a:prstGeom>
            <a:noFill/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sp>
          <p:nvSpPr>
            <p:cNvPr id="24584" name="等腰三角形 9"/>
            <p:cNvSpPr/>
            <p:nvPr/>
          </p:nvSpPr>
          <p:spPr>
            <a:xfrm rot="10800000">
              <a:off x="0" y="0"/>
              <a:ext cx="500066" cy="285752"/>
            </a:xfrm>
            <a:prstGeom prst="triangle">
              <a:avLst>
                <a:gd name="adj" fmla="val 50000"/>
              </a:avLst>
            </a:prstGeom>
            <a:solidFill>
              <a:srgbClr val="DDF2FF"/>
            </a:solidFill>
            <a:ln w="25400" cap="flat" cmpd="sng">
              <a:solidFill>
                <a:srgbClr val="7F7F7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ru-RU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24581" name="矩形 4"/>
          <p:cNvSpPr/>
          <p:nvPr/>
        </p:nvSpPr>
        <p:spPr>
          <a:xfrm>
            <a:off x="361950" y="2138363"/>
            <a:ext cx="8394700" cy="4117975"/>
          </a:xfrm>
          <a:prstGeom prst="rect">
            <a:avLst/>
          </a:prstGeom>
          <a:noFill/>
          <a:ln w="9525" cap="flat" cmpd="sng">
            <a:solidFill>
              <a:srgbClr val="7F7F7F"/>
            </a:solidFill>
            <a:prstDash val="dash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https://d.book118.com/766132051210010042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0">
      <vt:lpstr>Arial</vt:lpstr>
      <vt:lpstr>Calibri</vt:lpstr>
      <vt:lpstr>宋体</vt:lpstr>
      <vt:lpstr>微软雅黑</vt:lpstr>
      <vt:lpstr>华文行楷</vt:lpstr>
      <vt:lpstr>Office Theme</vt:lpstr>
      <vt:lpstr>PowerPoint Presentation</vt:lpstr>
      <vt:lpstr>人机料法环知识培训</vt:lpstr>
      <vt:lpstr>人机料法环知识培训</vt:lpstr>
      <vt:lpstr>人机料法环知识培训</vt:lpstr>
      <vt:lpstr>PowerPoint Presentation</vt:lpstr>
      <vt:lpstr>人机料法环知识培训</vt:lpstr>
      <vt:lpstr>人机料法环知识培训</vt:lpstr>
      <vt:lpstr>PowerPoint Presentation</vt:lpstr>
      <vt:lpstr>PowerPoint Presentation</vt:lpstr>
      <vt:lpstr>PowerPoint Presentation</vt:lpstr>
      <vt:lpstr>人机料法环知识培训</vt:lpstr>
      <vt:lpstr>PowerPoint Presentation</vt:lpstr>
      <vt:lpstr>PowerPoint Presentation</vt:lpstr>
      <vt:lpstr>人机料法环知识培训</vt:lpstr>
      <vt:lpstr>PowerPoint Presentation</vt:lpstr>
      <vt:lpstr>PowerPoint Presentation</vt:lpstr>
      <vt:lpstr>人机料法环知识培训</vt:lpstr>
      <vt:lpstr>人机料法环知识培训</vt:lpstr>
      <vt:lpstr>人机料法环知识培训</vt:lpstr>
      <vt:lpstr>人机料法环知识培训</vt:lpstr>
      <vt:lpstr>人机料法环知识培训</vt:lpstr>
      <vt:lpstr>人机料法环知识培训</vt:lpstr>
      <vt:lpstr>人机料法环知识培训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2024-09-10T09:53:25.978</cp:lastPrinted>
  <dcterms:created xsi:type="dcterms:W3CDTF">2024-09-10T01:53:26Z</dcterms:created>
  <dcterms:modified xsi:type="dcterms:W3CDTF">2024-09-10T01:53:27Z</dcterms:modified>
</cp:coreProperties>
</file>