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DD24D0-FDD9-4D0E-945C-399B128675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46B410-E85E-4AF9-9C42-0AC8A0DAF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279131-F90E-4A26-A810-3C743A543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748B244-C080-453E-ABAE-4A5CF9EA2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D0F553-C6FA-4731-81F3-1A4946D0CB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E02C9F-6D0F-410E-993D-B7D5FE9EFBA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F2E50C-276D-4B40-8AC1-D9C1C796E8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FAFDA2-54DE-4A70-8BBF-AD1E6C85E2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8808CCB-7CDC-4A1B-A6B4-FDA6EB38AA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C0A5F3-E9A0-4006-92C4-AB858FBD4B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7C772C-BDF3-4254-986F-F49560DF4C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1.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53211044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741420" y="1127760"/>
            <a:ext cx="4236720" cy="4236720"/>
          </a:xfrm>
          <a:prstGeom prst="ellipse">
            <a:avLst/>
          </a:prstGeom>
          <a:noFill/>
          <a:ln w="38100">
            <a:solidFill>
              <a:srgbClr val="60858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797775" y="1881829"/>
            <a:ext cx="5701617" cy="1840881"/>
          </a:xfrm>
          <a:prstGeom prst="rect">
            <a:avLst/>
          </a:prstGeom>
          <a:solidFill>
            <a:srgbClr val="D2EB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80000" r="4500" b="14923"/>
          <a:stretch>
            <a:fillRect/>
          </a:stretch>
        </p:blipFill>
        <p:spPr>
          <a:xfrm>
            <a:off x="9631680" y="0"/>
            <a:ext cx="2240281" cy="4162886"/>
          </a:xfrm>
          <a:prstGeom prst="rect">
            <a:avLst/>
          </a:prstGeom>
        </p:spPr>
      </p:pic>
      <p:sp>
        <p:nvSpPr>
          <p:cNvPr id="7" name="TextBox 7"/>
          <p:cNvSpPr txBox="1"/>
          <p:nvPr/>
        </p:nvSpPr>
        <p:spPr>
          <a:xfrm>
            <a:off x="2106772" y="2383155"/>
            <a:ext cx="7537749" cy="86296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42656C">
                    <a:alpha val="100000"/>
                  </a:srgbClr>
                </a:solidFill>
                <a:latin typeface="Microsoft Yahei"/>
                <a:ea typeface="Microsoft Yahei"/>
                <a:cs typeface="Microsoft Yahei"/>
              </a:rPr>
              <a:t>中国钩织行业市场现状分析及竞争格局与投资发展研究报告(2024-2029版)</a:t>
            </a:r>
          </a:p>
        </p:txBody>
      </p:sp>
      <p:cxnSp>
        <p:nvCxnSpPr>
          <p:cNvPr id="8" name="Connector 8"/>
          <p:cNvCxnSpPr/>
          <p:nvPr/>
        </p:nvCxnSpPr>
        <p:spPr>
          <a:xfrm flipH="1">
            <a:off x="6747999" y="827557"/>
            <a:ext cx="894873" cy="843737"/>
          </a:xfrm>
          <a:prstGeom prst="line">
            <a:avLst/>
          </a:prstGeom>
          <a:ln w="19050">
            <a:solidFill>
              <a:srgbClr val="60858D">
                <a:alpha val="100000"/>
              </a:srgbClr>
            </a:solidFill>
            <a:prstDash val="solid"/>
            <a:headEnd type="none"/>
            <a:tailEnd type="none"/>
          </a:ln>
        </p:spPr>
      </p:cxnSp>
      <p:cxnSp>
        <p:nvCxnSpPr>
          <p:cNvPr id="9" name="Connector 9"/>
          <p:cNvCxnSpPr/>
          <p:nvPr/>
        </p:nvCxnSpPr>
        <p:spPr>
          <a:xfrm flipH="1">
            <a:off x="6677058" y="1459731"/>
            <a:ext cx="894873" cy="843737"/>
          </a:xfrm>
          <a:prstGeom prst="line">
            <a:avLst/>
          </a:prstGeom>
          <a:ln w="19050">
            <a:solidFill>
              <a:srgbClr val="60858D">
                <a:alpha val="100000"/>
              </a:srgbClr>
            </a:solidFill>
            <a:prstDash val="solid"/>
            <a:headEnd type="none"/>
            <a:tailEnd type="none"/>
          </a:ln>
        </p:spPr>
      </p:cxnSp>
      <p:cxnSp>
        <p:nvCxnSpPr>
          <p:cNvPr id="10" name="Connector 10"/>
          <p:cNvCxnSpPr/>
          <p:nvPr/>
        </p:nvCxnSpPr>
        <p:spPr>
          <a:xfrm flipH="1">
            <a:off x="3741420" y="4038877"/>
            <a:ext cx="894873" cy="843737"/>
          </a:xfrm>
          <a:prstGeom prst="line">
            <a:avLst/>
          </a:prstGeom>
          <a:ln w="19050">
            <a:solidFill>
              <a:srgbClr val="60858D">
                <a:alpha val="100000"/>
              </a:srgbClr>
            </a:solidFill>
            <a:prstDash val="solid"/>
            <a:headEnd type="none"/>
            <a:tailEnd type="none"/>
          </a:ln>
        </p:spPr>
      </p:cxnSp>
      <p:cxnSp>
        <p:nvCxnSpPr>
          <p:cNvPr id="11" name="Connector 11"/>
          <p:cNvCxnSpPr/>
          <p:nvPr/>
        </p:nvCxnSpPr>
        <p:spPr>
          <a:xfrm flipH="1">
            <a:off x="3640254" y="4687035"/>
            <a:ext cx="894873" cy="843737"/>
          </a:xfrm>
          <a:prstGeom prst="line">
            <a:avLst/>
          </a:prstGeom>
          <a:ln w="19050">
            <a:solidFill>
              <a:srgbClr val="60858D">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031916" y="1278557"/>
            <a:ext cx="2830542" cy="11747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5700" b="1">
                <a:solidFill>
                  <a:srgbClr val="42656C">
                    <a:alpha val="100000"/>
                  </a:srgbClr>
                </a:solidFill>
                <a:latin typeface="微软雅黑"/>
                <a:ea typeface="微软雅黑"/>
                <a:cs typeface="微软雅黑"/>
              </a:rPr>
              <a:t>目 录</a:t>
            </a:r>
            <a:endParaRPr lang="en-US" sz="1100"/>
          </a:p>
        </p:txBody>
      </p:sp>
      <p:sp>
        <p:nvSpPr>
          <p:cNvPr id="4" name="TextBox 4"/>
          <p:cNvSpPr txBox="1"/>
          <p:nvPr/>
        </p:nvSpPr>
        <p:spPr>
          <a:xfrm>
            <a:off x="4487772" y="907139"/>
            <a:ext cx="6821696" cy="5454353"/>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中国钩织行业市场现状分析</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中国钩织行业竞争格局研究</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中国钩织行业投资发展研究</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中国钩织行业市场趋势预测及建议</a:t>
            </a:r>
          </a:p>
          <a:p>
            <a:pPr marL="203200" lvl="0" indent="-203200">
              <a:lnSpc>
                <a:spcPct val="150000"/>
              </a:lnSpc>
              <a:spcBef>
                <a:spcPct val="0"/>
              </a:spcBef>
              <a:buFont typeface="Arial"/>
              <a:buChar char="•"/>
            </a:pPr>
            <a:r>
              <a:rPr lang="en-US" sz="2400" b="1">
                <a:solidFill>
                  <a:srgbClr val="42656C">
                    <a:alpha val="100000"/>
                  </a:srgbClr>
                </a:solidFill>
                <a:latin typeface="Microsoft Yahei"/>
                <a:ea typeface="Microsoft Yahei"/>
                <a:cs typeface="Microsoft Yahei"/>
              </a:rPr>
              <a:t>结论与展望</a:t>
            </a:r>
          </a:p>
        </p:txBody>
      </p:sp>
      <p:pic>
        <p:nvPicPr>
          <p:cNvPr id="5" name="Picture 5"/>
          <p:cNvPicPr>
            <a:picLocks noChangeAspect="1"/>
          </p:cNvPicPr>
          <p:nvPr/>
        </p:nvPicPr>
        <p:blipFill>
          <a:blip r:embed="rId3"/>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01</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引言</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钩织作为一种传统手工艺，近年来在国内市场逐渐受到关注和追捧，市场规模持续扩大。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本报告旨在对中国钩织行业市场进行深入分析，探讨行业发展趋势、竞争格局以及投资机会，为相关企业和投资者提供决策参考。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报告背景与目的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报告目的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钩织行业市场概述</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报告范围与重点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报告范围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本报告涵盖了中国钩织行业的整体市场情况，包括行业规模、产业链结构、主要产品类型、消费群体等方面。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报告重点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本报告将重点关注钩织行业的市场现状、竞争格局、发展趋势以及投资机会，并对行业内的主要企业和品牌进行深入剖析。</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02</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中国钩织行业市场现状分析</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钩织行业是近年来快速发展的手工艺行业之一，其产品以毛线、棉线、丝线等材料，通过钩针编织而成，具有独特的艺术魅力和实用价值。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行业概述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钩织行业经历了从传统手工艺到现代工业化的转型，随着消费者对个性化、创意化的需求增加，钩织行业逐渐发展壮大。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发展历程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行业概述与发展历程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市场规模</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中国钩织行业市场规模不断扩大，已经成为全球最大的钩织品生产和消费国之一。</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增长趋势</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随着消费者对钩织品的需求不断增加，以及行业内企业不断创新和拓展市场，中国钩织行业市场规模未来将继续保持快速增长。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市场规模与增长趋势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个性化需求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消费者对于钩织品的个性化需求越来越高，他们希望通过定制、DIY等方式打造出符合自己风格和品味的产品。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品质化需求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消费者对钩织品的品质要求也越来越高，他们更注重产品的材料、工艺、舒适度等方面。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创意化需求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消费者对钩织品的创意性需求也在增加，他们希望看到更多具有独特设计和创意的产品。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行业竞争格局分析</a:t>
              </a:r>
            </a:p>
          </p:txBody>
        </p:sp>
      </p:grpSp>
      <p:sp>
        <p:nvSpPr>
          <p:cNvPr id="31" name="TextBox 31"/>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中国钩织行业企业数量众多，但规模普遍较小，缺乏具有品牌影响力的大型企业。</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市场份额分布</a:t>
            </a:r>
          </a:p>
        </p:txBody>
      </p:sp>
      <p:sp>
        <p:nvSpPr>
          <p:cNvPr id="33" name="TextBox 33"/>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目前，中国钩织行业市场份额分布较为分散，尚未形成明显的市场领导者。</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竞争特点分析</a:t>
            </a:r>
          </a:p>
        </p:txBody>
      </p:sp>
      <p:sp>
        <p:nvSpPr>
          <p:cNvPr id="35" name="TextBox 35"/>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125">
                <a:solidFill>
                  <a:schemeClr val="dk1">
                    <a:alpha val="100000"/>
                  </a:schemeClr>
                </a:solidFill>
                <a:latin typeface="Microsoft Yahei"/>
                <a:ea typeface="Microsoft Yahei"/>
                <a:cs typeface="Microsoft Yahei"/>
              </a:rPr>
              <a:t>钩织行业竞争激烈，产品同质化严重，价格战成为主要竞争手段。同时，行业内企业也在不断提升产品品质和设计水平，以满足消费者日益提高的需求。</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企业数量及规模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03</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中国钩织行业竞争格局研究</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新兴挑战者</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凭借创新的产品设计和独特的营销策略，迅速获得市场份额，对传统企业构成威胁。</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跨界竞争者</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来自其他行业的企业通过资源整合和跨界合作，进入钩织市场，带来新的竞争方式。</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行业内龙头企业</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拥有完整的产业链和较高的品牌知名度，通过技术创新和多元化战略巩固市场地位。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主要竞争者分析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地域分布</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沿海地区凭借产业基础和资源优势，占据较大市场份额；内陆地区逐渐崛起，形成多个产业集群。</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产品类型分布</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不同类型和档次的钩织产品市场份额各异，中高端产品市场潜力巨大。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销售渠道分布</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线上销售逐渐成为主流，线下实体店面临转型压力，但仍占据一定市场份额。</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市场份额分布情况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产品创新</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不断推陈出新，满足消费者多样化需求，提高产品附加值。</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品牌建设</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塑造品牌形象，提升品牌知名度和美誉度，增强消费者忠诚度。</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营销策略</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运用互联网思维和新媒体手段，开展线上线下营销活动，扩大市场份额。</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供应链管理</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优化供应链资源配置，降低生产成本，提高运营效率。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竞争策略与差异化优势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895" r="1689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优胜劣汰规律作用下，行业整合将加速进行，优质资源将向龙头企业集中。</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行业整合加速</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技术创新成为核心竞争力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绿色环保成为发展趋势</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个性化定制市场崛起</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随着消费者对产品品质要求的提高，技术创新将成为企业赢得市场的关键。</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环保意识的普及将推动钩织行业向绿色环保方向发展，绿色生产技术和环保材料将成为行业新宠。</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消费者个性化需求的增长将带动钩织行业个性化定制市场的快速发展。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未来竞争趋势预测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5238315" y="1654104"/>
            <a:ext cx="1715371" cy="1710856"/>
          </a:xfrm>
          <a:prstGeom prst="ellipse">
            <a:avLst/>
          </a:prstGeom>
          <a:solidFill>
            <a:srgbClr val="42656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262869" y="1841925"/>
            <a:ext cx="1666262" cy="1335214"/>
          </a:xfrm>
          <a:prstGeom prst="rect">
            <a:avLst/>
          </a:prstGeom>
          <a:noFill/>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7575" b="1">
                <a:solidFill>
                  <a:schemeClr val="lt1">
                    <a:alpha val="100000"/>
                  </a:schemeClr>
                </a:solidFill>
                <a:latin typeface="微软雅黑"/>
                <a:ea typeface="微软雅黑"/>
                <a:cs typeface="微软雅黑"/>
              </a:rPr>
              <a:t>04</a:t>
            </a:r>
          </a:p>
        </p:txBody>
      </p:sp>
      <p:sp>
        <p:nvSpPr>
          <p:cNvPr id="4" name="TextBox 4"/>
          <p:cNvSpPr txBox="1"/>
          <p:nvPr/>
        </p:nvSpPr>
        <p:spPr>
          <a:xfrm>
            <a:off x="562201" y="3647100"/>
            <a:ext cx="11309760" cy="22857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rgbClr val="42656C">
                    <a:alpha val="100000"/>
                  </a:srgbClr>
                </a:solidFill>
                <a:latin typeface="Microsoft Yahei"/>
                <a:ea typeface="Microsoft Yahei"/>
                <a:cs typeface="Microsoft Yahei"/>
              </a:rPr>
              <a:t>中国钩织行业投资发展研究</a:t>
            </a:r>
          </a:p>
        </p:txBody>
      </p:sp>
      <p:pic>
        <p:nvPicPr>
          <p:cNvPr id="5" name="Picture 5"/>
          <p:cNvPicPr>
            <a:picLocks noChangeAspect="1"/>
          </p:cNvPicPr>
          <p:nvPr/>
        </p:nvPicPr>
        <p:blipFill>
          <a:blip r:embed="rId2"/>
          <a:srcRect l="80000" r="4500" b="14923"/>
          <a:stretch>
            <a:fillRect/>
          </a:stretch>
        </p:blipFill>
        <p:spPr>
          <a:xfrm>
            <a:off x="9631680" y="0"/>
            <a:ext cx="2240281" cy="4162886"/>
          </a:xfrm>
          <a:prstGeom prst="rect">
            <a:avLst/>
          </a:prstGeom>
        </p:spPr>
      </p:pic>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宏观经济环境</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中国经济增长稳定，为钩织行业提供了良好的宏观经济环境。随着消费升级和人们对美好生活的追求，钩织产品市场需求持续增长。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政策法规环境</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政府出台了一系列扶持传统手工艺发展的政策，为钩织行业提供了有力的政策保障。同时，行业法规不断完善，有利于规范市场秩序和促进行业健康发展。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技术创新环境</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随着科技的不断进步，钩织行业在技术创新方面也取得了显著成果。新型材料、先进生产工艺和智能制造等技术的应用，提高了钩织产品的品质和生产效率。</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投资环境分析</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https://d.book118.com/766153211044010040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2024-09-06T14:25:14.174</cp:lastPrinted>
  <dcterms:created xsi:type="dcterms:W3CDTF">2024-09-06T06:25:14Z</dcterms:created>
  <dcterms:modified xsi:type="dcterms:W3CDTF">2024-09-06T06:25:16Z</dcterms:modified>
</cp:coreProperties>
</file>