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RFLPJ+MS-UIGothic"/>
      <p:regular r:id="rId15"/>
    </p:embeddedFont>
    <p:embeddedFont>
      <p:font typeface="DOPJHG+RTDHSE+ArialMT"/>
      <p:regular r:id="rId16"/>
    </p:embeddedFont>
    <p:embeddedFont>
      <p:font typeface="EQGGOO+DKBBDK+MicrosoftYaHei-Bold"/>
      <p:regular r:id="rId17"/>
    </p:embeddedFont>
    <p:embeddedFont>
      <p:font typeface="WKDQBV+QGCCRF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B21EE-5C90-40F1-AAAB-EB96A1A9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AAF18-B820-483C-B963-CCE0FA1A1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A70F9-3226-495A-970F-0D2BA68D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F455D-B522-4E41-B690-51544190B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30D9B-1C33-4E50-8076-9A86B93A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8D9081-A74F-46D8-A02F-FC35BAF0D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A186E-B96F-4480-8C4F-8D2B6848F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0BBAC-1ECF-461C-8D60-F4374F79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41249-68FA-49E3-8DF6-6F730CB3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98FDF-C9AF-47CD-B457-C18B02AC9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8008E-8F83-4997-B3A3-3E7F01675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05010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5150" spc="25">
                <a:solidFill>
                  <a:srgbClr val="00B6FF"/>
                </a:solidFill>
                <a:latin typeface="IRFLPJ+MS-UIGothic"/>
                <a:cs typeface="IRFLPJ+MS-UIGothic"/>
              </a:rPr>
              <a:t>感器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5150">
                <a:solidFill>
                  <a:srgbClr val="00B6FF"/>
                </a:solidFill>
                <a:latin typeface="IRFLPJ+MS-UIGothic"/>
                <a:cs typeface="IRFLPJ+MS-UIGothic"/>
              </a:rPr>
              <a:t>用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IRFLPJ+MS-UIGothic"/>
                <a:cs typeface="IRFLP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OPJHG+RTDHSE+ArialMT"/>
                <a:cs typeface="DOPJHG+RTDHS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感器概述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491421" cy="24292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OPJHG+RTDHSE+ArialMT"/>
                <a:cs typeface="DOPJHG+RTDHS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感器在无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损检测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OPJHG+RTDHSE+ArialMT"/>
                <a:cs typeface="DOPJHG+RTDHS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感器在医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疗领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域的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OPJHG+RTDHSE+ArialMT"/>
                <a:cs typeface="DOPJHG+RTDHS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感器在其他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域的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OPJHG+RTDHSE+ArialMT"/>
                <a:cs typeface="DOPJHG+RTDHS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感器的未来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IRFLPJ+MS-UIGothic"/>
                <a:cs typeface="IRFLPJ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EQGGOO+DKBBDK+MicrosoftYaHei-Bold"/>
                <a:cs typeface="EQGGOO+DKBBDK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800" spc="25">
                <a:solidFill>
                  <a:srgbClr val="00B6FF"/>
                </a:solidFill>
                <a:latin typeface="IRFLPJ+MS-UIGothic"/>
                <a:cs typeface="IRFLPJ+MS-UIGothic"/>
              </a:rPr>
              <a:t>感器概述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感器的工作原理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超声波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感器通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过发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送超声波信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号，并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其反射回来的信号来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工作。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感器内部的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能器将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当超声波信号遇到障碍物或目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，会反射回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能器，再次将声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转换为电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能，被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感器接收并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声能，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生超声波信号并向外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感器的分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压电</a:t>
            </a:r>
            <a:r>
              <a:rPr sz="2000" spc="25">
                <a:solidFill>
                  <a:srgbClr val="FFFDFD"/>
                </a:solidFill>
                <a:latin typeface="IRFLPJ+MS-UIGothic"/>
                <a:cs typeface="IRFLPJ+MS-UIGothic"/>
              </a:rPr>
              <a:t>式超声波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FFFDFD"/>
                </a:solidFill>
                <a:latin typeface="IRFLPJ+MS-UIGothic"/>
                <a:cs typeface="IRFLPJ+MS-UIGothic"/>
              </a:rPr>
              <a:t>感器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DFD"/>
                </a:solidFill>
                <a:latin typeface="IRFLPJ+MS-UIGothic"/>
                <a:cs typeface="IRFLPJ+MS-UIGothic"/>
              </a:rPr>
              <a:t>容式超声波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FFFDFD"/>
                </a:solidFill>
                <a:latin typeface="IRFLPJ+MS-UIGothic"/>
                <a:cs typeface="IRFLPJ+MS-UIGothic"/>
              </a:rPr>
              <a:t>感器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压电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材料的逆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压电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应产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生超声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容器原理，通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变电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容量来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生超声波信号。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波信号。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59629" y="385371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RFLPJ+MS-UIGothic"/>
                <a:cs typeface="IRFLPJ+MS-UIGothic"/>
              </a:rPr>
              <a:t>磁致伸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2000" spc="25">
                <a:solidFill>
                  <a:srgbClr val="FFFDFD"/>
                </a:solidFill>
                <a:latin typeface="IRFLPJ+MS-UIGothic"/>
                <a:cs typeface="IRFLPJ+MS-UIGothic"/>
              </a:rPr>
              <a:t>式超声波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FFFDFD"/>
                </a:solidFill>
                <a:latin typeface="IRFLPJ+MS-UIGothic"/>
                <a:cs typeface="IRFLPJ+MS-UIGothic"/>
              </a:rPr>
              <a:t>感器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利用磁致伸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材料的磁致伸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511148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RFLPJ+MS-UIGothic"/>
                <a:cs typeface="IRFLPJ+MS-UIGothic"/>
              </a:rPr>
              <a:t>生超声波信号。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感器的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KDQBV+QGCCRF+MicrosoftYaHei"/>
                <a:cs typeface="WKDQBV+QGCCR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KDQBV+QGCCRF+MicrosoftYaHei"/>
                <a:cs typeface="WKDQBV+QGCCR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KDQBV+QGCCRF+MicrosoftYaHei"/>
                <a:cs typeface="WKDQBV+QGCCR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KDQBV+QGCCRF+MicrosoftYaHei"/>
                <a:cs typeface="WKDQBV+QGCCR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RFLPJ+MS-UIGothic"/>
                <a:cs typeface="IRFLPJ+MS-UIGothic"/>
              </a:rPr>
              <a:t>工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业检测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RFLPJ+MS-UIGothic"/>
                <a:cs typeface="IRFLPJ+MS-UIGothic"/>
              </a:rPr>
              <a:t>医学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1550">
                <a:solidFill>
                  <a:srgbClr val="00B6FF"/>
                </a:solidFill>
                <a:latin typeface="IRFLPJ+MS-UIGothic"/>
                <a:cs typeface="IRFLPJ+MS-UIGothic"/>
              </a:rPr>
              <a:t>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00B6FF"/>
                </a:solidFill>
                <a:latin typeface="IRFLPJ+MS-UIGothic"/>
                <a:cs typeface="IRFLPJ+MS-UIGothic"/>
              </a:rPr>
              <a:t>境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军</a:t>
            </a:r>
            <a:r>
              <a:rPr sz="1550" spc="25">
                <a:solidFill>
                  <a:srgbClr val="00B6FF"/>
                </a:solidFill>
                <a:latin typeface="IRFLPJ+MS-UIGothic"/>
                <a:cs typeface="IRFLPJ+MS-UIGothic"/>
              </a:rPr>
              <a:t>事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00B6FF"/>
                </a:solidFill>
                <a:latin typeface="IRFLPJ+MS-UIGothic"/>
                <a:cs typeface="IRFLPJ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EQGGOO+DKBBDK+MicrosoftYaHei-Bold"/>
                <a:cs typeface="EQGGOO+DKBBDK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53004" y="3559476"/>
            <a:ext cx="837590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IRFLPJ+MS-UIGothic"/>
                <a:cs typeface="IRFLPJ+MS-UIGothic"/>
              </a:rPr>
              <a:t>超声波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800" spc="25">
                <a:solidFill>
                  <a:srgbClr val="00B6FF"/>
                </a:solidFill>
                <a:latin typeface="IRFLPJ+MS-UIGothic"/>
                <a:cs typeface="IRFLPJ+MS-UIGothic"/>
              </a:rPr>
              <a:t>感器在无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损检测</a:t>
            </a:r>
            <a:r>
              <a:rPr sz="3800" spc="27">
                <a:solidFill>
                  <a:srgbClr val="00B6FF"/>
                </a:solidFill>
                <a:latin typeface="IRFLPJ+MS-UIGothic"/>
                <a:cs typeface="IRFLPJ+MS-UIGothic"/>
              </a:rPr>
              <a:t>中的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00B6FF"/>
                </a:solidFill>
                <a:latin typeface="IRFLPJ+MS-UIGothic"/>
                <a:cs typeface="IRFLPJ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超声波在无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损检测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中的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RFLPJ+MS-UIGothic"/>
                <a:cs typeface="IRFLPJ+MS-UIGothic"/>
              </a:rPr>
              <a:t>无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损检测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实时</a:t>
            </a:r>
            <a:r>
              <a:rPr sz="1550">
                <a:solidFill>
                  <a:srgbClr val="00B6FF"/>
                </a:solidFill>
                <a:latin typeface="IRFLPJ+MS-UIGothic"/>
                <a:cs typeface="IRFLPJ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RFLPJ+MS-UIGothic"/>
                <a:cs typeface="IRFLPJ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RFLPJ+MS-UIGothic"/>
                <a:cs typeface="IRFLPJ+MS-UIGothic"/>
              </a:rPr>
              <a:t>高精度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RFLPJ+MS-UIGothic"/>
                <a:cs typeface="IRFLPJ+MS-UIGothic"/>
              </a:rPr>
              <a:t>可靠性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超声波在无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损检测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中的主要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RFLPJ+MS-UIGothic"/>
                <a:cs typeface="IRFLPJ+MS-UIGothic"/>
              </a:rPr>
              <a:t>金属材料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RFLPJ+MS-UIGothic"/>
                <a:cs typeface="IRFLPJ+MS-UIGothic"/>
              </a:rPr>
              <a:t>复合材料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超声波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感器可以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金属材料内部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的缺陷和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、裂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纹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超声波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感器可以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复合材料内部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的缺陷和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，如分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、脱粘等。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RFLPJ+MS-UIGothic"/>
                <a:cs typeface="IRFLPJ+MS-UIGothic"/>
              </a:rPr>
              <a:t>玻璃和陶瓷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RFLPJ+MS-UIGothic"/>
                <a:cs typeface="IRFLPJ+MS-UIGothic"/>
              </a:rPr>
              <a:t>管道和容器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超声波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感器可以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玻璃和陶瓷等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材料的内部缺陷和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超声波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感器可以用于管道和容器等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的内部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其内部的腐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和裂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纹</a:t>
            </a:r>
            <a:r>
              <a:rPr sz="1500">
                <a:solidFill>
                  <a:srgbClr val="FFFFFF"/>
                </a:solidFill>
                <a:latin typeface="IRFLPJ+MS-UIGothic"/>
                <a:cs typeface="IRFLP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超声波无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损检测</a:t>
            </a:r>
            <a:r>
              <a:rPr sz="3000">
                <a:solidFill>
                  <a:srgbClr val="00B6FF"/>
                </a:solidFill>
                <a:latin typeface="IRFLPJ+MS-UIGothic"/>
                <a:cs typeface="IRFLPJ+MS-UIGothic"/>
              </a:rPr>
              <a:t>的局限性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7180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经验</a:t>
            </a:r>
            <a:r>
              <a:rPr sz="2300" spc="23">
                <a:solidFill>
                  <a:srgbClr val="00B6FF"/>
                </a:solidFill>
                <a:latin typeface="IRFLPJ+MS-UIGothic"/>
                <a:cs typeface="IRFLPJ+MS-UIGothic"/>
              </a:rPr>
              <a:t>要求高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38209" y="1640006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B6FF"/>
                </a:solidFill>
                <a:latin typeface="IRFLPJ+MS-UIGothic"/>
                <a:cs typeface="IRFLPJ+MS-UIGothic"/>
              </a:rPr>
              <a:t>操作者技能要求高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51585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对环</a:t>
            </a:r>
            <a:r>
              <a:rPr sz="2300" spc="25">
                <a:solidFill>
                  <a:srgbClr val="00B6FF"/>
                </a:solidFill>
                <a:latin typeface="IRFLPJ+MS-UIGothic"/>
                <a:cs typeface="IRFLPJ+MS-UIGothic"/>
              </a:rPr>
              <a:t>境因素敏感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RFLPJ+MS-UIGothic"/>
                <a:cs typeface="IRFLPJ+MS-UIGothic"/>
              </a:rPr>
              <a:t>成本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较</a:t>
            </a:r>
            <a:r>
              <a:rPr sz="2300">
                <a:solidFill>
                  <a:srgbClr val="00B6FF"/>
                </a:solidFill>
                <a:latin typeface="IRFLPJ+MS-UIGothic"/>
                <a:cs typeface="IRFLPJ+MS-UIGothic"/>
              </a:rPr>
              <a:t>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https://d.book118.com/766205010023010103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IRFLPJ+MS-UIGothic</vt:lpstr>
      <vt:lpstr>SimSun</vt:lpstr>
      <vt:lpstr>DOPJHG+RTDHSE+ArialMT</vt:lpstr>
      <vt:lpstr>Times New Roman</vt:lpstr>
      <vt:lpstr>EQGGOO+DKBBDK+MicrosoftYaHei-Bold</vt:lpstr>
      <vt:lpstr>WKDQBV+QGCCRF+MicrosoftYaHei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2024-09-28T07:43:09.896</cp:lastPrinted>
  <dcterms:created xsi:type="dcterms:W3CDTF">2024-09-27T23:43:09Z</dcterms:created>
  <dcterms:modified xsi:type="dcterms:W3CDTF">2024-09-27T23:43:11Z</dcterms:modified>
</cp:coreProperties>
</file>