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F8FC94-7CDB-4814-8FC1-F26E853908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D33E0E-46C4-4BAA-AC54-E2136D0F9A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2A0647-9EF9-47F9-ACAF-C5EC00A8B3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8E4CD3-45EB-48F9-A568-9922A20364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F714C9-C5EE-4894-87FF-C22C9ABA42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600F97-7A86-4899-BED0-2A3BFD380A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4D7931-7A98-4AD4-966F-4E943A082D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FAEC70-3183-4926-B687-A956E1C496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867A8B-D6BE-4EE4-B517-44ED918DEA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CD241F-5713-4231-B82D-C53319F1EE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3F2279-C9AF-49F8-990C-304F4272F7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png" /><Relationship Id="rId3" Type="http://schemas.openxmlformats.org/officeDocument/2006/relationships/image" Target="../media/image18.png" /><Relationship Id="rId4" Type="http://schemas.openxmlformats.org/officeDocument/2006/relationships/image" Target="../media/image19.pn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621422305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预防接种注意事项</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预防接种的重要性</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预防接种的种类和程序</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预防接种前的注意事项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预防接种后的注意事项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特殊情况下的预防接种</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预防接种的常见误区和解答</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预防接种的重要性</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21492" b="21492"/>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预防接种是预防和控制传染病最经济、有效的手段，通过接种疫苗，可以显著降低儿童患传染病的风险。</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疫苗的广泛使用，使得一些曾经严重危害儿童健康的传染病，如麻疹、小儿麻痹症等，得到了有效控制。</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疫苗的接种，不仅保护了接种者本身，也保护了整个社区，因为人群中的高接种率可以形成“群体免疫”，防止疾病的传播。</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预防传染病</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预防接种能够显著降低儿童患传染病的风险，从而保障儿童的身体健康。</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通过接种疫苗，儿童可以获得更全面的免疫保护，减少因感染疾病而产生的医疗负担。</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8093" b="8093"/>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预防接种也有助于提高儿童的生存率，降低死亡率。</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保障儿童健康</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预防接种能够降低儿童患传染病的风险，从而减少医疗资源的消耗，减轻医疗负担。</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与治疗疾病相比，预防接种的成本更低，效果更持久，是一种经济有效的公共卫生措施。</a:t>
            </a:r>
          </a:p>
        </p:txBody>
      </p:sp>
      <p:pic>
        <p:nvPicPr>
          <p:cNvPr id="6" name="Picture 6"/>
          <p:cNvPicPr>
            <a:picLocks noChangeAspect="1"/>
          </p:cNvPicPr>
          <p:nvPr/>
        </p:nvPicPr>
        <p:blipFill>
          <a:blip r:embed="rId2"/>
          <a:srcRect t="15799" b="15799"/>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通过预防接种，可以避免因疾病导致的家庭经济负担，如医疗费用、误工费等。</a:t>
            </a:r>
          </a:p>
        </p:txBody>
      </p:sp>
      <p:pic>
        <p:nvPicPr>
          <p:cNvPr id="10" name="Picture 10"/>
          <p:cNvPicPr>
            <a:picLocks noChangeAspect="1"/>
          </p:cNvPicPr>
          <p:nvPr/>
        </p:nvPicPr>
        <p:blipFill>
          <a:blip r:embed="rId4"/>
          <a:srcRect t="11195" b="1119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降低医疗负担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预防接种的种类和程序</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21492" b="21492"/>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计划内疫苗的接种程序和时间表由国家卫生行政部门制定，家长应按照规定的时间表带儿童接种。</a:t>
            </a:r>
            <a:endParaRPr lang="en-US" sz="1100"/>
          </a:p>
        </p:txBody>
      </p:sp>
      <p:sp>
        <p:nvSpPr>
          <p:cNvPr id="9" name="AutoShape 9"/>
          <p:cNvSpPr/>
          <p:nvPr/>
        </p:nvSpPr>
        <p:spPr>
          <a:xfrm>
            <a:off x="6258305" y="1926781"/>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计划内疫苗是指国家规定必须接种的疫苗，包括卡介苗、乙肝疫苗、脊灰疫苗、百白破疫苗、麻疹疫苗等。这些疫苗覆盖了常见的传染病，保障儿童健康成长。</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计划内疫苗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1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9381" r="9381"/>
          <a:stretch>
            <a:fillRect/>
          </a:stretch>
        </p:blipFill>
        <p:spPr>
          <a:xfrm>
            <a:off x="6099052" y="1665911"/>
            <a:ext cx="5058968"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4" y="1933035"/>
            <a:ext cx="4276714" cy="159713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计划外疫苗是指除国家规定必须接种的疫苗之外的其他疫苗，包括水痘疫苗、肺炎疫苗、流感疫苗等。这些疫苗根据个人情况和医生建议进行选择。</a:t>
            </a:r>
            <a:endParaRPr lang="en-US" sz="1100"/>
          </a:p>
        </p:txBody>
      </p:sp>
      <p:sp>
        <p:nvSpPr>
          <p:cNvPr id="13" name="AutoShape 13"/>
          <p:cNvSpPr/>
          <p:nvPr/>
        </p:nvSpPr>
        <p:spPr>
          <a:xfrm>
            <a:off x="1352704" y="3640012"/>
            <a:ext cx="4276714" cy="15615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计划外疫苗的接种程序和时间表由医疗机构和医生根据具体情况制定，家长应在充分了解疫苗的作用和接种必要性后，与医生商议决定是否接种。</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计划外疫苗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786" b="478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接种程序和时间表</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预防接种的程序和时间表是根据儿童的年龄和传染病发病情况制定的，家长应按照规定的时间表带儿童接种。</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接种时间表通常在儿童出生后不久就开始，后续接种时间也有明确规定。家长应留意接种通知，按照规定时间前往医疗机构接种。</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在进行预防接种时，家长应注意以下几点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1040081" y="3060169"/>
            <a:ext cx="10117937" cy="1602668"/>
          </a:xfrm>
          <a:prstGeom prst="rightArrow">
            <a:avLst/>
          </a:prstGeom>
          <a:solidFill>
            <a:schemeClr val="accent1">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42098" y="3230392"/>
            <a:ext cx="1262116" cy="1262116"/>
          </a:xfrm>
          <a:prstGeom prst="ellipse">
            <a:avLst/>
          </a:prstGeom>
          <a:solidFill>
            <a:schemeClr val="accent1">
              <a:alpha val="100000"/>
            </a:schemeClr>
          </a:solidFill>
          <a:ln w="2381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tretch>
            <a:fillRect/>
          </a:stretch>
        </p:blipFill>
        <p:spPr>
          <a:xfrm>
            <a:off x="5522732" y="3566769"/>
            <a:ext cx="500969" cy="589605"/>
          </a:xfrm>
          <a:prstGeom prst="rect">
            <a:avLst/>
          </a:prstGeom>
        </p:spPr>
      </p:pic>
      <p:sp>
        <p:nvSpPr>
          <p:cNvPr id="5" name="AutoShape 5"/>
          <p:cNvSpPr/>
          <p:nvPr/>
        </p:nvSpPr>
        <p:spPr>
          <a:xfrm>
            <a:off x="1942673" y="3198205"/>
            <a:ext cx="1262116" cy="1262116"/>
          </a:xfrm>
          <a:prstGeom prst="ellipse">
            <a:avLst/>
          </a:prstGeom>
          <a:solidFill>
            <a:schemeClr val="accent1">
              <a:alpha val="100000"/>
            </a:schemeClr>
          </a:solidFill>
          <a:ln w="2381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2256617" y="3614318"/>
            <a:ext cx="634228" cy="494386"/>
          </a:xfrm>
          <a:prstGeom prst="rect">
            <a:avLst/>
          </a:prstGeom>
        </p:spPr>
      </p:pic>
      <p:sp>
        <p:nvSpPr>
          <p:cNvPr id="7" name="AutoShape 7"/>
          <p:cNvSpPr/>
          <p:nvPr/>
        </p:nvSpPr>
        <p:spPr>
          <a:xfrm>
            <a:off x="8341523" y="3198205"/>
            <a:ext cx="1262116" cy="1262116"/>
          </a:xfrm>
          <a:prstGeom prst="ellipse">
            <a:avLst/>
          </a:prstGeom>
          <a:solidFill>
            <a:schemeClr val="accent1">
              <a:alpha val="100000"/>
            </a:schemeClr>
          </a:solidFill>
          <a:ln w="2381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678997" y="3563234"/>
            <a:ext cx="587411" cy="531815"/>
          </a:xfrm>
          <a:prstGeom prst="rect">
            <a:avLst/>
          </a:prstGeom>
        </p:spPr>
      </p:pic>
      <p:sp>
        <p:nvSpPr>
          <p:cNvPr id="9" name="AutoShape 9"/>
          <p:cNvSpPr/>
          <p:nvPr/>
        </p:nvSpPr>
        <p:spPr>
          <a:xfrm>
            <a:off x="4650305" y="4975638"/>
            <a:ext cx="2311548"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携带儿童保健手册和相关证件；</a:t>
            </a:r>
            <a:endParaRPr lang="en-US" sz="1100"/>
          </a:p>
        </p:txBody>
      </p:sp>
      <p:sp>
        <p:nvSpPr>
          <p:cNvPr id="10" name="AutoShape 10"/>
          <p:cNvSpPr/>
          <p:nvPr/>
        </p:nvSpPr>
        <p:spPr>
          <a:xfrm>
            <a:off x="1564104" y="1827351"/>
            <a:ext cx="2335900"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确保儿童身体健康，无发热、咳嗽等症状；</a:t>
            </a:r>
            <a:endParaRPr lang="en-US" sz="1100"/>
          </a:p>
        </p:txBody>
      </p:sp>
      <p:sp>
        <p:nvSpPr>
          <p:cNvPr id="11" name="AutoShape 11"/>
          <p:cNvSpPr/>
          <p:nvPr/>
        </p:nvSpPr>
        <p:spPr>
          <a:xfrm>
            <a:off x="7908170" y="1827351"/>
            <a:ext cx="2311548"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告知医生儿童的过敏史和疾病史；</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接种程序和时间表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6467" b="6467"/>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58540"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83777" y="217655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58540" y="3999951"/>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58540" y="4086065"/>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40980" y="2682407"/>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遵守接种程序和时间表，按时进行接种；</a:t>
            </a:r>
            <a:endParaRPr lang="en-US" sz="1100"/>
          </a:p>
        </p:txBody>
      </p:sp>
      <p:sp>
        <p:nvSpPr>
          <p:cNvPr id="9" name="AutoShape 9"/>
          <p:cNvSpPr/>
          <p:nvPr/>
        </p:nvSpPr>
        <p:spPr>
          <a:xfrm>
            <a:off x="6640980" y="4622606"/>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注意观察儿童接种后的反应，如出现异常反应应及时就医。</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接种程序和时间表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预防接种前的注意事项</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34641" b="34641"/>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了解疫苗的安全性和有效性</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家长应了解疫苗的安全性和有效性，以及可能出现的副作用和不良反应，以便在接种后密切关注孩子的身体状况。</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了解疫苗的种类和作用</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在接种前，家长应了解疫苗的种类、适用年龄、预防的疾病以及接种的程序和时间表，以便更好地为孩子选择合适的疫苗。</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了解疫苗种类和作用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在接种前，家长应确认孩子的健康状况，如是否有发热、咳嗽、腹泻等症状，以及是否有过敏史、免疫系统疾病等特殊情况，以便医生判断是否适合接种。</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如果孩子有任何健康问题或特殊情况，家长应遵循医生的建议，决定是否暂缓或避免接种。</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确认儿童健康状况</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遵循医生的建议</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确认儿童健康状况</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https://d.book118.com/766214223055010052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2024-09-18T15:41:22.744</cp:lastPrinted>
  <dcterms:created xsi:type="dcterms:W3CDTF">2024-09-18T07:41:22Z</dcterms:created>
  <dcterms:modified xsi:type="dcterms:W3CDTF">2024-09-18T07:41:24Z</dcterms:modified>
</cp:coreProperties>
</file>