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FDGSNL+RHJIFR+ArialMT"/>
      <p:regular r:id="rId20"/>
    </p:embeddedFont>
    <p:embeddedFont>
      <p:font typeface="VOSKAH+MS-UIGothic"/>
      <p:regular r:id="rId21"/>
    </p:embeddedFont>
    <p:embeddedFont>
      <p:font typeface="VLECAN+GPIPJK+MicrosoftYaHei-Bold"/>
      <p:regular r:id="rId22"/>
    </p:embeddedFont>
    <p:embeddedFont>
      <p:font typeface="AHRNHR+FSHSUB+MicrosoftYaHei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1D3B2-6E7A-4CFC-828E-2A5B952B1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BE6FA-6ECD-4E5F-9622-DE74B0B30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78D99-A92A-47AC-A35C-E56EBF793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BBD08-4466-431A-8914-919DD9C68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9AA92E-CFC6-4BE2-8EA6-4DFF496C4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4C0262-AA0E-4FC8-A556-E57C572FF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BDA85A-1EBC-4B3A-B21A-04F054FA3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9176D8-AB35-418E-8D37-C8F5D08ED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C6DA3-940C-4D85-84FE-420B3C38D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E3B8F-A8F8-44E1-8A7D-546E96BDF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75B1C-084F-4A58-90E6-ED023A867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2120504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013200" y="4753165"/>
            <a:ext cx="4790381" cy="7833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DGSNL+RHJIFR+ArialMT"/>
                <a:cs typeface="FDGSNL+RHJIFR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FFFF"/>
                </a:solidFill>
                <a:latin typeface="VOSKAH+MS-UIGothic"/>
                <a:cs typeface="VOSKAH+MS-UIGothic"/>
              </a:rPr>
              <a:t>践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VOSKAH+MS-UIGothic"/>
                <a:cs typeface="VOSKAH+MS-UIGothic"/>
              </a:rPr>
              <a:t>用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FFFFFF"/>
                </a:solidFill>
                <a:latin typeface="VOSKAH+MS-UIGothic"/>
                <a:cs typeface="VOSKAH+MS-UIGothic"/>
              </a:rPr>
              <a:t>目管理方法与工具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89200" y="5313235"/>
            <a:ext cx="8120321" cy="7830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DGSNL+RHJIFR+ArialMT"/>
                <a:cs typeface="FDGSNL+RHJIFR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FFFFFF"/>
                </a:solidFill>
                <a:latin typeface="VOSKAH+MS-UIGothic"/>
                <a:cs typeface="VOSKAH+MS-UIGothic"/>
              </a:rPr>
              <a:t>：成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2400">
                <a:solidFill>
                  <a:srgbClr val="FFFFFF"/>
                </a:solidFill>
                <a:latin typeface="VOSKAH+MS-UIGothic"/>
                <a:cs typeface="VOSKAH+MS-UIGothic"/>
              </a:rPr>
              <a:t>一名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FFFFFF"/>
                </a:solidFill>
                <a:latin typeface="VOSKAH+MS-UIGothic"/>
                <a:cs typeface="VOSKAH+MS-UIGothic"/>
              </a:rPr>
              <a:t>秀的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FFFFFF"/>
                </a:solidFill>
                <a:latin typeface="VOSKAH+MS-UIGothic"/>
                <a:cs typeface="VOSKAH+MS-UIGothic"/>
              </a:rPr>
              <a:t>目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2400">
                <a:solidFill>
                  <a:srgbClr val="FFFFFF"/>
                </a:solidFill>
                <a:latin typeface="VOSKAH+MS-UIGothic"/>
                <a:cs typeface="VOSKAH+MS-UIGothic"/>
              </a:rPr>
              <a:t>理需要不断努力与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FFFF"/>
                </a:solidFill>
                <a:latin typeface="VOSKAH+MS-UIGothic"/>
                <a:cs typeface="VOSKAH+MS-UIGothic"/>
              </a:rPr>
              <a:t>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VLECAN+GPIPJK+MicrosoftYaHei-Bold"/>
                <a:cs typeface="VLECAN+GPIPJK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VOSKAH+MS-UIGothic"/>
                <a:cs typeface="VOSKAH+MS-UIGothic"/>
              </a:rPr>
              <a:t>定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BA242F"/>
                </a:solidFill>
                <a:latin typeface="VOSKAH+MS-UIGothic"/>
                <a:cs typeface="VOSKAH+MS-UIGothic"/>
              </a:rPr>
              <a:t>与角色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项</a:t>
            </a:r>
            <a:r>
              <a:rPr sz="1550" spc="25">
                <a:solidFill>
                  <a:srgbClr val="BA242F"/>
                </a:solidFill>
                <a:latin typeface="VOSKAH+MS-UIGothic"/>
                <a:cs typeface="VOSKAH+MS-UIGothic"/>
              </a:rPr>
              <a:t>目定</a:t>
            </a:r>
            <a:r>
              <a:rPr sz="1550">
                <a:solidFill>
                  <a:srgbClr val="BA242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1937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目是一种具有明确目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、期限和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算的独特任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。它涉及多个部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源，旨在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特定的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或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目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50" spc="25">
                <a:solidFill>
                  <a:srgbClr val="FFFFFF"/>
                </a:solidFill>
                <a:latin typeface="VOSKAH+MS-UIGothic"/>
                <a:cs typeface="VOSKAH+MS-UIGothic"/>
              </a:rPr>
              <a:t>目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50" spc="25">
                <a:solidFill>
                  <a:srgbClr val="FFFFFF"/>
                </a:solidFill>
                <a:latin typeface="VOSKAH+MS-UIGothic"/>
                <a:cs typeface="VOSKAH+MS-UIGothic"/>
              </a:rPr>
              <a:t>理角色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VOSKAH+MS-UIGothic"/>
                <a:cs typeface="VOSKAH+MS-UIGothic"/>
              </a:rPr>
              <a:t>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VOSKAH+MS-UIGothic"/>
                <a:cs typeface="VOSKAH+MS-UIGothic"/>
              </a:rPr>
              <a:t>理是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负责项</a:t>
            </a:r>
            <a:r>
              <a:rPr sz="1350">
                <a:solidFill>
                  <a:srgbClr val="FFFFFF"/>
                </a:solidFill>
                <a:latin typeface="VOSKAH+MS-UIGothic"/>
                <a:cs typeface="VOSKAH+MS-UIGothic"/>
              </a:rPr>
              <a:t>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VOSKAH+MS-UIGothic"/>
                <a:cs typeface="VOSKAH+MS-UIGothic"/>
              </a:rPr>
              <a:t>划、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VOSKAH+MS-UIGothic"/>
                <a:cs typeface="VOSKAH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执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OSKAH+MS-UIGothic"/>
                <a:cs typeface="VOSKAH+MS-UIGothic"/>
              </a:rPr>
              <a:t>行和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FFFFFF"/>
                </a:solidFill>
                <a:latin typeface="VOSKAH+MS-UIGothic"/>
                <a:cs typeface="VOSKAH+MS-UIGothic"/>
              </a:rPr>
              <a:t>控的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VOSKAH+MS-UIGothic"/>
                <a:cs typeface="VOSKAH+MS-UIGothic"/>
              </a:rPr>
              <a:t>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团队领导</a:t>
            </a:r>
            <a:r>
              <a:rPr sz="1350">
                <a:solidFill>
                  <a:srgbClr val="FFFFFF"/>
                </a:solidFill>
                <a:latin typeface="VOSKAH+MS-UIGothic"/>
                <a:cs typeface="VOSKAH+MS-UIGothic"/>
              </a:rPr>
              <a:t>者。他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VOSKAH+MS-UIGothic"/>
                <a:cs typeface="VOSKAH+MS-UIGothic"/>
              </a:rPr>
              <a:t>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OSKAH+MS-UIGothic"/>
                <a:cs typeface="VOSKAH+MS-UIGothic"/>
              </a:rPr>
              <a:t>要具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备领导</a:t>
            </a:r>
            <a:r>
              <a:rPr sz="1350">
                <a:solidFill>
                  <a:srgbClr val="FFFFFF"/>
                </a:solidFill>
                <a:latin typeface="VOSKAH+MS-UIGothic"/>
                <a:cs typeface="VOSKAH+MS-UIGothic"/>
              </a:rPr>
              <a:t>力、沟通技巧和解决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OSKAH+MS-UIGothic"/>
                <a:cs typeface="VOSKAH+MS-UIGothic"/>
              </a:rPr>
              <a:t>的能力，以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带领团队实现项</a:t>
            </a:r>
            <a:r>
              <a:rPr sz="1350">
                <a:solidFill>
                  <a:srgbClr val="FFFFFF"/>
                </a:solidFill>
                <a:latin typeface="VOSKAH+MS-UIGothic"/>
                <a:cs typeface="VOSKAH+MS-UIGothic"/>
              </a:rPr>
              <a:t>目成功。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BA242F"/>
                </a:solidFill>
                <a:latin typeface="VOSKAH+MS-UIGothic"/>
                <a:cs typeface="VOSKAH+MS-UIGothic"/>
              </a:rPr>
              <a:t>目管理的核心要素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826625" y="1027803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BA242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BA242F"/>
                </a:solidFill>
                <a:latin typeface="VOSKAH+MS-UIGothic"/>
                <a:cs typeface="VOSKAH+MS-UIGothic"/>
              </a:rPr>
              <a:t>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826625" y="1467223"/>
            <a:ext cx="2000250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和分析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目中可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能出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，并制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定相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措施，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以降低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风险对项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目的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558405" y="1892038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BA242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BA242F"/>
                </a:solidFill>
                <a:latin typeface="VOSKAH+MS-UIGothic"/>
                <a:cs typeface="VOSKAH+MS-UIGothic"/>
              </a:rPr>
              <a:t>量管理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558405" y="2331458"/>
            <a:ext cx="20002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确保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目成果符合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期的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量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准，通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量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来提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高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35270" y="2597522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BA242F"/>
                </a:solidFill>
                <a:latin typeface="VOSKAH+MS-UIGothic"/>
                <a:cs typeface="VOSKAH+MS-UIGothic"/>
              </a:rPr>
              <a:t>成本管理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108325" y="2897242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BA242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BA242F"/>
                </a:solidFill>
                <a:latin typeface="VOSKAH+MS-UIGothic"/>
                <a:cs typeface="VOSKAH+MS-UIGothic"/>
              </a:rPr>
              <a:t>管理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335270" y="3036942"/>
            <a:ext cx="212675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对项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算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行管理，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确保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目在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算范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围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内完成。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3610" y="3207758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BA242F"/>
                </a:solidFill>
                <a:latin typeface="VOSKAH+MS-UIGothic"/>
                <a:cs typeface="VOSKAH+MS-UIGothic"/>
              </a:rPr>
              <a:t>范</a:t>
            </a:r>
            <a:r>
              <a:rPr sz="1500">
                <a:solidFill>
                  <a:srgbClr val="BA242F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BA242F"/>
                </a:solidFill>
                <a:latin typeface="VOSKAH+MS-UIGothic"/>
                <a:cs typeface="VOSKAH+MS-UIGothic"/>
              </a:rPr>
              <a:t>管理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108325" y="3336663"/>
            <a:ext cx="212675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制定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划，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并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控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度，确保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目按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完成。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43610" y="3647813"/>
            <a:ext cx="212675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明确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目需求和目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确保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了解并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足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些需求。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BA242F"/>
                </a:solidFill>
                <a:latin typeface="VOSKAH+MS-UIGothic"/>
                <a:cs typeface="VOSKAH+MS-UIGothic"/>
              </a:rPr>
              <a:t>目管理的重要性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9775" y="21056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VOSKAH+MS-UIGothic"/>
                <a:cs typeface="VOSKAH+MS-UIGothic"/>
              </a:rPr>
              <a:t>提高</a:t>
            </a: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组织</a:t>
            </a:r>
            <a:r>
              <a:rPr sz="1550" spc="25">
                <a:solidFill>
                  <a:srgbClr val="BA242F"/>
                </a:solidFill>
                <a:latin typeface="VOSKAH+MS-UIGothic"/>
                <a:cs typeface="VOSKAH+MS-UIGothic"/>
              </a:rPr>
              <a:t>效率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VOSKAH+MS-UIGothic"/>
                <a:cs typeface="VOSKAH+MS-UIGothic"/>
              </a:rPr>
              <a:t>促</a:t>
            </a: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进团队</a:t>
            </a:r>
            <a:r>
              <a:rPr sz="1550" spc="25">
                <a:solidFill>
                  <a:srgbClr val="BA242F"/>
                </a:solidFill>
                <a:latin typeface="VOSKAH+MS-UIGothic"/>
                <a:cs typeface="VOSKAH+MS-UIGothic"/>
              </a:rPr>
              <a:t>合作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通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有效的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目管理，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以更好地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协调资</a:t>
            </a: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源、提高工作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效率，并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更快的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目交付</a:t>
            </a:r>
          </a:p>
          <a:p>
            <a:pPr marL="188595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速度。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目管理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强调团队</a:t>
            </a: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合作和沟通，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可以促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进团队</a:t>
            </a: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成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之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作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和沟通，提高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凝聚力。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VOSKAH+MS-UIGothic"/>
                <a:cs typeface="VOSKAH+MS-UIGothic"/>
              </a:rPr>
              <a:t>增</a:t>
            </a: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强项</a:t>
            </a:r>
            <a:r>
              <a:rPr sz="1550" spc="25">
                <a:solidFill>
                  <a:srgbClr val="BA242F"/>
                </a:solidFill>
                <a:latin typeface="VOSKAH+MS-UIGothic"/>
                <a:cs typeface="VOSKAH+MS-UIGothic"/>
              </a:rPr>
              <a:t>目成功率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907144" y="476440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VOSKAH+MS-UIGothic"/>
                <a:cs typeface="VOSKAH+MS-UIGothic"/>
              </a:rPr>
              <a:t>提升客</a:t>
            </a: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户满</a:t>
            </a:r>
            <a:r>
              <a:rPr sz="1550" spc="25">
                <a:solidFill>
                  <a:srgbClr val="BA242F"/>
                </a:solidFill>
                <a:latin typeface="VOSKAH+MS-UIGothic"/>
                <a:cs typeface="VOSKAH+MS-UIGothic"/>
              </a:rPr>
              <a:t>意度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496941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通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科学的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目管理方法，可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以降低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目失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败</a:t>
            </a: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，提高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目的成功率。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通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过满</a:t>
            </a: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足客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需求和期望，可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557373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以提升客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户满</a:t>
            </a: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意度，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为组织赢</a:t>
            </a:r>
          </a:p>
          <a:p>
            <a:pPr marL="3429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得良好的声誉和市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份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5C0B15"/>
                </a:solidFill>
                <a:latin typeface="VOSKAH+MS-UIGothic"/>
                <a:cs typeface="VOSKA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VLECAN+GPIPJK+MicrosoftYaHei-Bold"/>
                <a:cs typeface="VLECAN+GPIPJK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BA242F"/>
                </a:solidFill>
                <a:latin typeface="VOSKAH+MS-UIGothic"/>
                <a:cs typeface="VOSKAH+MS-UIGothic"/>
              </a:rPr>
              <a:t>划与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组织</a:t>
            </a:r>
            <a:r>
              <a:rPr sz="3000">
                <a:solidFill>
                  <a:srgbClr val="BA242F"/>
                </a:solidFill>
                <a:latin typeface="VOSKAH+MS-UIGothic"/>
                <a:cs typeface="VOSKAH+MS-UIGothic"/>
              </a:rPr>
              <a:t>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LECAN+GPIPJK+MicrosoftYaHei-Bold"/>
                <a:cs typeface="VLECAN+GPIPJ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LECAN+GPIPJK+MicrosoftYaHei-Bold"/>
                <a:cs typeface="VLECAN+GPIPJK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LECAN+GPIPJK+MicrosoftYaHei-Bold"/>
                <a:cs typeface="VLECAN+GPIPJK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BA242F"/>
                </a:solidFill>
                <a:latin typeface="VOSKAH+MS-UIGothic"/>
                <a:cs typeface="VOSKAH+MS-UIGothic"/>
              </a:rPr>
              <a:t>制定</a:t>
            </a:r>
            <a:r>
              <a:rPr sz="2000" spc="25">
                <a:solidFill>
                  <a:srgbClr val="BA242F"/>
                </a:solidFill>
                <a:latin typeface="SimSun"/>
                <a:cs typeface="SimSun"/>
              </a:rPr>
              <a:t>项</a:t>
            </a:r>
            <a:r>
              <a:rPr sz="2000" spc="23">
                <a:solidFill>
                  <a:srgbClr val="BA242F"/>
                </a:solidFill>
                <a:latin typeface="VOSKAH+MS-UIGothic"/>
                <a:cs typeface="VOSKAH+MS-UIGothic"/>
              </a:rPr>
              <a:t>目</a:t>
            </a:r>
            <a:r>
              <a:rPr sz="2000" spc="25">
                <a:solidFill>
                  <a:srgbClr val="BA242F"/>
                </a:solidFill>
                <a:latin typeface="SimSun"/>
                <a:cs typeface="SimSun"/>
              </a:rPr>
              <a:t>计</a:t>
            </a:r>
            <a:r>
              <a:rPr sz="2000">
                <a:solidFill>
                  <a:srgbClr val="BA242F"/>
                </a:solidFill>
                <a:latin typeface="VOSKAH+MS-UIGothic"/>
                <a:cs typeface="VOSKAH+MS-UIGothic"/>
              </a:rPr>
              <a:t>划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BA242F"/>
                </a:solidFill>
                <a:latin typeface="SimSun"/>
                <a:cs typeface="SimSun"/>
              </a:rPr>
              <a:t>组织协调</a:t>
            </a:r>
            <a:r>
              <a:rPr sz="2000" spc="25">
                <a:solidFill>
                  <a:srgbClr val="BA242F"/>
                </a:solidFill>
                <a:latin typeface="VOSKAH+MS-UIGothic"/>
                <a:cs typeface="VOSKAH+MS-UIGothic"/>
              </a:rPr>
              <a:t>能力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BA242F"/>
                </a:solidFill>
                <a:latin typeface="SimSun"/>
                <a:cs typeface="SimSun"/>
              </a:rPr>
              <a:t>风险</a:t>
            </a:r>
            <a:r>
              <a:rPr sz="2000" spc="25">
                <a:solidFill>
                  <a:srgbClr val="BA242F"/>
                </a:solidFill>
                <a:latin typeface="VOSKAH+MS-UIGothic"/>
                <a:cs typeface="VOSKAH+MS-UIGothic"/>
              </a:rPr>
              <a:t>管理能力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理需要具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制定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划的能力，包括明确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、任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分解、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安排、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源分配等。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理需要具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备组织协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能力，能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合理安排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成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的工作，确保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目按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划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利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行。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理需要具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备风险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管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理能力，能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够识别项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目中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的潜在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，并制定相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措施。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VOSKAH+MS-UIGothic"/>
                <a:cs typeface="VOSKAH+MS-UIGothic"/>
              </a:rPr>
              <a:t>沟通与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协调</a:t>
            </a:r>
            <a:r>
              <a:rPr sz="3000">
                <a:solidFill>
                  <a:srgbClr val="BA242F"/>
                </a:solidFill>
                <a:latin typeface="VOSKAH+MS-UIGothic"/>
                <a:cs typeface="VOSKAH+MS-UIGothic"/>
              </a:rPr>
              <a:t>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VOSKAH+MS-UIGothic"/>
                <a:cs typeface="VOSKAH+MS-UIGothic"/>
              </a:rPr>
              <a:t>沟通能力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谈</a:t>
            </a:r>
            <a:r>
              <a:rPr sz="2000" spc="25">
                <a:solidFill>
                  <a:srgbClr val="FFFDFD"/>
                </a:solidFill>
                <a:latin typeface="VOSKAH+MS-UIGothic"/>
                <a:cs typeface="VOSKAH+MS-UIGothic"/>
              </a:rPr>
              <a:t>判能力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17270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DFD"/>
                </a:solidFill>
                <a:latin typeface="VOSKAH+MS-UIGothic"/>
                <a:cs typeface="VOSKAH+MS-UIGothic"/>
              </a:rPr>
              <a:t>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VOSKAH+MS-UIGothic"/>
                <a:cs typeface="VOSKAH+MS-UIGothic"/>
              </a:rPr>
              <a:t>理需要具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备谈</a:t>
            </a:r>
            <a:r>
              <a:rPr sz="1500">
                <a:solidFill>
                  <a:srgbClr val="FFFDFD"/>
                </a:solidFill>
                <a:latin typeface="VOSKAH+MS-UIGothic"/>
                <a:cs typeface="VOSKAH+MS-UIGothic"/>
              </a:rPr>
              <a:t>判能力，能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VOSKAH+MS-UIGothic"/>
                <a:cs typeface="VOSKAH+MS-UIGothic"/>
              </a:rPr>
              <a:t>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OSKAH+MS-UIGothic"/>
                <a:cs typeface="VOSKAH+MS-UIGothic"/>
              </a:rPr>
              <a:t>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VOSKAH+MS-UIGothic"/>
                <a:cs typeface="VOSKAH+MS-UIGothic"/>
              </a:rPr>
              <a:t>和其他利益相关者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VOSKAH+MS-UIGothic"/>
                <a:cs typeface="VOSKAH+MS-UIGothic"/>
              </a:rPr>
              <a:t>行有效的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OSKAH+MS-UIGothic"/>
                <a:cs typeface="VOSKAH+MS-UIGothic"/>
              </a:rPr>
              <a:t>判，达成共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VOSKAH+MS-UIGothic"/>
                <a:cs typeface="VOSKAH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DFD"/>
                </a:solidFill>
                <a:latin typeface="VOSKAH+MS-UIGothic"/>
                <a:cs typeface="VOSKAH+MS-UIGothic"/>
              </a:rPr>
              <a:t>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VOSKAH+MS-UIGothic"/>
                <a:cs typeface="VOSKAH+MS-UIGothic"/>
              </a:rPr>
              <a:t>理需要具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VOSKAH+MS-UIGothic"/>
                <a:cs typeface="VOSKAH+MS-UIGothic"/>
              </a:rPr>
              <a:t>良好的沟通能力，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OSKAH+MS-UIGothic"/>
                <a:cs typeface="VOSKAH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VOSKAH+MS-UIGothic"/>
                <a:cs typeface="VOSKAH+MS-UIGothic"/>
              </a:rPr>
              <a:t>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DFD"/>
                </a:solidFill>
                <a:latin typeface="VOSKAH+MS-UIGothic"/>
                <a:cs typeface="VOSKAH+MS-UIGothic"/>
              </a:rPr>
              <a:t>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DFD"/>
                </a:solidFill>
                <a:latin typeface="VOSKAH+MS-UIGothic"/>
                <a:cs typeface="VOSKAH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VOSKAH+MS-UIGothic"/>
                <a:cs typeface="VOSKAH+MS-UIGothic"/>
              </a:rPr>
              <a:t>、客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VOSKAH+MS-UIGothic"/>
                <a:cs typeface="VOSKAH+MS-UIGothic"/>
              </a:rPr>
              <a:t>和其他利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OSKAH+MS-UIGothic"/>
                <a:cs typeface="VOSKAH+MS-UIGothic"/>
              </a:rPr>
              <a:t>益相关者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VOSKAH+MS-UIGothic"/>
                <a:cs typeface="VOSKAH+MS-UIGothic"/>
              </a:rPr>
              <a:t>行有效沟通，确保信息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OSKAH+MS-UIGothic"/>
                <a:cs typeface="VOSKAH+MS-UIGothic"/>
              </a:rPr>
              <a:t>通。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协调</a:t>
            </a:r>
            <a:r>
              <a:rPr sz="2000" spc="25">
                <a:solidFill>
                  <a:srgbClr val="FFFDFD"/>
                </a:solidFill>
                <a:latin typeface="VOSKAH+MS-UIGothic"/>
                <a:cs typeface="VOSKAH+MS-UIGothic"/>
              </a:rPr>
              <a:t>能力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DFD"/>
                </a:solidFill>
                <a:latin typeface="VOSKAH+MS-UIGothic"/>
                <a:cs typeface="VOSKAH+MS-UIGothic"/>
              </a:rPr>
              <a:t>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VOSKAH+MS-UIGothic"/>
                <a:cs typeface="VOSKAH+MS-UIGothic"/>
              </a:rPr>
              <a:t>理需要具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备协调</a:t>
            </a:r>
            <a:r>
              <a:rPr sz="1500">
                <a:solidFill>
                  <a:srgbClr val="FFFDFD"/>
                </a:solidFill>
                <a:latin typeface="VOSKAH+MS-UIGothic"/>
                <a:cs typeface="VOSKAH+MS-UIGothic"/>
              </a:rPr>
              <a:t>能力，能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调项</a:t>
            </a:r>
            <a:r>
              <a:rPr sz="1500">
                <a:solidFill>
                  <a:srgbClr val="FFFDFD"/>
                </a:solidFill>
                <a:latin typeface="VOSKAH+MS-UIGothic"/>
                <a:cs typeface="VOSKAH+MS-UIGothic"/>
              </a:rPr>
              <a:t>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DFD"/>
                </a:solidFill>
                <a:latin typeface="VOSKAH+MS-UIGothic"/>
                <a:cs typeface="VOSKAH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VOSKAH+MS-UIGothic"/>
                <a:cs typeface="VOSKAH+MS-UIGothic"/>
              </a:rPr>
              <a:t>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VOSKAH+MS-UIGothic"/>
                <a:cs typeface="VOSKAH+MS-UIGothic"/>
              </a:rPr>
              <a:t>的工作，解决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OSKAH+MS-UIGothic"/>
                <a:cs typeface="VOSKAH+MS-UIGothic"/>
              </a:rPr>
              <a:t>目中的矛盾和冲突。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BA242F"/>
                </a:solidFill>
                <a:latin typeface="VOSKAH+MS-UIGothic"/>
                <a:cs typeface="VOSKAH+MS-UIGothic"/>
              </a:rPr>
              <a:t>管理与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应对</a:t>
            </a:r>
            <a:r>
              <a:rPr sz="3000">
                <a:solidFill>
                  <a:srgbClr val="BA242F"/>
                </a:solidFill>
                <a:latin typeface="VOSKAH+MS-UIGothic"/>
                <a:cs typeface="VOSKAH+MS-UIGothic"/>
              </a:rPr>
              <a:t>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风险识别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风险评</a:t>
            </a:r>
            <a:r>
              <a:rPr sz="2300">
                <a:solidFill>
                  <a:srgbClr val="BA242F"/>
                </a:solidFill>
                <a:latin typeface="VOSKAH+MS-UIGothic"/>
                <a:cs typeface="VOSKAH+MS-UIGothic"/>
              </a:rPr>
              <a:t>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风险应对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理需要具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备风险识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能力，能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及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时发现项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目中的潜在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理需要具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备风险评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估能力，能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够对识别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出的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风险进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估，确定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风险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先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和影响程度。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理需要具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备风险应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能力，能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制定相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措施来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应对识别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出的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团队</a:t>
            </a:r>
            <a:r>
              <a:rPr sz="3000">
                <a:solidFill>
                  <a:srgbClr val="BA242F"/>
                </a:solidFill>
                <a:latin typeface="VOSKAH+MS-UIGothic"/>
                <a:cs typeface="VOSKAH+MS-UIGothic"/>
              </a:rPr>
              <a:t>建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BA242F"/>
                </a:solidFill>
                <a:latin typeface="VOSKAH+MS-UIGothic"/>
                <a:cs typeface="VOSKAH+MS-UIGothic"/>
              </a:rPr>
              <a:t>与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领导</a:t>
            </a:r>
            <a:r>
              <a:rPr sz="3000">
                <a:solidFill>
                  <a:srgbClr val="BA242F"/>
                </a:solidFill>
                <a:latin typeface="VOSKAH+MS-UIGothic"/>
                <a:cs typeface="VOSKAH+MS-UIGothic"/>
              </a:rPr>
              <a:t>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团队</a:t>
            </a:r>
            <a:r>
              <a:rPr sz="2300" spc="25">
                <a:solidFill>
                  <a:srgbClr val="BA242F"/>
                </a:solidFill>
                <a:latin typeface="VOSKAH+MS-UIGothic"/>
                <a:cs typeface="VOSKAH+MS-UIGothic"/>
              </a:rPr>
              <a:t>建</a:t>
            </a:r>
            <a:r>
              <a:rPr sz="2300">
                <a:solidFill>
                  <a:srgbClr val="BA242F"/>
                </a:solidFill>
                <a:latin typeface="SimSun"/>
                <a:cs typeface="SimSun"/>
              </a:rPr>
              <a:t>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理需要具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备团队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建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能力，能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够组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建高效的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，激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发团队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成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极性和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造力。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领导</a:t>
            </a:r>
            <a:r>
              <a:rPr sz="2300" spc="25">
                <a:solidFill>
                  <a:srgbClr val="BA242F"/>
                </a:solidFill>
                <a:latin typeface="VOSKAH+MS-UIGothic"/>
                <a:cs typeface="VOSKAH+MS-UIGothic"/>
              </a:rPr>
              <a:t>能力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44683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理需要具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备领导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能力，能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够带领团队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成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完成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实现项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目成功。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时还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需要具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决策能力和解决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的能力，能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及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时应对项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目中的各种挑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VLECAN+GPIPJK+MicrosoftYaHei-Bold"/>
                <a:cs typeface="VLECAN+GPIPJK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VOSKAH+MS-UIGothic"/>
                <a:cs typeface="VOSKAH+MS-UIGothic"/>
              </a:rPr>
              <a:t>制定明确的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BA242F"/>
                </a:solidFill>
                <a:latin typeface="VOSKAH+MS-UIGothic"/>
                <a:cs typeface="VOSKAH+MS-UIGothic"/>
              </a:rPr>
              <a:t>目目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VOSKAH+MS-UIGothic"/>
                <a:cs typeface="VOSKAH+MS-UIGothic"/>
              </a:rPr>
              <a:t>确保目</a:t>
            </a:r>
            <a:r>
              <a:rPr sz="2300" spc="23">
                <a:solidFill>
                  <a:srgbClr val="BA242F"/>
                </a:solidFill>
                <a:latin typeface="SimSun"/>
                <a:cs typeface="SimSun"/>
              </a:rPr>
              <a:t>标</a:t>
            </a:r>
            <a:r>
              <a:rPr sz="2300" spc="25">
                <a:solidFill>
                  <a:srgbClr val="BA242F"/>
                </a:solidFill>
                <a:latin typeface="VOSKAH+MS-UIGothic"/>
                <a:cs typeface="VOSKAH+MS-UIGothic"/>
              </a:rPr>
              <a:t>可衡量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确保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是可以衡量的，以便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在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程中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控和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估。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VOSKAH+MS-UIGothic"/>
                <a:cs typeface="VOSKAH+MS-UIGothic"/>
              </a:rPr>
              <a:t>明确</a:t>
            </a: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项</a:t>
            </a:r>
            <a:r>
              <a:rPr sz="2300" spc="23">
                <a:solidFill>
                  <a:srgbClr val="BA242F"/>
                </a:solidFill>
                <a:latin typeface="VOSKAH+MS-UIGothic"/>
                <a:cs typeface="VOSKAH+MS-UIGothic"/>
              </a:rPr>
              <a:t>目目</a:t>
            </a:r>
            <a:r>
              <a:rPr sz="2300">
                <a:solidFill>
                  <a:srgbClr val="BA242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在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目开始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，与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成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和利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益相关者明确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目的目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、范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围</a:t>
            </a:r>
          </a:p>
          <a:p>
            <a:pPr marL="1714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期成果。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VOSKAH+MS-UIGothic"/>
                <a:cs typeface="VOSKAH+MS-UIGothic"/>
              </a:rPr>
              <a:t>制定</a:t>
            </a: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项</a:t>
            </a:r>
            <a:r>
              <a:rPr sz="2300" spc="25">
                <a:solidFill>
                  <a:srgbClr val="BA242F"/>
                </a:solidFill>
                <a:latin typeface="VOSKAH+MS-UIGothic"/>
                <a:cs typeface="VOSKAH+MS-UIGothic"/>
              </a:rPr>
              <a:t>目里程碑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定关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目里程碑，以便跟踪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度并确保按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完成。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VOSKAH+MS-UIGothic"/>
                <a:cs typeface="VOSKAH+MS-UIGothic"/>
              </a:rPr>
              <a:t>制定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详细</a:t>
            </a:r>
            <a:r>
              <a:rPr sz="3000">
                <a:solidFill>
                  <a:srgbClr val="BA242F"/>
                </a:solidFill>
                <a:latin typeface="VOSKAH+MS-UIGothic"/>
                <a:cs typeface="VOSKAH+MS-UIGothic"/>
              </a:rPr>
              <a:t>的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BA242F"/>
                </a:solidFill>
                <a:latin typeface="VOSKAH+MS-UIGothic"/>
                <a:cs typeface="VOSKAH+MS-UIGothic"/>
              </a:rPr>
              <a:t>目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BA242F"/>
                </a:solidFill>
                <a:latin typeface="VOSKAH+MS-UIGothic"/>
                <a:cs typeface="VOSKAH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BA242F"/>
                </a:solidFill>
                <a:latin typeface="VOSKAH+MS-UIGothic"/>
                <a:cs typeface="VOSKAH+MS-UIGothic"/>
              </a:rPr>
              <a:t>制定</a:t>
            </a:r>
            <a:r>
              <a:rPr sz="2000" spc="25">
                <a:solidFill>
                  <a:srgbClr val="BA242F"/>
                </a:solidFill>
                <a:latin typeface="SimSun"/>
                <a:cs typeface="SimSun"/>
              </a:rPr>
              <a:t>详细计</a:t>
            </a:r>
            <a:r>
              <a:rPr sz="2000">
                <a:solidFill>
                  <a:srgbClr val="BA242F"/>
                </a:solidFill>
                <a:latin typeface="VOSKAH+MS-UIGothic"/>
                <a:cs typeface="VOSKAH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BA242F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BA242F"/>
                </a:solidFill>
                <a:latin typeface="VOSKAH+MS-UIGothic"/>
                <a:cs typeface="VOSKAH+MS-UIGothic"/>
              </a:rPr>
              <a:t>估</a:t>
            </a:r>
            <a:r>
              <a:rPr sz="2000" spc="25">
                <a:solidFill>
                  <a:srgbClr val="BA242F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BA242F"/>
                </a:solidFill>
                <a:latin typeface="SimSun"/>
                <a:cs typeface="SimSun"/>
              </a:rPr>
              <a:t>调</a:t>
            </a:r>
            <a:r>
              <a:rPr sz="2000" spc="25">
                <a:solidFill>
                  <a:srgbClr val="BA242F"/>
                </a:solidFill>
                <a:latin typeface="VOSKAH+MS-UIGothic"/>
                <a:cs typeface="VOSKAH+MS-UIGothic"/>
              </a:rPr>
              <a:t>整</a:t>
            </a:r>
            <a:r>
              <a:rPr sz="2000" spc="25">
                <a:solidFill>
                  <a:srgbClr val="BA242F"/>
                </a:solidFill>
                <a:latin typeface="SimSun"/>
                <a:cs typeface="SimSun"/>
              </a:rPr>
              <a:t>计</a:t>
            </a:r>
            <a:r>
              <a:rPr sz="2000">
                <a:solidFill>
                  <a:srgbClr val="BA242F"/>
                </a:solidFill>
                <a:latin typeface="VOSKAH+MS-UIGothic"/>
                <a:cs typeface="VOSKAH+MS-UIGothic"/>
              </a:rPr>
              <a:t>划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根据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，制定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划，包括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表、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源分配和</a:t>
            </a:r>
          </a:p>
          <a:p>
            <a:pPr marL="857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任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分配。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在制定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划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潜在的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风险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和挑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，并制定相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措施。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在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程中，根据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情况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调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整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划，以确保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利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VOSKAH+MS-UIGothic"/>
                <a:cs typeface="VOSKAH+MS-UIGothic"/>
              </a:rPr>
              <a:t>有效沟通与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协调资</a:t>
            </a:r>
            <a:r>
              <a:rPr sz="3000">
                <a:solidFill>
                  <a:srgbClr val="BA242F"/>
                </a:solidFill>
                <a:latin typeface="VOSKAH+MS-UIGothic"/>
                <a:cs typeface="VOSKAH+MS-UIGothic"/>
              </a:rPr>
              <a:t>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VOSKAH+MS-UIGothic"/>
                <a:cs typeface="VOSKAH+MS-UIGothic"/>
              </a:rPr>
              <a:t>建立有效的沟通渠道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与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成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和利益相关者建立有效的沟通渠道，确保信息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通。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协调资</a:t>
            </a:r>
            <a:r>
              <a:rPr sz="2300">
                <a:solidFill>
                  <a:srgbClr val="BA242F"/>
                </a:solidFill>
                <a:latin typeface="VOSKAH+MS-UIGothic"/>
                <a:cs typeface="VOSKAH+MS-UIGothic"/>
              </a:rPr>
              <a:t>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7786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根据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目需要，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人力、物力和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力等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源，确保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利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行。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VOSKAH+MS-UIGothic"/>
                <a:cs typeface="VOSKAH+MS-UIGothic"/>
              </a:rPr>
              <a:t>解决冲突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059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在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程中，及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解决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成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之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的冲突和分歧，保持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凝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97270" y="5610597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VOSKAH+MS-UIGothic"/>
                <a:cs typeface="VOSKAH+MS-UIGothic"/>
              </a:rPr>
              <a:t>聚力。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https://d.book118.com/766221205040010054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FDGSNL+RHJIFR+ArialMT</vt:lpstr>
      <vt:lpstr>Times New Roman</vt:lpstr>
      <vt:lpstr>SimSun</vt:lpstr>
      <vt:lpstr>VOSKAH+MS-UIGothic</vt:lpstr>
      <vt:lpstr>VLECAN+GPIPJK+MicrosoftYaHei-Bold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2024-09-21T06:27:21.155</cp:lastPrinted>
  <dcterms:created xsi:type="dcterms:W3CDTF">2024-09-20T22:27:21Z</dcterms:created>
  <dcterms:modified xsi:type="dcterms:W3CDTF">2024-09-20T22:27:22Z</dcterms:modified>
</cp:coreProperties>
</file>