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2BCF1-400B-487A-A5D5-93F7BA0DA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5D3E0-FEC1-44DB-80FC-7F95C6DE2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B4CDF-B9F7-4FC9-89FD-920D6980A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BD2DC-4F6C-4E76-92FE-105A68229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A30EFA-8D71-4EE3-8C3C-DABC59EA4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C39C8D-8845-4912-AD49-D5157618D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8ECA19-491A-4666-A468-F20691CE1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3D6C9-E0A1-4B89-BA4C-3CBEBBB8C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675FF-F897-4462-8450-918EEEA37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18E0E-5297-4BB1-9F39-D992A356E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4D6B0-1C32-4453-9E0D-18AFE9E31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22" Type="http://schemas.openxmlformats.org/officeDocument/2006/relationships/tags" Target="../tags/tag242.xml" /><Relationship Id="rId23" Type="http://schemas.openxmlformats.org/officeDocument/2006/relationships/tags" Target="../tags/tag243.xml" /><Relationship Id="rId24" Type="http://schemas.openxmlformats.org/officeDocument/2006/relationships/tags" Target="../tags/tag244.xml" /><Relationship Id="rId25" Type="http://schemas.openxmlformats.org/officeDocument/2006/relationships/tags" Target="../tags/tag245.xml" /><Relationship Id="rId26" Type="http://schemas.openxmlformats.org/officeDocument/2006/relationships/tags" Target="../tags/tag246.xml" /><Relationship Id="rId27" Type="http://schemas.openxmlformats.org/officeDocument/2006/relationships/tags" Target="../tags/tag247.xml" /><Relationship Id="rId28" Type="http://schemas.openxmlformats.org/officeDocument/2006/relationships/tags" Target="../tags/tag248.xml" /><Relationship Id="rId29" Type="http://schemas.openxmlformats.org/officeDocument/2006/relationships/tags" Target="../tags/tag249.xml" /><Relationship Id="rId3" Type="http://schemas.openxmlformats.org/officeDocument/2006/relationships/tags" Target="../tags/tag223.xml" /><Relationship Id="rId30" Type="http://schemas.openxmlformats.org/officeDocument/2006/relationships/tags" Target="../tags/tag250.xml" /><Relationship Id="rId31" Type="http://schemas.openxmlformats.org/officeDocument/2006/relationships/tags" Target="../tags/tag251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2221015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下颌发育不全查房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下颌发育不全相关知识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下颌发育不全相关知识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下颌发育不全的定义</a:t>
            </a:r>
            <a:endParaRPr lang="zh-CN" altLang="en-US"/>
          </a:p>
        </p:txBody>
      </p:sp>
      <p:sp>
        <p:nvSpPr>
          <p:cNvPr id="11280" name="Freeform 16"/>
          <p:cNvSpPr/>
          <p:nvPr>
            <p:custDataLst>
              <p:tags r:id="rId2"/>
            </p:custDataLst>
          </p:nvPr>
        </p:nvSpPr>
        <p:spPr bwMode="auto">
          <a:xfrm>
            <a:off x="608330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1276" name="Freeform 12"/>
          <p:cNvSpPr/>
          <p:nvPr>
            <p:custDataLst>
              <p:tags r:id="rId3"/>
            </p:custDataLst>
          </p:nvPr>
        </p:nvSpPr>
        <p:spPr bwMode="auto">
          <a:xfrm>
            <a:off x="608330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34925" cap="rnd">
            <a:solidFill>
              <a:schemeClr val="accent1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4"/>
            </p:custDataLst>
          </p:nvPr>
        </p:nvSpPr>
        <p:spPr>
          <a:xfrm>
            <a:off x="1007511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01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29" name="Freeform 16"/>
          <p:cNvSpPr/>
          <p:nvPr>
            <p:custDataLst>
              <p:tags r:id="rId5"/>
            </p:custDataLst>
          </p:nvPr>
        </p:nvSpPr>
        <p:spPr bwMode="auto">
          <a:xfrm>
            <a:off x="3503246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2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1" name="Freeform 12"/>
          <p:cNvSpPr/>
          <p:nvPr>
            <p:custDataLst>
              <p:tags r:id="rId6"/>
            </p:custDataLst>
          </p:nvPr>
        </p:nvSpPr>
        <p:spPr bwMode="auto">
          <a:xfrm>
            <a:off x="3503246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34925" cap="rnd">
            <a:solidFill>
              <a:schemeClr val="accent2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7"/>
            </p:custDataLst>
          </p:nvPr>
        </p:nvSpPr>
        <p:spPr>
          <a:xfrm>
            <a:off x="3902427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02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38" name="Freeform 16"/>
          <p:cNvSpPr/>
          <p:nvPr>
            <p:custDataLst>
              <p:tags r:id="rId8"/>
            </p:custDataLst>
          </p:nvPr>
        </p:nvSpPr>
        <p:spPr bwMode="auto">
          <a:xfrm>
            <a:off x="6398842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39" name="Freeform 12"/>
          <p:cNvSpPr/>
          <p:nvPr>
            <p:custDataLst>
              <p:tags r:id="rId9"/>
            </p:custDataLst>
          </p:nvPr>
        </p:nvSpPr>
        <p:spPr bwMode="auto">
          <a:xfrm>
            <a:off x="6398842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34925" cap="rnd">
            <a:solidFill>
              <a:schemeClr val="accent3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10"/>
            </p:custDataLst>
          </p:nvPr>
        </p:nvSpPr>
        <p:spPr>
          <a:xfrm>
            <a:off x="6798023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03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4" name="Freeform 16"/>
          <p:cNvSpPr/>
          <p:nvPr>
            <p:custDataLst>
              <p:tags r:id="rId11"/>
            </p:custDataLst>
          </p:nvPr>
        </p:nvSpPr>
        <p:spPr bwMode="auto">
          <a:xfrm>
            <a:off x="9293757" y="3177395"/>
            <a:ext cx="2283695" cy="3047731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513"/>
              </a:cxn>
              <a:cxn ang="0">
                <a:pos x="49" y="513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513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92"/>
                  <a:pt x="418" y="513"/>
                  <a:pt x="391" y="513"/>
                </a:cubicBezTo>
                <a:cubicBezTo>
                  <a:pt x="49" y="513"/>
                  <a:pt x="49" y="513"/>
                  <a:pt x="49" y="513"/>
                </a:cubicBezTo>
                <a:cubicBezTo>
                  <a:pt x="22" y="513"/>
                  <a:pt x="0" y="492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4">
                  <a:lumMod val="20000"/>
                  <a:lumOff val="80000"/>
                </a:schemeClr>
              </a:gs>
            </a:gsLst>
            <a:lin ang="5400000" scaled="0"/>
          </a:gra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5" name="Freeform 12"/>
          <p:cNvSpPr/>
          <p:nvPr>
            <p:custDataLst>
              <p:tags r:id="rId12"/>
            </p:custDataLst>
          </p:nvPr>
        </p:nvSpPr>
        <p:spPr bwMode="auto">
          <a:xfrm>
            <a:off x="9293757" y="1246091"/>
            <a:ext cx="2283695" cy="2122844"/>
          </a:xfrm>
          <a:custGeom>
            <a:cxnLst>
              <a:cxn ang="0">
                <a:pos x="49" y="0"/>
              </a:cxn>
              <a:cxn ang="0">
                <a:pos x="391" y="0"/>
              </a:cxn>
              <a:cxn ang="0">
                <a:pos x="440" y="49"/>
              </a:cxn>
              <a:cxn ang="0">
                <a:pos x="440" y="465"/>
              </a:cxn>
              <a:cxn ang="0">
                <a:pos x="391" y="416"/>
              </a:cxn>
              <a:cxn ang="0">
                <a:pos x="49" y="416"/>
              </a:cxn>
              <a:cxn ang="0">
                <a:pos x="0" y="465"/>
              </a:cxn>
              <a:cxn ang="0">
                <a:pos x="0" y="49"/>
              </a:cxn>
              <a:cxn ang="0">
                <a:pos x="49" y="0"/>
              </a:cxn>
            </a:cxnLst>
            <a:rect l="0" t="0" r="r" b="b"/>
            <a:pathLst>
              <a:path w="440" h="465">
                <a:moveTo>
                  <a:pt x="49" y="0"/>
                </a:moveTo>
                <a:cubicBezTo>
                  <a:pt x="391" y="0"/>
                  <a:pt x="391" y="0"/>
                  <a:pt x="391" y="0"/>
                </a:cubicBezTo>
                <a:cubicBezTo>
                  <a:pt x="418" y="0"/>
                  <a:pt x="440" y="22"/>
                  <a:pt x="440" y="49"/>
                </a:cubicBezTo>
                <a:cubicBezTo>
                  <a:pt x="440" y="465"/>
                  <a:pt x="440" y="465"/>
                  <a:pt x="440" y="465"/>
                </a:cubicBezTo>
                <a:cubicBezTo>
                  <a:pt x="440" y="438"/>
                  <a:pt x="418" y="416"/>
                  <a:pt x="391" y="416"/>
                </a:cubicBezTo>
                <a:cubicBezTo>
                  <a:pt x="49" y="416"/>
                  <a:pt x="49" y="416"/>
                  <a:pt x="49" y="416"/>
                </a:cubicBezTo>
                <a:cubicBezTo>
                  <a:pt x="22" y="416"/>
                  <a:pt x="0" y="438"/>
                  <a:pt x="0" y="465"/>
                </a:cubicBezTo>
                <a:cubicBezTo>
                  <a:pt x="0" y="49"/>
                  <a:pt x="0" y="49"/>
                  <a:pt x="0" y="49"/>
                </a:cubicBezTo>
                <a:cubicBezTo>
                  <a:pt x="0" y="22"/>
                  <a:pt x="22" y="0"/>
                  <a:pt x="4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34925" cap="rnd">
            <a:solidFill>
              <a:schemeClr val="accent4"/>
            </a:solidFill>
            <a:round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48" name="文本框 47"/>
          <p:cNvSpPr txBox="1"/>
          <p:nvPr>
            <p:custDataLst>
              <p:tags r:id="rId13"/>
            </p:custDataLst>
          </p:nvPr>
        </p:nvSpPr>
        <p:spPr>
          <a:xfrm>
            <a:off x="9692939" y="1615351"/>
            <a:ext cx="1484120" cy="1166162"/>
          </a:xfrm>
          <a:prstGeom prst="rect">
            <a:avLst/>
          </a:prstGeom>
          <a:noFill/>
        </p:spPr>
        <p:txBody>
          <a:bodyPr wrap="square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spc="300">
                <a:solidFill>
                  <a:schemeClr val="lt1">
                    <a:lumMod val="100000"/>
                  </a:schemeClr>
                </a:solidFill>
                <a:uFillTx/>
                <a:latin typeface="+mn-ea"/>
              </a:rPr>
              <a:t>04</a:t>
            </a:r>
            <a:endParaRPr lang="en-US" altLang="zh-CN" sz="5400" b="1" spc="300">
              <a:solidFill>
                <a:schemeClr val="lt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4"/>
            </p:custDataLst>
          </p:nvPr>
        </p:nvSpPr>
        <p:spPr>
          <a:xfrm>
            <a:off x="766099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下颌发育不全是一种先天性面部畸形，主要表现为下颌骨发育不全或缺失。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>
          <a:xfrm>
            <a:off x="3662374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下颌发育不全的发病率约为1/5000-1/10000，男性发病率略高于女性。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6"/>
            </p:custDataLst>
          </p:nvPr>
        </p:nvSpPr>
        <p:spPr>
          <a:xfrm>
            <a:off x="6558650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下颌发育不全的病因可能与遗传因素、环境因素、孕期感染等因素有关。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9452206" y="3686062"/>
            <a:ext cx="1966670" cy="2200463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2000" spc="150">
                <a:solidFill>
                  <a:schemeClr val="dk1">
                    <a:lumMod val="100000"/>
                  </a:schemeClr>
                </a:solidFill>
                <a:uFillTx/>
                <a:latin typeface="+mn-ea"/>
              </a:rPr>
              <a:t>下颌发育不全的临床表现包括面部不对称、咬合不良、咀嚼功能障碍等。</a:t>
            </a:r>
            <a:endParaRPr lang="zh-CN" altLang="en-US" sz="2000" spc="150">
              <a:solidFill>
                <a:schemeClr val="dk1">
                  <a:lumMod val="100000"/>
                </a:schemeClr>
              </a:solidFill>
              <a:uFillTx/>
              <a:latin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下颌发育不全的病因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481605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5591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482246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55093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29545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5591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遗传因素：基因突变、染色体异常等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04845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机械因素：创伤、肿瘤压迫等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495063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267910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0762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66936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20055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291620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3262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69435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42013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发育异常：神经肌肉发育异常、骨骼发育异常等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1702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环境因素：孕期感染、药物影响等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下颌发育不全的症状</a:t>
            </a:r>
            <a:endParaRPr lang="zh-CN" altLang="en-US"/>
          </a:p>
        </p:txBody>
      </p:sp>
      <p:cxnSp>
        <p:nvCxnSpPr>
          <p:cNvPr id="4" name="直接连接符 3"/>
          <p:cNvCxnSpPr/>
          <p:nvPr>
            <p:custDataLst>
              <p:tags r:id="rId2"/>
            </p:custDataLst>
          </p:nvPr>
        </p:nvCxnSpPr>
        <p:spPr>
          <a:xfrm>
            <a:off x="627691" y="3741380"/>
            <a:ext cx="10948294" cy="668"/>
          </a:xfrm>
          <a:prstGeom prst="line">
            <a:avLst/>
          </a:prstGeom>
          <a:ln w="254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等腰三角形 103"/>
          <p:cNvSpPr/>
          <p:nvPr>
            <p:custDataLst>
              <p:tags r:id="rId3"/>
            </p:custDataLst>
          </p:nvPr>
        </p:nvSpPr>
        <p:spPr>
          <a:xfrm rot="10800000" flipH="1" flipV="1">
            <a:off x="4852388" y="4171994"/>
            <a:ext cx="1707103" cy="253695"/>
          </a:xfrm>
          <a:prstGeom prst="triangle">
            <a:avLst>
              <a:gd name="adj" fmla="val 0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113" name="等腰三角形 112"/>
          <p:cNvSpPr/>
          <p:nvPr>
            <p:custDataLst>
              <p:tags r:id="rId4"/>
            </p:custDataLst>
          </p:nvPr>
        </p:nvSpPr>
        <p:spPr>
          <a:xfrm rot="10800000" flipH="1" flipV="1">
            <a:off x="9870884" y="4171994"/>
            <a:ext cx="1706436" cy="253695"/>
          </a:xfrm>
          <a:prstGeom prst="triangle">
            <a:avLst>
              <a:gd name="adj" fmla="val 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0" name="矩形 49"/>
          <p:cNvSpPr/>
          <p:nvPr>
            <p:custDataLst>
              <p:tags r:id="rId5"/>
            </p:custDataLst>
          </p:nvPr>
        </p:nvSpPr>
        <p:spPr>
          <a:xfrm>
            <a:off x="611668" y="1741859"/>
            <a:ext cx="3438282" cy="131563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面部不对称：下颌骨发育不全导致面部不对称，影响美观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51" name="等腰三角形 50"/>
          <p:cNvSpPr/>
          <p:nvPr>
            <p:custDataLst>
              <p:tags r:id="rId6"/>
            </p:custDataLst>
          </p:nvPr>
        </p:nvSpPr>
        <p:spPr>
          <a:xfrm rot="10800000">
            <a:off x="608330" y="3057737"/>
            <a:ext cx="1735143" cy="253695"/>
          </a:xfrm>
          <a:prstGeom prst="triangle">
            <a:avLst>
              <a:gd name="adj" fmla="val 0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3" name="椭圆 52"/>
          <p:cNvSpPr/>
          <p:nvPr>
            <p:custDataLst>
              <p:tags r:id="rId7"/>
            </p:custDataLst>
          </p:nvPr>
        </p:nvSpPr>
        <p:spPr>
          <a:xfrm>
            <a:off x="2137847" y="3548438"/>
            <a:ext cx="385551" cy="385551"/>
          </a:xfrm>
          <a:prstGeom prst="ellipse">
            <a:avLst/>
          </a:prstGeom>
          <a:solidFill>
            <a:schemeClr val="accent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A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55" name="矩形 54"/>
          <p:cNvSpPr/>
          <p:nvPr>
            <p:custDataLst>
              <p:tags r:id="rId8"/>
            </p:custDataLst>
          </p:nvPr>
        </p:nvSpPr>
        <p:spPr>
          <a:xfrm>
            <a:off x="5630165" y="1741859"/>
            <a:ext cx="3438241" cy="131563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发音障碍：下颌骨发育不全可能导致发音障碍，影响语言交流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56" name="等腰三角形 55"/>
          <p:cNvSpPr/>
          <p:nvPr>
            <p:custDataLst>
              <p:tags r:id="rId9"/>
            </p:custDataLst>
          </p:nvPr>
        </p:nvSpPr>
        <p:spPr>
          <a:xfrm rot="10800000">
            <a:off x="5624156" y="3057737"/>
            <a:ext cx="1715782" cy="253695"/>
          </a:xfrm>
          <a:prstGeom prst="triangle">
            <a:avLst>
              <a:gd name="adj" fmla="val 0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/>
              <a:sym typeface="Arial" pitchFamily="34" charset="0"/>
            </a:endParaRPr>
          </a:p>
        </p:txBody>
      </p:sp>
      <p:sp>
        <p:nvSpPr>
          <p:cNvPr id="58" name="椭圆 57"/>
          <p:cNvSpPr/>
          <p:nvPr>
            <p:custDataLst>
              <p:tags r:id="rId10"/>
            </p:custDataLst>
          </p:nvPr>
        </p:nvSpPr>
        <p:spPr>
          <a:xfrm>
            <a:off x="7157011" y="3548438"/>
            <a:ext cx="385217" cy="385551"/>
          </a:xfrm>
          <a:prstGeom prst="ellipse">
            <a:avLst/>
          </a:prstGeom>
          <a:solidFill>
            <a:schemeClr val="accent3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C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65" name="椭圆 64"/>
          <p:cNvSpPr/>
          <p:nvPr>
            <p:custDataLst>
              <p:tags r:id="rId11"/>
            </p:custDataLst>
          </p:nvPr>
        </p:nvSpPr>
        <p:spPr>
          <a:xfrm rot="10800000" flipV="1">
            <a:off x="4647429" y="3548438"/>
            <a:ext cx="385217" cy="385551"/>
          </a:xfrm>
          <a:prstGeom prst="ellipse">
            <a:avLst/>
          </a:prstGeom>
          <a:solidFill>
            <a:schemeClr val="accent2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B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67" name="椭圆 66"/>
          <p:cNvSpPr/>
          <p:nvPr>
            <p:custDataLst>
              <p:tags r:id="rId12"/>
            </p:custDataLst>
          </p:nvPr>
        </p:nvSpPr>
        <p:spPr>
          <a:xfrm rot="10800000" flipV="1">
            <a:off x="9666593" y="3548438"/>
            <a:ext cx="385217" cy="385551"/>
          </a:xfrm>
          <a:prstGeom prst="ellipse">
            <a:avLst/>
          </a:prstGeom>
          <a:solidFill>
            <a:schemeClr val="accent4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sym typeface="Arial" pitchFamily="34" charset="0"/>
              </a:rPr>
              <a:t>D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ea"/>
              <a:ea typeface="+mj-ea"/>
              <a:sym typeface="Arial" pitchFamily="34" charset="0"/>
            </a:endParaRPr>
          </a:p>
        </p:txBody>
      </p:sp>
      <p:sp>
        <p:nvSpPr>
          <p:cNvPr id="5" name="矩形 4"/>
          <p:cNvSpPr/>
          <p:nvPr>
            <p:custDataLst>
              <p:tags r:id="rId13"/>
            </p:custDataLst>
          </p:nvPr>
        </p:nvSpPr>
        <p:spPr>
          <a:xfrm>
            <a:off x="3121250" y="4414340"/>
            <a:ext cx="3438282" cy="13156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咬合不良：下颌骨发育不全导致咬合不良，影响咀嚼功能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6" name="矩形 5"/>
          <p:cNvSpPr/>
          <p:nvPr>
            <p:custDataLst>
              <p:tags r:id="rId14"/>
            </p:custDataLst>
          </p:nvPr>
        </p:nvSpPr>
        <p:spPr>
          <a:xfrm>
            <a:off x="8137744" y="4414340"/>
            <a:ext cx="3438282" cy="13156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呼吸困难：下颌骨发育不全可能导致呼吸道狭窄，影响呼吸功能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下颌发育不全的治疗方法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5618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117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正畸治疗：通过矫正牙齿来改善咬合关系和面部美观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240137" y="2651739"/>
            <a:ext cx="1820321" cy="12890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424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29116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手术治疗：通过手术来矫正下颌骨畸形，如下颌骨延长术、下颌骨前移术等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68762" y="2651739"/>
            <a:ext cx="1820321" cy="12890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2183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741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正颌外科手术：通过手术来矫正上下颌骨关系，如上颌骨截骨术、下颌骨截骨术等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6018" y="2651739"/>
            <a:ext cx="1820321" cy="12890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60124" y="1221740"/>
            <a:ext cx="1349225" cy="135156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5682" y="3048771"/>
            <a:ext cx="2098603" cy="32007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综合治疗：根据患者的具体情况，采用正畸、手术等多种治疗方法相结合的方式进行治疗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124643" y="2651739"/>
            <a:ext cx="1820321" cy="12890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病例一：下颌发育不全患者的治疗过程及效果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1705" y="1358549"/>
            <a:ext cx="5301374" cy="1401137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17246" y="1353454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275928" y="1366828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636255" y="1519680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患者基本信息：年龄、性别、病史等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661878" y="1519680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诊断：下颌发育不全的诊断依据和检查结果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696856" y="1519680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533473" y="1370013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842360" y="1519680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3425" y="3033544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08330" y="3028449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267649" y="3042461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636255" y="3194675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治疗方案：手术治疗、药物治疗、康复治疗等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661878" y="3194675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治疗过程：手术时间、术后恢复情况、药物使用情况等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696856" y="3194675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525194" y="3045645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842360" y="3194675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5" name="矩形: 圆角 13"/>
          <p:cNvSpPr/>
          <p:nvPr>
            <p:custDataLst>
              <p:tags r:id="rId18"/>
            </p:custDataLst>
          </p:nvPr>
        </p:nvSpPr>
        <p:spPr>
          <a:xfrm>
            <a:off x="614062" y="4707903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5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" name="Freeform 5"/>
          <p:cNvSpPr/>
          <p:nvPr>
            <p:custDataLst>
              <p:tags r:id="rId19"/>
            </p:custDataLst>
          </p:nvPr>
        </p:nvSpPr>
        <p:spPr bwMode="auto">
          <a:xfrm>
            <a:off x="608967" y="4703445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7" name="矩形: 圆角 19"/>
          <p:cNvSpPr/>
          <p:nvPr>
            <p:custDataLst>
              <p:tags r:id="rId20"/>
            </p:custDataLst>
          </p:nvPr>
        </p:nvSpPr>
        <p:spPr>
          <a:xfrm>
            <a:off x="6267649" y="4716819"/>
            <a:ext cx="5301374" cy="1401137"/>
          </a:xfrm>
          <a:prstGeom prst="roundRect">
            <a:avLst>
              <a:gd name="adj" fmla="val 12425"/>
            </a:avLst>
          </a:prstGeom>
          <a:solidFill>
            <a:schemeClr val="accent6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6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21"/>
            </p:custDataLst>
          </p:nvPr>
        </p:nvSpPr>
        <p:spPr>
          <a:xfrm>
            <a:off x="1636892" y="4869033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治疗效果：患者生活质量的改善、面部美观的改善等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22"/>
            </p:custDataLst>
          </p:nvPr>
        </p:nvSpPr>
        <p:spPr>
          <a:xfrm>
            <a:off x="6662515" y="4869033"/>
            <a:ext cx="3871071" cy="10782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总结：治疗过程中的注意事项和经验教训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3"/>
            </p:custDataLst>
          </p:nvPr>
        </p:nvSpPr>
        <p:spPr>
          <a:xfrm>
            <a:off x="697493" y="4869033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5"/>
                </a:solidFill>
                <a:latin typeface="+mn-ea"/>
                <a:cs typeface="+mj-lt"/>
                <a:sym typeface="+mn-ea"/>
              </a:rPr>
              <a:t>05</a:t>
            </a:r>
            <a:endParaRPr kumimoji="1" lang="en-US" altLang="zh-CN" sz="3600" b="1" spc="300">
              <a:solidFill>
                <a:schemeClr val="accent5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2" name="Freeform 5"/>
          <p:cNvSpPr/>
          <p:nvPr>
            <p:custDataLst>
              <p:tags r:id="rId24"/>
            </p:custDataLst>
          </p:nvPr>
        </p:nvSpPr>
        <p:spPr bwMode="auto">
          <a:xfrm flipH="1">
            <a:off x="10525194" y="4720640"/>
            <a:ext cx="1041299" cy="820302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25"/>
            </p:custDataLst>
          </p:nvPr>
        </p:nvSpPr>
        <p:spPr>
          <a:xfrm flipH="1">
            <a:off x="10842997" y="4869033"/>
            <a:ext cx="630512" cy="509504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6"/>
                </a:solidFill>
                <a:latin typeface="+mn-ea"/>
                <a:cs typeface="+mj-lt"/>
                <a:sym typeface="+mn-ea"/>
              </a:rPr>
              <a:t>06</a:t>
            </a:r>
            <a:endParaRPr kumimoji="1" lang="en-US" altLang="zh-CN" sz="3600" b="1" spc="300">
              <a:solidFill>
                <a:schemeClr val="accent6"/>
              </a:solidFill>
              <a:latin typeface="+mn-ea"/>
              <a:cs typeface="+mj-lt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病例二：下颌发育不全患者的治疗过程及效果</a:t>
            </a:r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2"/>
            </p:custDataLst>
          </p:nvPr>
        </p:nvSpPr>
        <p:spPr>
          <a:xfrm>
            <a:off x="877570" y="3113405"/>
            <a:ext cx="5006079" cy="1244600"/>
          </a:xfrm>
          <a:prstGeom prst="rect">
            <a:avLst/>
          </a:prstGeom>
          <a:solidFill>
            <a:schemeClr val="accent2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608330" y="3466465"/>
            <a:ext cx="538480" cy="538480"/>
          </a:xfrm>
          <a:prstGeom prst="rect">
            <a:avLst/>
          </a:prstGeom>
          <a:solidFill>
            <a:schemeClr val="accent2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03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6" name="文本框 10"/>
          <p:cNvSpPr txBox="1"/>
          <p:nvPr>
            <p:custDataLst>
              <p:tags r:id="rId4"/>
            </p:custDataLst>
          </p:nvPr>
        </p:nvSpPr>
        <p:spPr>
          <a:xfrm>
            <a:off x="1362075" y="321246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治疗方案：手术治疗、药物治疗等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6570980" y="3883025"/>
            <a:ext cx="5006079" cy="1244600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6"/>
            </p:custDataLst>
          </p:nvPr>
        </p:nvSpPr>
        <p:spPr>
          <a:xfrm>
            <a:off x="6301740" y="4236085"/>
            <a:ext cx="538480" cy="53848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04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39" name="文本框 10"/>
          <p:cNvSpPr txBox="1"/>
          <p:nvPr>
            <p:custDataLst>
              <p:tags r:id="rId7"/>
            </p:custDataLst>
          </p:nvPr>
        </p:nvSpPr>
        <p:spPr>
          <a:xfrm>
            <a:off x="7055485" y="398208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治疗效果：术后恢复情况、生活质量改善等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8"/>
            </p:custDataLst>
          </p:nvPr>
        </p:nvSpPr>
        <p:spPr>
          <a:xfrm>
            <a:off x="877570" y="1594485"/>
            <a:ext cx="5006079" cy="1244600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608330" y="1947545"/>
            <a:ext cx="538480" cy="53848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01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14" name="文本框 10"/>
          <p:cNvSpPr txBox="1"/>
          <p:nvPr>
            <p:custDataLst>
              <p:tags r:id="rId10"/>
            </p:custDataLst>
          </p:nvPr>
        </p:nvSpPr>
        <p:spPr>
          <a:xfrm>
            <a:off x="1362075" y="1694180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患者基本信息：年龄、性别、病史等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11"/>
            </p:custDataLst>
          </p:nvPr>
        </p:nvSpPr>
        <p:spPr>
          <a:xfrm>
            <a:off x="6570980" y="2386330"/>
            <a:ext cx="5006079" cy="1244600"/>
          </a:xfrm>
          <a:prstGeom prst="rect">
            <a:avLst/>
          </a:prstGeom>
          <a:solidFill>
            <a:schemeClr val="accent2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10"/>
          <p:cNvSpPr txBox="1"/>
          <p:nvPr>
            <p:custDataLst>
              <p:tags r:id="rId12"/>
            </p:custDataLst>
          </p:nvPr>
        </p:nvSpPr>
        <p:spPr>
          <a:xfrm>
            <a:off x="7055485" y="248602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诊断过程：影像学检查、临床检查等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7" name="标题 5"/>
          <p:cNvSpPr txBox="1">
            <a:spLocks noGrp="1"/>
          </p:cNvSpPr>
          <p:nvPr>
            <p:custDataLst>
              <p:tags r:id="rId13"/>
            </p:custDataLst>
          </p:nvPr>
        </p:nvSpPr>
        <p:spPr>
          <a:xfrm>
            <a:off x="6301740" y="2739390"/>
            <a:ext cx="538480" cy="538480"/>
          </a:xfrm>
          <a:prstGeom prst="rect">
            <a:avLst/>
          </a:prstGeom>
          <a:solidFill>
            <a:schemeClr val="accent2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02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64" name="矩形 63"/>
          <p:cNvSpPr/>
          <p:nvPr>
            <p:custDataLst>
              <p:tags r:id="rId14"/>
            </p:custDataLst>
          </p:nvPr>
        </p:nvSpPr>
        <p:spPr>
          <a:xfrm>
            <a:off x="877570" y="4632325"/>
            <a:ext cx="5006079" cy="1244600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65" name="文本框 64"/>
          <p:cNvSpPr txBox="1"/>
          <p:nvPr>
            <p:custDataLst>
              <p:tags r:id="rId15"/>
            </p:custDataLst>
          </p:nvPr>
        </p:nvSpPr>
        <p:spPr>
          <a:xfrm>
            <a:off x="608330" y="4985385"/>
            <a:ext cx="538480" cy="53848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 lang="en-US" altLang="zh-CN" b="1" spc="150">
                <a:solidFill>
                  <a:srgbClr val="FFFFFF"/>
                </a:solidFill>
                <a:latin typeface="+mn-ea"/>
                <a:ea typeface="+mn-ea"/>
                <a:cs typeface="+mj-lt"/>
                <a:sym typeface="+mn-ea"/>
              </a:rPr>
              <a:t>05</a:t>
            </a:r>
            <a:endParaRPr lang="en-US" altLang="zh-CN" b="1" spc="150">
              <a:solidFill>
                <a:srgbClr val="FFFFFF"/>
              </a:solidFill>
              <a:latin typeface="+mn-ea"/>
              <a:ea typeface="+mn-ea"/>
              <a:cs typeface="+mj-lt"/>
              <a:sym typeface="+mn-ea"/>
            </a:endParaRPr>
          </a:p>
        </p:txBody>
      </p:sp>
      <p:sp>
        <p:nvSpPr>
          <p:cNvPr id="66" name="文本框 10"/>
          <p:cNvSpPr txBox="1"/>
          <p:nvPr>
            <p:custDataLst>
              <p:tags r:id="rId16"/>
            </p:custDataLst>
          </p:nvPr>
        </p:nvSpPr>
        <p:spPr>
          <a:xfrm>
            <a:off x="1362075" y="4731385"/>
            <a:ext cx="4252336" cy="104635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治疗经验与教训：总结治疗过程中的成功与不足，为后续治疗提供参考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病例三：下颌发育不全患者的治疗过程及效果</a:t>
            </a:r>
            <a:endParaRPr lang="zh-CN" altLang="en-US"/>
          </a:p>
        </p:txBody>
      </p:sp>
      <p:sp>
        <p:nvSpPr>
          <p:cNvPr id="14" name="Freeform 5"/>
          <p:cNvSpPr/>
          <p:nvPr>
            <p:custDataLst>
              <p:tags r:id="rId2"/>
            </p:custDataLst>
          </p:nvPr>
        </p:nvSpPr>
        <p:spPr bwMode="auto">
          <a:xfrm>
            <a:off x="731198" y="1532296"/>
            <a:ext cx="3284963" cy="2055028"/>
          </a:xfrm>
          <a:custGeom>
            <a:gdLst>
              <a:gd name="T0" fmla="*/ 0 w 1884"/>
              <a:gd name="T1" fmla="*/ 275 h 2390"/>
              <a:gd name="T2" fmla="*/ 1884 w 1884"/>
              <a:gd name="T3" fmla="*/ 0 h 2390"/>
              <a:gd name="T4" fmla="*/ 1884 w 1884"/>
              <a:gd name="T5" fmla="*/ 2114 h 2390"/>
              <a:gd name="T6" fmla="*/ 0 w 1884"/>
              <a:gd name="T7" fmla="*/ 2390 h 2390"/>
              <a:gd name="T8" fmla="*/ 0 w 1884"/>
              <a:gd name="T9" fmla="*/ 275 h 23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84" h="2390">
                <a:moveTo>
                  <a:pt x="0" y="275"/>
                </a:moveTo>
                <a:lnTo>
                  <a:pt x="1884" y="0"/>
                </a:lnTo>
                <a:lnTo>
                  <a:pt x="1884" y="2114"/>
                </a:lnTo>
                <a:lnTo>
                  <a:pt x="0" y="2390"/>
                </a:lnTo>
                <a:lnTo>
                  <a:pt x="0" y="2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15" name="Freeform 6"/>
          <p:cNvSpPr/>
          <p:nvPr>
            <p:custDataLst>
              <p:tags r:id="rId3"/>
            </p:custDataLst>
          </p:nvPr>
        </p:nvSpPr>
        <p:spPr bwMode="auto">
          <a:xfrm>
            <a:off x="920349" y="1221740"/>
            <a:ext cx="3095087" cy="533163"/>
          </a:xfrm>
          <a:custGeom>
            <a:gdLst>
              <a:gd name="T0" fmla="*/ 0 w 1775"/>
              <a:gd name="T1" fmla="*/ 0 h 620"/>
              <a:gd name="T2" fmla="*/ 0 w 1775"/>
              <a:gd name="T3" fmla="*/ 620 h 620"/>
              <a:gd name="T4" fmla="*/ 1775 w 1775"/>
              <a:gd name="T5" fmla="*/ 361 h 620"/>
              <a:gd name="T6" fmla="*/ 0 w 1775"/>
              <a:gd name="T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75" h="620">
                <a:moveTo>
                  <a:pt x="0" y="0"/>
                </a:moveTo>
                <a:lnTo>
                  <a:pt x="0" y="620"/>
                </a:lnTo>
                <a:lnTo>
                  <a:pt x="1775" y="36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16" name="Freeform 7"/>
          <p:cNvSpPr/>
          <p:nvPr>
            <p:custDataLst>
              <p:tags r:id="rId4"/>
            </p:custDataLst>
          </p:nvPr>
        </p:nvSpPr>
        <p:spPr bwMode="auto">
          <a:xfrm>
            <a:off x="730527" y="3491553"/>
            <a:ext cx="1443259" cy="225102"/>
          </a:xfrm>
          <a:custGeom>
            <a:gdLst>
              <a:gd name="T0" fmla="*/ 718 w 828"/>
              <a:gd name="T1" fmla="*/ 0 h 262"/>
              <a:gd name="T2" fmla="*/ 828 w 828"/>
              <a:gd name="T3" fmla="*/ 262 h 262"/>
              <a:gd name="T4" fmla="*/ 0 w 828"/>
              <a:gd name="T5" fmla="*/ 105 h 262"/>
              <a:gd name="T6" fmla="*/ 718 w 828"/>
              <a:gd name="T7" fmla="*/ 0 h 26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6" h="262">
                <a:moveTo>
                  <a:pt x="718" y="0"/>
                </a:moveTo>
                <a:lnTo>
                  <a:pt x="828" y="262"/>
                </a:lnTo>
                <a:lnTo>
                  <a:pt x="0" y="105"/>
                </a:lnTo>
                <a:lnTo>
                  <a:pt x="718" y="0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8" name="文本框 58"/>
          <p:cNvSpPr txBox="1"/>
          <p:nvPr>
            <p:custDataLst>
              <p:tags r:id="rId5"/>
            </p:custDataLst>
          </p:nvPr>
        </p:nvSpPr>
        <p:spPr>
          <a:xfrm>
            <a:off x="1099439" y="1350524"/>
            <a:ext cx="787053" cy="3633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pc="300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2400" b="1" spc="300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53" name="文本框 10"/>
          <p:cNvSpPr txBox="1"/>
          <p:nvPr>
            <p:custDataLst>
              <p:tags r:id="rId6"/>
            </p:custDataLst>
          </p:nvPr>
        </p:nvSpPr>
        <p:spPr>
          <a:xfrm>
            <a:off x="837847" y="1886452"/>
            <a:ext cx="3072459" cy="13447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患者基本信息：年龄、性别、病史等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4" name="Freeform 5"/>
          <p:cNvSpPr/>
          <p:nvPr>
            <p:custDataLst>
              <p:tags r:id="rId7"/>
            </p:custDataLst>
          </p:nvPr>
        </p:nvSpPr>
        <p:spPr bwMode="auto">
          <a:xfrm>
            <a:off x="4451168" y="1532296"/>
            <a:ext cx="3284963" cy="2055028"/>
          </a:xfrm>
          <a:custGeom>
            <a:gdLst>
              <a:gd name="T0" fmla="*/ 0 w 1884"/>
              <a:gd name="T1" fmla="*/ 275 h 2390"/>
              <a:gd name="T2" fmla="*/ 1884 w 1884"/>
              <a:gd name="T3" fmla="*/ 0 h 2390"/>
              <a:gd name="T4" fmla="*/ 1884 w 1884"/>
              <a:gd name="T5" fmla="*/ 2114 h 2390"/>
              <a:gd name="T6" fmla="*/ 0 w 1884"/>
              <a:gd name="T7" fmla="*/ 2390 h 2390"/>
              <a:gd name="T8" fmla="*/ 0 w 1884"/>
              <a:gd name="T9" fmla="*/ 275 h 23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84" h="2390">
                <a:moveTo>
                  <a:pt x="0" y="275"/>
                </a:moveTo>
                <a:lnTo>
                  <a:pt x="1884" y="0"/>
                </a:lnTo>
                <a:lnTo>
                  <a:pt x="1884" y="2114"/>
                </a:lnTo>
                <a:lnTo>
                  <a:pt x="0" y="2390"/>
                </a:lnTo>
                <a:lnTo>
                  <a:pt x="0" y="2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25" name="Freeform 6"/>
          <p:cNvSpPr/>
          <p:nvPr>
            <p:custDataLst>
              <p:tags r:id="rId8"/>
            </p:custDataLst>
          </p:nvPr>
        </p:nvSpPr>
        <p:spPr bwMode="auto">
          <a:xfrm>
            <a:off x="4640319" y="1221740"/>
            <a:ext cx="3095087" cy="533163"/>
          </a:xfrm>
          <a:custGeom>
            <a:gdLst>
              <a:gd name="T0" fmla="*/ 0 w 1775"/>
              <a:gd name="T1" fmla="*/ 0 h 620"/>
              <a:gd name="T2" fmla="*/ 0 w 1775"/>
              <a:gd name="T3" fmla="*/ 620 h 620"/>
              <a:gd name="T4" fmla="*/ 1775 w 1775"/>
              <a:gd name="T5" fmla="*/ 361 h 620"/>
              <a:gd name="T6" fmla="*/ 0 w 1775"/>
              <a:gd name="T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75" h="620">
                <a:moveTo>
                  <a:pt x="0" y="0"/>
                </a:moveTo>
                <a:lnTo>
                  <a:pt x="0" y="620"/>
                </a:lnTo>
                <a:lnTo>
                  <a:pt x="1775" y="36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2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26" name="Freeform 7"/>
          <p:cNvSpPr/>
          <p:nvPr>
            <p:custDataLst>
              <p:tags r:id="rId9"/>
            </p:custDataLst>
          </p:nvPr>
        </p:nvSpPr>
        <p:spPr bwMode="auto">
          <a:xfrm>
            <a:off x="4450498" y="3491553"/>
            <a:ext cx="1443259" cy="225102"/>
          </a:xfrm>
          <a:custGeom>
            <a:gdLst>
              <a:gd name="T0" fmla="*/ 718 w 828"/>
              <a:gd name="T1" fmla="*/ 0 h 262"/>
              <a:gd name="T2" fmla="*/ 828 w 828"/>
              <a:gd name="T3" fmla="*/ 262 h 262"/>
              <a:gd name="T4" fmla="*/ 0 w 828"/>
              <a:gd name="T5" fmla="*/ 105 h 262"/>
              <a:gd name="T6" fmla="*/ 718 w 828"/>
              <a:gd name="T7" fmla="*/ 0 h 26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6" h="262">
                <a:moveTo>
                  <a:pt x="718" y="0"/>
                </a:moveTo>
                <a:lnTo>
                  <a:pt x="828" y="262"/>
                </a:lnTo>
                <a:lnTo>
                  <a:pt x="0" y="105"/>
                </a:lnTo>
                <a:lnTo>
                  <a:pt x="718" y="0"/>
                </a:lnTo>
                <a:close/>
              </a:path>
            </a:pathLst>
          </a:custGeom>
          <a:solidFill>
            <a:schemeClr val="accent2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27" name="文本框 58"/>
          <p:cNvSpPr txBox="1"/>
          <p:nvPr>
            <p:custDataLst>
              <p:tags r:id="rId10"/>
            </p:custDataLst>
          </p:nvPr>
        </p:nvSpPr>
        <p:spPr>
          <a:xfrm>
            <a:off x="4819409" y="1350524"/>
            <a:ext cx="787053" cy="3633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pc="300">
                <a:solidFill>
                  <a:schemeClr val="accent2">
                    <a:lumMod val="75000"/>
                  </a:schemeClr>
                </a:solidFill>
                <a:latin typeface="+mn-ea"/>
              </a:rPr>
              <a:t>02</a:t>
            </a:r>
            <a:endParaRPr lang="en-US" altLang="zh-CN" sz="2400" b="1" spc="300">
              <a:solidFill>
                <a:schemeClr val="accent2">
                  <a:lumMod val="75000"/>
                </a:schemeClr>
              </a:solidFill>
              <a:latin typeface="+mn-ea"/>
            </a:endParaRPr>
          </a:p>
        </p:txBody>
      </p:sp>
      <p:sp>
        <p:nvSpPr>
          <p:cNvPr id="54" name="文本框 10"/>
          <p:cNvSpPr txBox="1"/>
          <p:nvPr>
            <p:custDataLst>
              <p:tags r:id="rId11"/>
            </p:custDataLst>
          </p:nvPr>
        </p:nvSpPr>
        <p:spPr>
          <a:xfrm>
            <a:off x="4557817" y="1886452"/>
            <a:ext cx="3072459" cy="13447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诊断过程：影像学检查、临床检查等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Freeform 5"/>
          <p:cNvSpPr/>
          <p:nvPr>
            <p:custDataLst>
              <p:tags r:id="rId12"/>
            </p:custDataLst>
          </p:nvPr>
        </p:nvSpPr>
        <p:spPr bwMode="auto">
          <a:xfrm>
            <a:off x="8171139" y="1532296"/>
            <a:ext cx="3284963" cy="2055028"/>
          </a:xfrm>
          <a:custGeom>
            <a:gdLst>
              <a:gd name="T0" fmla="*/ 0 w 1884"/>
              <a:gd name="T1" fmla="*/ 275 h 2390"/>
              <a:gd name="T2" fmla="*/ 1884 w 1884"/>
              <a:gd name="T3" fmla="*/ 0 h 2390"/>
              <a:gd name="T4" fmla="*/ 1884 w 1884"/>
              <a:gd name="T5" fmla="*/ 2114 h 2390"/>
              <a:gd name="T6" fmla="*/ 0 w 1884"/>
              <a:gd name="T7" fmla="*/ 2390 h 2390"/>
              <a:gd name="T8" fmla="*/ 0 w 1884"/>
              <a:gd name="T9" fmla="*/ 275 h 23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84" h="2390">
                <a:moveTo>
                  <a:pt x="0" y="275"/>
                </a:moveTo>
                <a:lnTo>
                  <a:pt x="1884" y="0"/>
                </a:lnTo>
                <a:lnTo>
                  <a:pt x="1884" y="2114"/>
                </a:lnTo>
                <a:lnTo>
                  <a:pt x="0" y="2390"/>
                </a:lnTo>
                <a:lnTo>
                  <a:pt x="0" y="27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3" name="Freeform 6"/>
          <p:cNvSpPr/>
          <p:nvPr>
            <p:custDataLst>
              <p:tags r:id="rId13"/>
            </p:custDataLst>
          </p:nvPr>
        </p:nvSpPr>
        <p:spPr bwMode="auto">
          <a:xfrm>
            <a:off x="8360290" y="1221740"/>
            <a:ext cx="3095087" cy="533163"/>
          </a:xfrm>
          <a:custGeom>
            <a:gdLst>
              <a:gd name="T0" fmla="*/ 0 w 1775"/>
              <a:gd name="T1" fmla="*/ 0 h 620"/>
              <a:gd name="T2" fmla="*/ 0 w 1775"/>
              <a:gd name="T3" fmla="*/ 620 h 620"/>
              <a:gd name="T4" fmla="*/ 1775 w 1775"/>
              <a:gd name="T5" fmla="*/ 361 h 620"/>
              <a:gd name="T6" fmla="*/ 0 w 1775"/>
              <a:gd name="T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75" h="620">
                <a:moveTo>
                  <a:pt x="0" y="0"/>
                </a:moveTo>
                <a:lnTo>
                  <a:pt x="0" y="620"/>
                </a:lnTo>
                <a:lnTo>
                  <a:pt x="1775" y="36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4" name="Freeform 7"/>
          <p:cNvSpPr/>
          <p:nvPr>
            <p:custDataLst>
              <p:tags r:id="rId14"/>
            </p:custDataLst>
          </p:nvPr>
        </p:nvSpPr>
        <p:spPr bwMode="auto">
          <a:xfrm>
            <a:off x="8169797" y="3491553"/>
            <a:ext cx="1443259" cy="225102"/>
          </a:xfrm>
          <a:custGeom>
            <a:gdLst>
              <a:gd name="T0" fmla="*/ 718 w 828"/>
              <a:gd name="T1" fmla="*/ 0 h 262"/>
              <a:gd name="T2" fmla="*/ 828 w 828"/>
              <a:gd name="T3" fmla="*/ 262 h 262"/>
              <a:gd name="T4" fmla="*/ 0 w 828"/>
              <a:gd name="T5" fmla="*/ 105 h 262"/>
              <a:gd name="T6" fmla="*/ 718 w 828"/>
              <a:gd name="T7" fmla="*/ 0 h 26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6" h="262">
                <a:moveTo>
                  <a:pt x="718" y="0"/>
                </a:moveTo>
                <a:lnTo>
                  <a:pt x="828" y="262"/>
                </a:lnTo>
                <a:lnTo>
                  <a:pt x="0" y="105"/>
                </a:lnTo>
                <a:lnTo>
                  <a:pt x="718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5" name="文本框 58"/>
          <p:cNvSpPr txBox="1"/>
          <p:nvPr>
            <p:custDataLst>
              <p:tags r:id="rId15"/>
            </p:custDataLst>
          </p:nvPr>
        </p:nvSpPr>
        <p:spPr>
          <a:xfrm>
            <a:off x="8538709" y="1350524"/>
            <a:ext cx="787053" cy="3633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pc="300">
                <a:solidFill>
                  <a:schemeClr val="accent3">
                    <a:lumMod val="50000"/>
                  </a:schemeClr>
                </a:solidFill>
                <a:latin typeface="+mn-ea"/>
              </a:rPr>
              <a:t>03</a:t>
            </a:r>
            <a:endParaRPr lang="en-US" altLang="zh-CN" sz="2400" b="1" spc="300">
              <a:solidFill>
                <a:schemeClr val="accent3">
                  <a:lumMod val="50000"/>
                </a:schemeClr>
              </a:solidFill>
              <a:latin typeface="+mn-ea"/>
            </a:endParaRPr>
          </a:p>
        </p:txBody>
      </p:sp>
      <p:sp>
        <p:nvSpPr>
          <p:cNvPr id="55" name="文本框 10"/>
          <p:cNvSpPr txBox="1"/>
          <p:nvPr>
            <p:custDataLst>
              <p:tags r:id="rId16"/>
            </p:custDataLst>
          </p:nvPr>
        </p:nvSpPr>
        <p:spPr>
          <a:xfrm>
            <a:off x="8277117" y="1886452"/>
            <a:ext cx="3072459" cy="13447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治疗方案：手术治疗、药物治疗等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Freeform 5"/>
          <p:cNvSpPr/>
          <p:nvPr>
            <p:custDataLst>
              <p:tags r:id="rId17"/>
            </p:custDataLst>
          </p:nvPr>
        </p:nvSpPr>
        <p:spPr bwMode="auto">
          <a:xfrm>
            <a:off x="731198" y="4065042"/>
            <a:ext cx="3284963" cy="2055028"/>
          </a:xfrm>
          <a:custGeom>
            <a:gdLst>
              <a:gd name="T0" fmla="*/ 0 w 1884"/>
              <a:gd name="T1" fmla="*/ 275 h 2390"/>
              <a:gd name="T2" fmla="*/ 1884 w 1884"/>
              <a:gd name="T3" fmla="*/ 0 h 2390"/>
              <a:gd name="T4" fmla="*/ 1884 w 1884"/>
              <a:gd name="T5" fmla="*/ 2114 h 2390"/>
              <a:gd name="T6" fmla="*/ 0 w 1884"/>
              <a:gd name="T7" fmla="*/ 2390 h 2390"/>
              <a:gd name="T8" fmla="*/ 0 w 1884"/>
              <a:gd name="T9" fmla="*/ 275 h 23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84" h="2390">
                <a:moveTo>
                  <a:pt x="0" y="275"/>
                </a:moveTo>
                <a:lnTo>
                  <a:pt x="1884" y="0"/>
                </a:lnTo>
                <a:lnTo>
                  <a:pt x="1884" y="2114"/>
                </a:lnTo>
                <a:lnTo>
                  <a:pt x="0" y="2390"/>
                </a:lnTo>
                <a:lnTo>
                  <a:pt x="0" y="27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41" name="Freeform 6"/>
          <p:cNvSpPr/>
          <p:nvPr>
            <p:custDataLst>
              <p:tags r:id="rId18"/>
            </p:custDataLst>
          </p:nvPr>
        </p:nvSpPr>
        <p:spPr bwMode="auto">
          <a:xfrm>
            <a:off x="920349" y="3754486"/>
            <a:ext cx="3095087" cy="533163"/>
          </a:xfrm>
          <a:custGeom>
            <a:gdLst>
              <a:gd name="T0" fmla="*/ 0 w 1775"/>
              <a:gd name="T1" fmla="*/ 0 h 620"/>
              <a:gd name="T2" fmla="*/ 0 w 1775"/>
              <a:gd name="T3" fmla="*/ 620 h 620"/>
              <a:gd name="T4" fmla="*/ 1775 w 1775"/>
              <a:gd name="T5" fmla="*/ 361 h 620"/>
              <a:gd name="T6" fmla="*/ 0 w 1775"/>
              <a:gd name="T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75" h="620">
                <a:moveTo>
                  <a:pt x="0" y="0"/>
                </a:moveTo>
                <a:lnTo>
                  <a:pt x="0" y="620"/>
                </a:lnTo>
                <a:lnTo>
                  <a:pt x="1775" y="36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2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42" name="Freeform 7"/>
          <p:cNvSpPr/>
          <p:nvPr>
            <p:custDataLst>
              <p:tags r:id="rId19"/>
            </p:custDataLst>
          </p:nvPr>
        </p:nvSpPr>
        <p:spPr bwMode="auto">
          <a:xfrm>
            <a:off x="730527" y="6024298"/>
            <a:ext cx="1443259" cy="225102"/>
          </a:xfrm>
          <a:custGeom>
            <a:gdLst>
              <a:gd name="T0" fmla="*/ 718 w 828"/>
              <a:gd name="T1" fmla="*/ 0 h 262"/>
              <a:gd name="T2" fmla="*/ 828 w 828"/>
              <a:gd name="T3" fmla="*/ 262 h 262"/>
              <a:gd name="T4" fmla="*/ 0 w 828"/>
              <a:gd name="T5" fmla="*/ 105 h 262"/>
              <a:gd name="T6" fmla="*/ 718 w 828"/>
              <a:gd name="T7" fmla="*/ 0 h 26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6" h="262">
                <a:moveTo>
                  <a:pt x="718" y="0"/>
                </a:moveTo>
                <a:lnTo>
                  <a:pt x="828" y="262"/>
                </a:lnTo>
                <a:lnTo>
                  <a:pt x="0" y="105"/>
                </a:lnTo>
                <a:lnTo>
                  <a:pt x="718" y="0"/>
                </a:lnTo>
                <a:close/>
              </a:path>
            </a:pathLst>
          </a:custGeom>
          <a:solidFill>
            <a:schemeClr val="accent4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43" name="文本框 58"/>
          <p:cNvSpPr txBox="1"/>
          <p:nvPr>
            <p:custDataLst>
              <p:tags r:id="rId20"/>
            </p:custDataLst>
          </p:nvPr>
        </p:nvSpPr>
        <p:spPr>
          <a:xfrm>
            <a:off x="1099439" y="3883270"/>
            <a:ext cx="787053" cy="3633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pc="300">
                <a:solidFill>
                  <a:schemeClr val="accent4">
                    <a:lumMod val="75000"/>
                  </a:schemeClr>
                </a:solidFill>
                <a:latin typeface="+mn-ea"/>
              </a:rPr>
              <a:t>04</a:t>
            </a:r>
            <a:endParaRPr lang="en-US" altLang="zh-CN" sz="2400" b="1" spc="300">
              <a:solidFill>
                <a:schemeClr val="accent4">
                  <a:lumMod val="75000"/>
                </a:schemeClr>
              </a:solidFill>
              <a:latin typeface="+mn-ea"/>
            </a:endParaRPr>
          </a:p>
        </p:txBody>
      </p:sp>
      <p:sp>
        <p:nvSpPr>
          <p:cNvPr id="56" name="文本框 10"/>
          <p:cNvSpPr txBox="1"/>
          <p:nvPr>
            <p:custDataLst>
              <p:tags r:id="rId21"/>
            </p:custDataLst>
          </p:nvPr>
        </p:nvSpPr>
        <p:spPr>
          <a:xfrm>
            <a:off x="837847" y="4419198"/>
            <a:ext cx="3072459" cy="13447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治疗效果：改善程度、生活质量等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Freeform 5"/>
          <p:cNvSpPr/>
          <p:nvPr>
            <p:custDataLst>
              <p:tags r:id="rId22"/>
            </p:custDataLst>
          </p:nvPr>
        </p:nvSpPr>
        <p:spPr bwMode="auto">
          <a:xfrm>
            <a:off x="4451168" y="4065042"/>
            <a:ext cx="3284963" cy="2055028"/>
          </a:xfrm>
          <a:custGeom>
            <a:gdLst>
              <a:gd name="T0" fmla="*/ 0 w 1884"/>
              <a:gd name="T1" fmla="*/ 275 h 2390"/>
              <a:gd name="T2" fmla="*/ 1884 w 1884"/>
              <a:gd name="T3" fmla="*/ 0 h 2390"/>
              <a:gd name="T4" fmla="*/ 1884 w 1884"/>
              <a:gd name="T5" fmla="*/ 2114 h 2390"/>
              <a:gd name="T6" fmla="*/ 0 w 1884"/>
              <a:gd name="T7" fmla="*/ 2390 h 2390"/>
              <a:gd name="T8" fmla="*/ 0 w 1884"/>
              <a:gd name="T9" fmla="*/ 275 h 23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84" h="2390">
                <a:moveTo>
                  <a:pt x="0" y="275"/>
                </a:moveTo>
                <a:lnTo>
                  <a:pt x="1884" y="0"/>
                </a:lnTo>
                <a:lnTo>
                  <a:pt x="1884" y="2114"/>
                </a:lnTo>
                <a:lnTo>
                  <a:pt x="0" y="2390"/>
                </a:lnTo>
                <a:lnTo>
                  <a:pt x="0" y="27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1" name="Freeform 6"/>
          <p:cNvSpPr/>
          <p:nvPr>
            <p:custDataLst>
              <p:tags r:id="rId23"/>
            </p:custDataLst>
          </p:nvPr>
        </p:nvSpPr>
        <p:spPr bwMode="auto">
          <a:xfrm>
            <a:off x="4640319" y="3754486"/>
            <a:ext cx="3095087" cy="533163"/>
          </a:xfrm>
          <a:custGeom>
            <a:gdLst>
              <a:gd name="T0" fmla="*/ 0 w 1775"/>
              <a:gd name="T1" fmla="*/ 0 h 620"/>
              <a:gd name="T2" fmla="*/ 0 w 1775"/>
              <a:gd name="T3" fmla="*/ 620 h 620"/>
              <a:gd name="T4" fmla="*/ 1775 w 1775"/>
              <a:gd name="T5" fmla="*/ 361 h 620"/>
              <a:gd name="T6" fmla="*/ 0 w 1775"/>
              <a:gd name="T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75" h="620">
                <a:moveTo>
                  <a:pt x="0" y="0"/>
                </a:moveTo>
                <a:lnTo>
                  <a:pt x="0" y="620"/>
                </a:lnTo>
                <a:lnTo>
                  <a:pt x="1775" y="36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39" name="Freeform 7"/>
          <p:cNvSpPr/>
          <p:nvPr>
            <p:custDataLst>
              <p:tags r:id="rId24"/>
            </p:custDataLst>
          </p:nvPr>
        </p:nvSpPr>
        <p:spPr bwMode="auto">
          <a:xfrm>
            <a:off x="4450498" y="6024298"/>
            <a:ext cx="1443259" cy="225102"/>
          </a:xfrm>
          <a:custGeom>
            <a:gdLst>
              <a:gd name="T0" fmla="*/ 718 w 828"/>
              <a:gd name="T1" fmla="*/ 0 h 262"/>
              <a:gd name="T2" fmla="*/ 828 w 828"/>
              <a:gd name="T3" fmla="*/ 262 h 262"/>
              <a:gd name="T4" fmla="*/ 0 w 828"/>
              <a:gd name="T5" fmla="*/ 105 h 262"/>
              <a:gd name="T6" fmla="*/ 718 w 828"/>
              <a:gd name="T7" fmla="*/ 0 h 26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6" h="262">
                <a:moveTo>
                  <a:pt x="718" y="0"/>
                </a:moveTo>
                <a:lnTo>
                  <a:pt x="828" y="262"/>
                </a:lnTo>
                <a:lnTo>
                  <a:pt x="0" y="105"/>
                </a:lnTo>
                <a:lnTo>
                  <a:pt x="718" y="0"/>
                </a:lnTo>
                <a:close/>
              </a:path>
            </a:pathLst>
          </a:custGeom>
          <a:solidFill>
            <a:schemeClr val="accent5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47" name="文本框 58"/>
          <p:cNvSpPr txBox="1"/>
          <p:nvPr>
            <p:custDataLst>
              <p:tags r:id="rId25"/>
            </p:custDataLst>
          </p:nvPr>
        </p:nvSpPr>
        <p:spPr>
          <a:xfrm>
            <a:off x="4819409" y="3883270"/>
            <a:ext cx="787053" cy="3633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pc="300">
                <a:solidFill>
                  <a:schemeClr val="accent5">
                    <a:lumMod val="75000"/>
                  </a:schemeClr>
                </a:solidFill>
                <a:latin typeface="+mn-ea"/>
              </a:rPr>
              <a:t>05</a:t>
            </a:r>
            <a:endParaRPr lang="en-US" altLang="zh-CN" sz="2400" b="1" spc="300">
              <a:solidFill>
                <a:schemeClr val="accent5">
                  <a:lumMod val="75000"/>
                </a:schemeClr>
              </a:solidFill>
              <a:latin typeface="+mn-ea"/>
            </a:endParaRPr>
          </a:p>
        </p:txBody>
      </p:sp>
      <p:sp>
        <p:nvSpPr>
          <p:cNvPr id="57" name="文本框 10"/>
          <p:cNvSpPr txBox="1"/>
          <p:nvPr>
            <p:custDataLst>
              <p:tags r:id="rId26"/>
            </p:custDataLst>
          </p:nvPr>
        </p:nvSpPr>
        <p:spPr>
          <a:xfrm>
            <a:off x="4557817" y="4419198"/>
            <a:ext cx="3072459" cy="13447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治疗注意事项：术后护理、康复锻炼等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27"/>
            </p:custDataLst>
          </p:nvPr>
        </p:nvSpPr>
        <p:spPr bwMode="auto">
          <a:xfrm>
            <a:off x="8171139" y="4065042"/>
            <a:ext cx="3284963" cy="2055028"/>
          </a:xfrm>
          <a:custGeom>
            <a:gdLst>
              <a:gd name="T0" fmla="*/ 0 w 1884"/>
              <a:gd name="T1" fmla="*/ 275 h 2390"/>
              <a:gd name="T2" fmla="*/ 1884 w 1884"/>
              <a:gd name="T3" fmla="*/ 0 h 2390"/>
              <a:gd name="T4" fmla="*/ 1884 w 1884"/>
              <a:gd name="T5" fmla="*/ 2114 h 2390"/>
              <a:gd name="T6" fmla="*/ 0 w 1884"/>
              <a:gd name="T7" fmla="*/ 2390 h 2390"/>
              <a:gd name="T8" fmla="*/ 0 w 1884"/>
              <a:gd name="T9" fmla="*/ 275 h 23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84" h="2390">
                <a:moveTo>
                  <a:pt x="0" y="275"/>
                </a:moveTo>
                <a:lnTo>
                  <a:pt x="1884" y="0"/>
                </a:lnTo>
                <a:lnTo>
                  <a:pt x="1884" y="2114"/>
                </a:lnTo>
                <a:lnTo>
                  <a:pt x="0" y="2390"/>
                </a:lnTo>
                <a:lnTo>
                  <a:pt x="0" y="275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12" name="Freeform 6"/>
          <p:cNvSpPr/>
          <p:nvPr>
            <p:custDataLst>
              <p:tags r:id="rId28"/>
            </p:custDataLst>
          </p:nvPr>
        </p:nvSpPr>
        <p:spPr bwMode="auto">
          <a:xfrm>
            <a:off x="8360290" y="3754486"/>
            <a:ext cx="3095087" cy="533163"/>
          </a:xfrm>
          <a:custGeom>
            <a:gdLst>
              <a:gd name="T0" fmla="*/ 0 w 1775"/>
              <a:gd name="T1" fmla="*/ 0 h 620"/>
              <a:gd name="T2" fmla="*/ 0 w 1775"/>
              <a:gd name="T3" fmla="*/ 620 h 620"/>
              <a:gd name="T4" fmla="*/ 1775 w 1775"/>
              <a:gd name="T5" fmla="*/ 361 h 620"/>
              <a:gd name="T6" fmla="*/ 0 w 1775"/>
              <a:gd name="T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775" h="620">
                <a:moveTo>
                  <a:pt x="0" y="0"/>
                </a:moveTo>
                <a:lnTo>
                  <a:pt x="0" y="620"/>
                </a:lnTo>
                <a:lnTo>
                  <a:pt x="1775" y="36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13" name="Freeform 7"/>
          <p:cNvSpPr/>
          <p:nvPr>
            <p:custDataLst>
              <p:tags r:id="rId29"/>
            </p:custDataLst>
          </p:nvPr>
        </p:nvSpPr>
        <p:spPr bwMode="auto">
          <a:xfrm>
            <a:off x="8169797" y="6024298"/>
            <a:ext cx="1443259" cy="225102"/>
          </a:xfrm>
          <a:custGeom>
            <a:gdLst>
              <a:gd name="T0" fmla="*/ 718 w 828"/>
              <a:gd name="T1" fmla="*/ 0 h 262"/>
              <a:gd name="T2" fmla="*/ 828 w 828"/>
              <a:gd name="T3" fmla="*/ 262 h 262"/>
              <a:gd name="T4" fmla="*/ 0 w 828"/>
              <a:gd name="T5" fmla="*/ 105 h 262"/>
              <a:gd name="T6" fmla="*/ 718 w 828"/>
              <a:gd name="T7" fmla="*/ 0 h 26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26" h="262">
                <a:moveTo>
                  <a:pt x="718" y="0"/>
                </a:moveTo>
                <a:lnTo>
                  <a:pt x="828" y="262"/>
                </a:lnTo>
                <a:lnTo>
                  <a:pt x="0" y="105"/>
                </a:lnTo>
                <a:lnTo>
                  <a:pt x="718" y="0"/>
                </a:lnTo>
                <a:close/>
              </a:path>
            </a:pathLst>
          </a:custGeom>
          <a:solidFill>
            <a:schemeClr val="accent6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+mn-ea"/>
            </a:endParaRPr>
          </a:p>
        </p:txBody>
      </p:sp>
      <p:sp>
        <p:nvSpPr>
          <p:cNvPr id="17" name="文本框 58"/>
          <p:cNvSpPr txBox="1"/>
          <p:nvPr>
            <p:custDataLst>
              <p:tags r:id="rId30"/>
            </p:custDataLst>
          </p:nvPr>
        </p:nvSpPr>
        <p:spPr>
          <a:xfrm>
            <a:off x="8538709" y="3883270"/>
            <a:ext cx="787053" cy="3633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 spc="300">
                <a:solidFill>
                  <a:schemeClr val="accent6">
                    <a:lumMod val="75000"/>
                  </a:schemeClr>
                </a:solidFill>
                <a:latin typeface="+mn-ea"/>
              </a:rPr>
              <a:t>06</a:t>
            </a:r>
            <a:endParaRPr lang="en-US" altLang="zh-CN" sz="2400" b="1" spc="300">
              <a:solidFill>
                <a:schemeClr val="accent6">
                  <a:lumMod val="75000"/>
                </a:schemeClr>
              </a:solidFill>
              <a:latin typeface="+mn-ea"/>
            </a:endParaRPr>
          </a:p>
        </p:txBody>
      </p:sp>
      <p:sp>
        <p:nvSpPr>
          <p:cNvPr id="18" name="文本框 10"/>
          <p:cNvSpPr txBox="1"/>
          <p:nvPr>
            <p:custDataLst>
              <p:tags r:id="rId31"/>
            </p:custDataLst>
          </p:nvPr>
        </p:nvSpPr>
        <p:spPr>
          <a:xfrm>
            <a:off x="8277117" y="4416515"/>
            <a:ext cx="3072459" cy="1344791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治疗经验总结：成功案例、失败案例等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12" name="任意多边形: 形状 11"/>
          <p:cNvSpPr/>
          <p:nvPr>
            <p:custDataLst>
              <p:tags r:id="rId2"/>
            </p:custDataLst>
          </p:nvPr>
        </p:nvSpPr>
        <p:spPr>
          <a:xfrm>
            <a:off x="608330" y="2191403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19957" y="2444974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0"/>
          <p:cNvSpPr txBox="1"/>
          <p:nvPr>
            <p:custDataLst>
              <p:tags r:id="rId4"/>
            </p:custDataLst>
          </p:nvPr>
        </p:nvSpPr>
        <p:spPr>
          <a:xfrm>
            <a:off x="985826" y="2551105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原因：下颌发育不全可能导致咀嚼、吞咽困难，引起疼痛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18" name="标题 5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19957" y="1776412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buClrTx/>
              <a:buSzTx/>
              <a:buFont typeface="Arial" pitchFamily="34" charset="0"/>
            </a:pPr>
            <a:r>
              <a:rPr lang="en-US" altLang="zh-CN" sz="3200" b="1" spc="30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altLang="zh-CN" sz="3200" b="1" spc="300">
              <a:solidFill>
                <a:schemeClr val="accent1">
                  <a:lumMod val="5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0" name="任意多边形: 形状 19"/>
          <p:cNvSpPr/>
          <p:nvPr>
            <p:custDataLst>
              <p:tags r:id="rId6"/>
            </p:custDataLst>
          </p:nvPr>
        </p:nvSpPr>
        <p:spPr>
          <a:xfrm>
            <a:off x="608330" y="433880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7"/>
            </p:custDataLst>
          </p:nvPr>
        </p:nvSpPr>
        <p:spPr>
          <a:xfrm>
            <a:off x="819957" y="459237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文本框 10"/>
          <p:cNvSpPr txBox="1"/>
          <p:nvPr>
            <p:custDataLst>
              <p:tags r:id="rId8"/>
            </p:custDataLst>
          </p:nvPr>
        </p:nvSpPr>
        <p:spPr>
          <a:xfrm>
            <a:off x="985826" y="469851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持续时间：疼痛可能持续存在，也可能间歇性发作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26" name="标题 5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819957" y="392445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3">
                    <a:lumMod val="50000"/>
                  </a:schemeClr>
                </a:solidFill>
                <a:latin typeface="+mn-ea"/>
                <a:ea typeface="+mn-ea"/>
              </a:rPr>
              <a:t>03</a:t>
            </a:r>
            <a:endParaRPr lang="en-US" altLang="zh-CN" sz="3200" b="1" spc="300">
              <a:solidFill>
                <a:schemeClr val="accent3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0"/>
            </p:custDataLst>
          </p:nvPr>
        </p:nvSpPr>
        <p:spPr>
          <a:xfrm>
            <a:off x="6483031" y="2165347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>
            <p:custDataLst>
              <p:tags r:id="rId11"/>
            </p:custDataLst>
          </p:nvPr>
        </p:nvSpPr>
        <p:spPr>
          <a:xfrm>
            <a:off x="6695293" y="2418918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文本框 10"/>
          <p:cNvSpPr txBox="1"/>
          <p:nvPr>
            <p:custDataLst>
              <p:tags r:id="rId12"/>
            </p:custDataLst>
          </p:nvPr>
        </p:nvSpPr>
        <p:spPr>
          <a:xfrm>
            <a:off x="6861163" y="2525049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症状：疼痛部位可能包括下颌、牙齿、口腔等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42" name="标题 5"/>
          <p:cNvSpPr>
            <a:spLocks noGrp="1"/>
          </p:cNvSpPr>
          <p:nvPr>
            <p:custDataLst>
              <p:tags r:id="rId13"/>
            </p:custDataLst>
          </p:nvPr>
        </p:nvSpPr>
        <p:spPr>
          <a:xfrm>
            <a:off x="6695293" y="1750356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2">
                    <a:lumMod val="50000"/>
                  </a:schemeClr>
                </a:solidFill>
                <a:latin typeface="+mn-ea"/>
                <a:ea typeface="+mn-ea"/>
              </a:rPr>
              <a:t>02</a:t>
            </a:r>
            <a:endParaRPr lang="en-US" altLang="zh-CN" sz="3200" b="1" spc="300">
              <a:solidFill>
                <a:schemeClr val="accent2">
                  <a:lumMod val="50000"/>
                </a:schemeClr>
              </a:solidFill>
              <a:latin typeface="+mn-ea"/>
              <a:ea typeface="+mn-ea"/>
            </a:endParaRPr>
          </a:p>
        </p:txBody>
      </p:sp>
      <p:sp>
        <p:nvSpPr>
          <p:cNvPr id="44" name="任意多边形: 形状 43"/>
          <p:cNvSpPr/>
          <p:nvPr>
            <p:custDataLst>
              <p:tags r:id="rId14"/>
            </p:custDataLst>
          </p:nvPr>
        </p:nvSpPr>
        <p:spPr>
          <a:xfrm>
            <a:off x="6483031" y="4320379"/>
            <a:ext cx="1595143" cy="552898"/>
          </a:xfrm>
          <a:custGeom>
            <a:gdLst>
              <a:gd name="connsiteX0" fmla="*/ 0 w 1225937"/>
              <a:gd name="connsiteY0" fmla="*/ 0 h 552450"/>
              <a:gd name="connsiteX1" fmla="*/ 833242 w 1225937"/>
              <a:gd name="connsiteY1" fmla="*/ 0 h 552450"/>
              <a:gd name="connsiteX2" fmla="*/ 1225937 w 1225937"/>
              <a:gd name="connsiteY2" fmla="*/ 552450 h 552450"/>
              <a:gd name="connsiteX3" fmla="*/ 0 w 1225937"/>
              <a:gd name="connsiteY3" fmla="*/ 552450 h 552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5937" h="552450">
                <a:moveTo>
                  <a:pt x="0" y="0"/>
                </a:moveTo>
                <a:lnTo>
                  <a:pt x="833242" y="0"/>
                </a:lnTo>
                <a:lnTo>
                  <a:pt x="1225937" y="552450"/>
                </a:lnTo>
                <a:lnTo>
                  <a:pt x="0" y="552450"/>
                </a:lnTo>
                <a:close/>
              </a:path>
            </a:pathLst>
          </a:cu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 45"/>
          <p:cNvSpPr/>
          <p:nvPr>
            <p:custDataLst>
              <p:tags r:id="rId15"/>
            </p:custDataLst>
          </p:nvPr>
        </p:nvSpPr>
        <p:spPr>
          <a:xfrm>
            <a:off x="6695293" y="4573949"/>
            <a:ext cx="4882027" cy="1129310"/>
          </a:xfrm>
          <a:prstGeom prst="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文本框 10"/>
          <p:cNvSpPr txBox="1"/>
          <p:nvPr>
            <p:custDataLst>
              <p:tags r:id="rId16"/>
            </p:custDataLst>
          </p:nvPr>
        </p:nvSpPr>
        <p:spPr>
          <a:xfrm>
            <a:off x="6861163" y="4680080"/>
            <a:ext cx="4709802" cy="917684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latin typeface="+mn-ea"/>
                <a:sym typeface="+mn-ea"/>
              </a:rPr>
              <a:t>影响：疼痛可能影响患者的生活质量，导致焦虑、抑郁等情绪问题</a:t>
            </a:r>
            <a:endParaRPr lang="zh-CN" altLang="en-US" spc="150">
              <a:latin typeface="+mn-ea"/>
              <a:sym typeface="+mn-ea"/>
            </a:endParaRPr>
          </a:p>
        </p:txBody>
      </p:sp>
      <p:sp>
        <p:nvSpPr>
          <p:cNvPr id="50" name="标题 5"/>
          <p:cNvSpPr>
            <a:spLocks noGrp="1"/>
          </p:cNvSpPr>
          <p:nvPr>
            <p:custDataLst>
              <p:tags r:id="rId17"/>
            </p:custDataLst>
          </p:nvPr>
        </p:nvSpPr>
        <p:spPr>
          <a:xfrm>
            <a:off x="6695293" y="3906023"/>
            <a:ext cx="875104" cy="777235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3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3200" b="1" spc="3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rPr>
              <a:t>04</a:t>
            </a:r>
            <a:endParaRPr lang="en-US" altLang="zh-CN" sz="3200" b="1" spc="300">
              <a:solidFill>
                <a:schemeClr val="accent4">
                  <a:lumMod val="50000"/>
                </a:schemeClr>
              </a:solidFill>
              <a:latin typeface="+mn-ea"/>
              <a:ea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https://d.book118.com/766222210152010051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7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7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7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7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1.16543307086613,&quot;width&quot;:859.828031496063}"/>
  <p:tag name="KSO_WM_TAG_VERSION" val="3.0"/>
  <p:tag name="KSO_WM_TEMPLATE_CATEGORY" val="diagram"/>
  <p:tag name="KSO_WM_TEMPLATE_INDEX" val="20231317"/>
  <p:tag name="KSO_WM_UNIT_COMPATIBLE" val="0"/>
  <p:tag name="KSO_WM_UNIT_DIAGRAM_ISNUMVISUAL" val="0"/>
  <p:tag name="KSO_WM_UNIT_DIAGRAM_ISREFERUNIT" val="0"/>
  <p:tag name="KSO_WM_UNIT_HIGHLIGHT" val="0"/>
  <p:tag name="KSO_WM_UNIT_ID" val="diagram20231317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48"/>
</p:tagLst>
</file>

<file path=ppt/tags/tag133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HIGHLIGHT" val="0"/>
  <p:tag name="KSO_WM_UNIT_ID" val="diagram20231479_4*l_i*1_1"/>
  <p:tag name="KSO_WM_UNIT_INDEX" val="1_1"/>
  <p:tag name="KSO_WM_UNIT_LAYERLEVEL" val="1_1"/>
  <p:tag name="KSO_WM_UNIT_LINE_FILL_TYPE" val="2"/>
  <p:tag name="KSO_WM_UNIT_LINE_FORE_SCHEMECOLOR_INDEX" val="6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9_4*l_h_i*1_1_1"/>
  <p:tag name="KSO_WM_UNIT_INDEX" val="1_1_1"/>
  <p:tag name="KSO_WM_UNIT_LAYERLEVEL" val="1_1_1"/>
  <p:tag name="KSO_WM_UNIT_PRESET_TEXT" val="A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479_4*l_h_i*1_3_1"/>
  <p:tag name="KSO_WM_UNIT_INDEX" val="1_3_1"/>
  <p:tag name="KSO_WM_UNIT_LAYERLEVEL" val="1_1_1"/>
  <p:tag name="KSO_WM_UNIT_PRESET_TEXT" val="C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i*1_2_1"/>
  <p:tag name="KSO_WM_UNIT_INDEX" val="1_2_1"/>
  <p:tag name="KSO_WM_UNIT_LAYERLEVEL" val="1_1_1"/>
  <p:tag name="KSO_WM_UNIT_PRESET_TEXT" val="B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i*1_4_1"/>
  <p:tag name="KSO_WM_UNIT_INDEX" val="1_4_1"/>
  <p:tag name="KSO_WM_UNIT_LAYERLEVEL" val="1_1_1"/>
  <p:tag name="KSO_WM_UNIT_PRESET_TEXT" val="D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79_4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79_4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5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5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5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5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3_5*l_h_i*1_5_2"/>
  <p:tag name="KSO_WM_UNIT_INDEX" val="1_5_2"/>
  <p:tag name="KSO_WM_UNIT_LAYERLEVEL" val="1_1_1"/>
  <p:tag name="KSO_WM_UNIT_LINE_FILL_TYPE" val="2"/>
  <p:tag name="KSO_WM_UNIT_LINE_FORE_SCHEMECOLOR_INDEX" val="14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5_3"/>
  <p:tag name="KSO_WM_UNIT_INDEX" val="1_5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3_5*l_h_i*1_6_2"/>
  <p:tag name="KSO_WM_UNIT_INDEX" val="1_6_2"/>
  <p:tag name="KSO_WM_UNIT_LAYERLEVEL" val="1_1_1"/>
  <p:tag name="KSO_WM_UNIT_LINE_FILL_TYPE" val="2"/>
  <p:tag name="KSO_WM_UNIT_LINE_FORE_SCHEMECOLOR_INDEX" val="14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6_3"/>
  <p:tag name="KSO_WM_UNIT_INDEX" val="1_6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3_1"/>
  <p:tag name="KSO_WM_UNIT_INDEX" val="1_3_1"/>
  <p:tag name="KSO_WM_UNIT_LAYERLEVEL" val="1_1_1"/>
  <p:tag name="KSO_WM_UNIT_SUBTYPE" val="d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3_1"/>
  <p:tag name="KSO_WM_UNIT_INDEX" val="1_3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6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4_1"/>
  <p:tag name="KSO_WM_UNIT_INDEX" val="1_4_1"/>
  <p:tag name="KSO_WM_UNIT_LAYERLEVEL" val="1_1_1"/>
  <p:tag name="KSO_WM_UNIT_SUBTYPE" val="d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4_1"/>
  <p:tag name="KSO_WM_UNIT_INDEX" val="1_4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1_1"/>
  <p:tag name="KSO_WM_UNIT_INDEX" val="1_1_1"/>
  <p:tag name="KSO_WM_UNIT_LAYERLEVEL" val="1_1_1"/>
  <p:tag name="KSO_WM_UNIT_SUBTYPE" val="d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1_1"/>
  <p:tag name="KSO_WM_UNIT_INDEX" val="1_1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6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2_1"/>
  <p:tag name="KSO_WM_UNIT_INDEX" val="1_2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6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1_4*l_h_i*1_2_1"/>
  <p:tag name="KSO_WM_UNIT_INDEX" val="1_2_1"/>
  <p:tag name="KSO_WM_UNIT_LAYERLEVEL" val="1_1_1"/>
  <p:tag name="KSO_WM_UNIT_SUBTYPE" val="d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1_4*l_h_i*1_5_1"/>
  <p:tag name="KSO_WM_UNIT_INDEX" val="1_5_1"/>
  <p:tag name="KSO_WM_UNIT_LAYERLEVEL" val="1_1_1"/>
  <p:tag name="KSO_WM_UNIT_SUBTYPE" val="d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,&quot;width&quot;:863.6499212598426}"/>
  <p:tag name="KSO_WM_TAG_VERSION" val="3.0"/>
  <p:tag name="KSO_WM_TEMPLATE_CATEGORY" val="diagram"/>
  <p:tag name="KSO_WM_TEMPLATE_INDEX" val="20231321"/>
  <p:tag name="KSO_WM_UNIT_COMPATIBLE" val="0"/>
  <p:tag name="KSO_WM_UNIT_DIAGRAM_ISNUMVISUAL" val="0"/>
  <p:tag name="KSO_WM_UNIT_DIAGRAM_ISREFERUNIT" val="0"/>
  <p:tag name="KSO_WM_UNIT_HIGHLIGHT" val="0"/>
  <p:tag name="KSO_WM_UNIT_ID" val="diagram20231321_4*l_h_f*1_5_1"/>
  <p:tag name="KSO_WM_UNIT_INDEX" val="1_5_1"/>
  <p:tag name="KSO_WM_UNIT_LAYERLEVEL" val="1_1_1"/>
  <p:tag name="KSO_WM_UNIT_NOCLEAR" val="0"/>
  <p:tag name="KSO_WM_UNIT_PRESET_TEXT" val="单击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304_5*l_h_i*1_1_2"/>
  <p:tag name="KSO_WM_UNIT_INDEX" val="1_1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304_5*l_h_i*1_1_3"/>
  <p:tag name="KSO_WM_UNIT_INDEX" val="1_1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304_5*l_h_i*1_1_4"/>
  <p:tag name="KSO_WM_UNIT_INDEX" val="1_1_4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304_5*l_h_i*1_2_2"/>
  <p:tag name="KSO_WM_UNIT_INDEX" val="1_2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304_5*l_h_i*1_2_3"/>
  <p:tag name="KSO_WM_UNIT_INDEX" val="1_2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304_5*l_h_i*1_2_4"/>
  <p:tag name="KSO_WM_UNIT_INDEX" val="1_2_4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i*1_2_1"/>
  <p:tag name="KSO_WM_UNIT_INDEX" val="1_2_1"/>
  <p:tag name="KSO_WM_UNIT_LAYERLEVEL" val="1_1_1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31304_5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31304_5*l_h_i*1_3_3"/>
  <p:tag name="KSO_WM_UNIT_INDEX" val="1_3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31304_5*l_h_i*1_3_4"/>
  <p:tag name="KSO_WM_UNIT_INDEX" val="1_3_4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i*1_3_1"/>
  <p:tag name="KSO_WM_UNIT_INDEX" val="1_3_1"/>
  <p:tag name="KSO_WM_UNIT_LAYERLEVEL" val="1_1_1"/>
  <p:tag name="KSO_WM_UNIT_SUBTYPE" val="d"/>
  <p:tag name="KSO_WM_UNIT_TEXT_FILL_FORE_SCHEMECOLOR_INDEX" val="7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04_5*l_h_i*1_4_2"/>
  <p:tag name="KSO_WM_UNIT_INDEX" val="1_4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04_5*l_h_i*1_4_3"/>
  <p:tag name="KSO_WM_UNIT_INDEX" val="1_4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31304_5*l_h_i*1_4_4"/>
  <p:tag name="KSO_WM_UNIT_INDEX" val="1_4_4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i*1_4_1"/>
  <p:tag name="KSO_WM_UNIT_INDEX" val="1_4_1"/>
  <p:tag name="KSO_WM_UNIT_LAYERLEVEL" val="1_1_1"/>
  <p:tag name="KSO_WM_UNIT_SUBTYPE" val="d"/>
  <p:tag name="KSO_WM_UNIT_TEXT_FILL_FORE_SCHEMECOLOR_INDEX" val="8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31304_5*l_h_i*1_5_2"/>
  <p:tag name="KSO_WM_UNIT_INDEX" val="1_5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31304_5*l_h_i*1_5_3"/>
  <p:tag name="KSO_WM_UNIT_INDEX" val="1_5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31304_5*l_h_i*1_5_4"/>
  <p:tag name="KSO_WM_UNIT_INDEX" val="1_5_4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i*1_5_1"/>
  <p:tag name="KSO_WM_UNIT_INDEX" val="1_5_1"/>
  <p:tag name="KSO_WM_UNIT_LAYERLEVEL" val="1_1_1"/>
  <p:tag name="KSO_WM_UNIT_SUBTYPE" val="d"/>
  <p:tag name="KSO_WM_UNIT_TEXT_FILL_FORE_SCHEMECOLOR_INDEX" val="9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31304_5*l_h_i*1_6_2"/>
  <p:tag name="KSO_WM_UNIT_INDEX" val="1_6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31304_5*l_h_i*1_6_3"/>
  <p:tag name="KSO_WM_UNIT_INDEX" val="1_6_3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31304_5*l_h_i*1_6_4"/>
  <p:tag name="KSO_WM_UNIT_INDEX" val="1_6_4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i*1_6_1"/>
  <p:tag name="KSO_WM_UNIT_INDEX" val="1_6_1"/>
  <p:tag name="KSO_WM_UNIT_LAYERLEVEL" val="1_1_1"/>
  <p:tag name="KSO_WM_UNIT_SUBTYPE" val="d"/>
  <p:tag name="KSO_WM_UNIT_TEXT_FILL_FORE_SCHEMECOLOR_INDEX" val="10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9999999995,&quot;width&quot;:799.522440944882}"/>
  <p:tag name="KSO_WM_TAG_VERSION" val="3.0"/>
  <p:tag name="KSO_WM_TEMPLATE_CATEGORY" val="diagram"/>
  <p:tag name="KSO_WM_TEMPLATE_INDEX" val="20231304"/>
  <p:tag name="KSO_WM_UNIT_COMPATIBLE" val="0"/>
  <p:tag name="KSO_WM_UNIT_DIAGRAM_ISNUMVISUAL" val="0"/>
  <p:tag name="KSO_WM_UNIT_DIAGRAM_ISREFERUNIT" val="0"/>
  <p:tag name="KSO_WM_UNIT_HIGHLIGHT" val="0"/>
  <p:tag name="KSO_WM_UNIT_ID" val="diagram20231304_5*l_h_f*1_6_1"/>
  <p:tag name="KSO_WM_UNIT_INDEX" val="1_6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5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5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3_3"/>
  <p:tag name="KSO_WM_UNIT_INDEX" val="1_3_3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5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2_3"/>
  <p:tag name="KSO_WM_UNIT_INDEX" val="1_2_3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5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5_3*l_h_i*1_4_3"/>
  <p:tag name="KSO_WM_UNIT_INDEX" val="1_4_3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44999999999993,&quot;width&quot;:863}"/>
  <p:tag name="KSO_WM_TAG_VERSION" val="3.0"/>
  <p:tag name="KSO_WM_TEMPLATE_CATEGORY" val="diagram"/>
  <p:tag name="KSO_WM_TEMPLATE_INDEX" val="20231375"/>
  <p:tag name="KSO_WM_UNIT_COMPATIBLE" val="0"/>
  <p:tag name="KSO_WM_UNIT_DIAGRAM_ISNUMVISUAL" val="0"/>
  <p:tag name="KSO_WM_UNIT_DIAGRAM_ISREFERUNIT" val="0"/>
  <p:tag name="KSO_WM_UNIT_HIGHLIGHT" val="0"/>
  <p:tag name="KSO_WM_UNIT_ID" val="diagram20231375_3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宋体</vt:lpstr>
      <vt:lpstr>微软雅黑</vt:lpstr>
      <vt:lpstr>Office Theme</vt:lpstr>
      <vt:lpstr>下颌发育不全查房</vt:lpstr>
      <vt:lpstr>目录</vt:lpstr>
      <vt:lpstr>下颌发育不全相关知识</vt:lpstr>
      <vt:lpstr>下颌发育不全的定义</vt:lpstr>
      <vt:lpstr>下颌发育不全的病因</vt:lpstr>
      <vt:lpstr>下颌发育不全的症状</vt:lpstr>
      <vt:lpstr>下颌发育不全的治疗方法</vt:lpstr>
      <vt:lpstr>病例汇报</vt:lpstr>
      <vt:lpstr>病例一：下颌发育不全患者的治疗过程及效果</vt:lpstr>
      <vt:lpstr>病例二：下颌发育不全患者的治疗过程及效果</vt:lpstr>
      <vt:lpstr>病例三：下颌发育不全患者的治疗过程及效果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2024-09-17T14:14:45.236</cp:lastPrinted>
  <dcterms:created xsi:type="dcterms:W3CDTF">2024-09-17T06:14:45Z</dcterms:created>
  <dcterms:modified xsi:type="dcterms:W3CDTF">2024-09-17T06:14:48Z</dcterms:modified>
</cp:coreProperties>
</file>