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4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35214-72E6-4C09-B716-20CCF0A7C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26E1B-E97F-4FBE-B163-19A49BC63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828A1-34BF-4A60-846D-F7789AEE8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D2025E-E723-489A-978B-B05D2C4EB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0994FF-4097-4BB5-9DD9-D1960D781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D63161-5FDF-4FE9-AC8C-87265071A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14C01F-9566-4BE0-B3BA-FEF2D765F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8AB435-722D-4D7D-AD74-B43DB42DF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841E47-6535-4596-9350-F65CCA296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B4D61-6D57-4A06-8C2B-B69F9DB95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5EBCC-3C11-4C47-B63C-D69DCB902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tags" Target="../tags/tag137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18" Type="http://schemas.openxmlformats.org/officeDocument/2006/relationships/tags" Target="../tags/tag219.xml" /><Relationship Id="rId19" Type="http://schemas.openxmlformats.org/officeDocument/2006/relationships/tags" Target="../tags/tag220.xml" /><Relationship Id="rId2" Type="http://schemas.openxmlformats.org/officeDocument/2006/relationships/tags" Target="../tags/tag203.xml" /><Relationship Id="rId20" Type="http://schemas.openxmlformats.org/officeDocument/2006/relationships/tags" Target="../tags/tag221.xml" /><Relationship Id="rId21" Type="http://schemas.openxmlformats.org/officeDocument/2006/relationships/tags" Target="../tags/tag222.xml" /><Relationship Id="rId22" Type="http://schemas.openxmlformats.org/officeDocument/2006/relationships/tags" Target="../tags/tag223.xml" /><Relationship Id="rId23" Type="http://schemas.openxmlformats.org/officeDocument/2006/relationships/tags" Target="../tags/tag224.xml" /><Relationship Id="rId24" Type="http://schemas.openxmlformats.org/officeDocument/2006/relationships/tags" Target="../tags/tag225.xml" /><Relationship Id="rId25" Type="http://schemas.openxmlformats.org/officeDocument/2006/relationships/tags" Target="../tags/tag226.xml" /><Relationship Id="rId26" Type="http://schemas.openxmlformats.org/officeDocument/2006/relationships/tags" Target="../tags/tag227.xml" /><Relationship Id="rId27" Type="http://schemas.openxmlformats.org/officeDocument/2006/relationships/tags" Target="../tags/tag228.xml" /><Relationship Id="rId28" Type="http://schemas.openxmlformats.org/officeDocument/2006/relationships/tags" Target="../tags/tag229.xml" /><Relationship Id="rId29" Type="http://schemas.openxmlformats.org/officeDocument/2006/relationships/tags" Target="../tags/tag230.xml" /><Relationship Id="rId3" Type="http://schemas.openxmlformats.org/officeDocument/2006/relationships/tags" Target="../tags/tag204.xml" /><Relationship Id="rId30" Type="http://schemas.openxmlformats.org/officeDocument/2006/relationships/tags" Target="../tags/tag231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23312112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继电器的使用、设计与维护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继电器概述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继电器的使用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继电器的设计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继电器的维护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继电器常见问题及解决方案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继电器概述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继电器的基本概念</a:t>
            </a:r>
            <a:endParaRPr lang="zh-CN" altLang="en-US"/>
          </a:p>
        </p:txBody>
      </p:sp>
      <p:sp>
        <p:nvSpPr>
          <p:cNvPr id="104902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继电器是一种电子控制器件，用于控制电路的开关状态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继电器的工作原理是利用电磁感应原理，通过控制线圈的电流来控制触点的通断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继电器的应用广泛，如家用电器、汽车电子、工业控制等领域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继电器主要由线圈、铁芯、触点等部分组成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继电器的分类</a:t>
            </a:r>
            <a:endParaRPr lang="zh-CN" altLang="en-US"/>
          </a:p>
        </p:txBody>
      </p:sp>
      <p:sp>
        <p:nvSpPr>
          <p:cNvPr id="104910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按照触点数量分类：单触点继电器、双触点继电器、多触点继电器等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按照工作原理分类：电磁继电器、固态继电器、光继电器等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按照用途分类：控制继电器、保护继电器、信号继电器等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按照安装方式分类：插件式继电器、贴片式继电器、导轨式继电器等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继电器的工作原理</a:t>
            </a:r>
            <a:endParaRPr lang="zh-CN" altLang="en-US"/>
          </a:p>
        </p:txBody>
      </p:sp>
      <p:sp>
        <p:nvSpPr>
          <p:cNvPr id="1049172" name="圆角矩形 26"/>
          <p:cNvSpPr/>
          <p:nvPr>
            <p:custDataLst>
              <p:tags r:id="rId2"/>
            </p:custDataLst>
          </p:nvPr>
        </p:nvSpPr>
        <p:spPr>
          <a:xfrm>
            <a:off x="551935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4" name="圆角矩形 28"/>
          <p:cNvSpPr/>
          <p:nvPr>
            <p:custDataLst>
              <p:tags r:id="rId3"/>
            </p:custDataLst>
          </p:nvPr>
        </p:nvSpPr>
        <p:spPr>
          <a:xfrm>
            <a:off x="5545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76" name="文本框 31"/>
          <p:cNvSpPr txBox="1"/>
          <p:nvPr>
            <p:custDataLst>
              <p:tags r:id="rId4"/>
            </p:custDataLst>
          </p:nvPr>
        </p:nvSpPr>
        <p:spPr>
          <a:xfrm>
            <a:off x="708594" y="2174232"/>
            <a:ext cx="2307652" cy="344209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继电器是一种电子控制器件，用于控制电路的开关状态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圆角矩形 29"/>
          <p:cNvSpPr/>
          <p:nvPr>
            <p:custDataLst>
              <p:tags r:id="rId5"/>
            </p:custDataLst>
          </p:nvPr>
        </p:nvSpPr>
        <p:spPr>
          <a:xfrm>
            <a:off x="3374368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0" name="圆角矩形 32"/>
          <p:cNvSpPr/>
          <p:nvPr>
            <p:custDataLst>
              <p:tags r:id="rId6"/>
            </p:custDataLst>
          </p:nvPr>
        </p:nvSpPr>
        <p:spPr>
          <a:xfrm>
            <a:off x="3376936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2" name="文本框 34"/>
          <p:cNvSpPr txBox="1"/>
          <p:nvPr>
            <p:custDataLst>
              <p:tags r:id="rId7"/>
            </p:custDataLst>
          </p:nvPr>
        </p:nvSpPr>
        <p:spPr>
          <a:xfrm>
            <a:off x="3533595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继电器的工作原理是通过控制线圈电流的大小来控制触点的通断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圆角矩形 3"/>
          <p:cNvSpPr/>
          <p:nvPr>
            <p:custDataLst>
              <p:tags r:id="rId8"/>
            </p:custDataLst>
          </p:nvPr>
        </p:nvSpPr>
        <p:spPr>
          <a:xfrm>
            <a:off x="6196801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6" name="圆角矩形 4"/>
          <p:cNvSpPr/>
          <p:nvPr>
            <p:custDataLst>
              <p:tags r:id="rId9"/>
            </p:custDataLst>
          </p:nvPr>
        </p:nvSpPr>
        <p:spPr>
          <a:xfrm>
            <a:off x="6199369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8" name="文本框 5"/>
          <p:cNvSpPr txBox="1"/>
          <p:nvPr>
            <p:custDataLst>
              <p:tags r:id="rId10"/>
            </p:custDataLst>
          </p:nvPr>
        </p:nvSpPr>
        <p:spPr>
          <a:xfrm>
            <a:off x="6355387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当线圈通电时，触点闭合，电路接通；当线圈断电时，触点断开，电路断开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圆角矩形 8"/>
          <p:cNvSpPr/>
          <p:nvPr>
            <p:custDataLst>
              <p:tags r:id="rId11"/>
            </p:custDataLst>
          </p:nvPr>
        </p:nvSpPr>
        <p:spPr>
          <a:xfrm>
            <a:off x="9019234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2" name="圆角矩形 9"/>
          <p:cNvSpPr/>
          <p:nvPr>
            <p:custDataLst>
              <p:tags r:id="rId12"/>
            </p:custDataLst>
          </p:nvPr>
        </p:nvSpPr>
        <p:spPr>
          <a:xfrm>
            <a:off x="90218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94" name="文本框 10"/>
          <p:cNvSpPr txBox="1"/>
          <p:nvPr>
            <p:custDataLst>
              <p:tags r:id="rId13"/>
            </p:custDataLst>
          </p:nvPr>
        </p:nvSpPr>
        <p:spPr>
          <a:xfrm>
            <a:off x="9177820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继电器的工作原理可以应用于各种电路控制场合，如电机控制、照明控制等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继电器的使用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继电器选型</a:t>
            </a:r>
            <a:endParaRPr lang="zh-CN" altLang="en-US"/>
          </a:p>
        </p:txBody>
      </p:sp>
      <p:sp>
        <p:nvSpPr>
          <p:cNvPr id="1049278" name="矩形 3"/>
          <p:cNvSpPr/>
          <p:nvPr>
            <p:custDataLst>
              <p:tags r:id="rId2"/>
            </p:custDataLst>
          </p:nvPr>
        </p:nvSpPr>
        <p:spPr>
          <a:xfrm>
            <a:off x="920199" y="1653480"/>
            <a:ext cx="4971415" cy="125504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矩形 13"/>
          <p:cNvSpPr/>
          <p:nvPr>
            <p:custDataLst>
              <p:tags r:id="rId3"/>
            </p:custDataLst>
          </p:nvPr>
        </p:nvSpPr>
        <p:spPr>
          <a:xfrm>
            <a:off x="551935" y="1653480"/>
            <a:ext cx="179594" cy="125504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文本框 4"/>
          <p:cNvSpPr txBox="1"/>
          <p:nvPr>
            <p:custDataLst>
              <p:tags r:id="rId4"/>
            </p:custDataLst>
          </p:nvPr>
        </p:nvSpPr>
        <p:spPr>
          <a:xfrm>
            <a:off x="1110167" y="1761755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确定继电器类型：电磁式、固态式、混合式等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39"/>
          <p:cNvSpPr/>
          <p:nvPr>
            <p:custDataLst>
              <p:tags r:id="rId5"/>
            </p:custDataLst>
          </p:nvPr>
        </p:nvSpPr>
        <p:spPr>
          <a:xfrm>
            <a:off x="920199" y="3143394"/>
            <a:ext cx="4971415" cy="125504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矩形 5"/>
          <p:cNvSpPr/>
          <p:nvPr>
            <p:custDataLst>
              <p:tags r:id="rId6"/>
            </p:custDataLst>
          </p:nvPr>
        </p:nvSpPr>
        <p:spPr>
          <a:xfrm>
            <a:off x="551935" y="3143394"/>
            <a:ext cx="179594" cy="125504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文本框 41"/>
          <p:cNvSpPr txBox="1"/>
          <p:nvPr>
            <p:custDataLst>
              <p:tags r:id="rId7"/>
            </p:custDataLst>
          </p:nvPr>
        </p:nvSpPr>
        <p:spPr>
          <a:xfrm>
            <a:off x="1110167" y="3251669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确定继电器参数：电压、电流、功率、频率等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矩形 12"/>
          <p:cNvSpPr/>
          <p:nvPr>
            <p:custDataLst>
              <p:tags r:id="rId8"/>
            </p:custDataLst>
          </p:nvPr>
        </p:nvSpPr>
        <p:spPr>
          <a:xfrm>
            <a:off x="920199" y="4633309"/>
            <a:ext cx="4971415" cy="125504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矩形 17"/>
          <p:cNvSpPr/>
          <p:nvPr>
            <p:custDataLst>
              <p:tags r:id="rId9"/>
            </p:custDataLst>
          </p:nvPr>
        </p:nvSpPr>
        <p:spPr>
          <a:xfrm>
            <a:off x="551935" y="4633309"/>
            <a:ext cx="179594" cy="125504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文本框 19"/>
          <p:cNvSpPr txBox="1"/>
          <p:nvPr>
            <p:custDataLst>
              <p:tags r:id="rId10"/>
            </p:custDataLst>
          </p:nvPr>
        </p:nvSpPr>
        <p:spPr>
          <a:xfrm>
            <a:off x="1110167" y="4741584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确定继电器尺寸：安装空间、接线方式等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矩形 49"/>
          <p:cNvSpPr/>
          <p:nvPr>
            <p:custDataLst>
              <p:tags r:id="rId11"/>
            </p:custDataLst>
          </p:nvPr>
        </p:nvSpPr>
        <p:spPr>
          <a:xfrm>
            <a:off x="6668496" y="1653480"/>
            <a:ext cx="4971415" cy="125504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矩形 26"/>
          <p:cNvSpPr/>
          <p:nvPr>
            <p:custDataLst>
              <p:tags r:id="rId12"/>
            </p:custDataLst>
          </p:nvPr>
        </p:nvSpPr>
        <p:spPr>
          <a:xfrm>
            <a:off x="6300231" y="1653480"/>
            <a:ext cx="179594" cy="125504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文本框 27"/>
          <p:cNvSpPr txBox="1"/>
          <p:nvPr>
            <p:custDataLst>
              <p:tags r:id="rId13"/>
            </p:custDataLst>
          </p:nvPr>
        </p:nvSpPr>
        <p:spPr>
          <a:xfrm>
            <a:off x="6858463" y="1761755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确定继电器寿命：使用环境、工作频率等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矩形 64"/>
          <p:cNvSpPr/>
          <p:nvPr>
            <p:custDataLst>
              <p:tags r:id="rId14"/>
            </p:custDataLst>
          </p:nvPr>
        </p:nvSpPr>
        <p:spPr>
          <a:xfrm>
            <a:off x="6668496" y="3143394"/>
            <a:ext cx="4971415" cy="1255048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矩形 65"/>
          <p:cNvSpPr/>
          <p:nvPr>
            <p:custDataLst>
              <p:tags r:id="rId15"/>
            </p:custDataLst>
          </p:nvPr>
        </p:nvSpPr>
        <p:spPr>
          <a:xfrm>
            <a:off x="6300231" y="3143394"/>
            <a:ext cx="179594" cy="1255048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文本框 66"/>
          <p:cNvSpPr txBox="1"/>
          <p:nvPr>
            <p:custDataLst>
              <p:tags r:id="rId16"/>
            </p:custDataLst>
          </p:nvPr>
        </p:nvSpPr>
        <p:spPr>
          <a:xfrm>
            <a:off x="6858463" y="3251669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确定继电器价格：性价比、品牌、售后服务等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继电器接线的注意事项</a:t>
            </a:r>
            <a:endParaRPr lang="zh-CN" altLang="en-US"/>
          </a:p>
        </p:txBody>
      </p:sp>
      <p:sp>
        <p:nvSpPr>
          <p:cNvPr id="1049346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48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50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52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54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6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58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60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2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4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66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68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0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2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4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确保继电器的电源电压与控制电压匹配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避免继电器的线圈与电源线直接连接，以防止短路和过热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确保继电器的负载电流不超过其额定值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检查继电器的接线端子是否正确连接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继电器在电路中的应用</a:t>
            </a:r>
            <a:endParaRPr lang="zh-CN" altLang="en-US"/>
          </a:p>
        </p:txBody>
      </p:sp>
      <p:sp>
        <p:nvSpPr>
          <p:cNvPr id="1049428" name="圆角矩形 26"/>
          <p:cNvSpPr/>
          <p:nvPr>
            <p:custDataLst>
              <p:tags r:id="rId2"/>
            </p:custDataLst>
          </p:nvPr>
        </p:nvSpPr>
        <p:spPr>
          <a:xfrm>
            <a:off x="551935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0" name="圆角矩形 28"/>
          <p:cNvSpPr/>
          <p:nvPr>
            <p:custDataLst>
              <p:tags r:id="rId3"/>
            </p:custDataLst>
          </p:nvPr>
        </p:nvSpPr>
        <p:spPr>
          <a:xfrm>
            <a:off x="5545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32" name="文本框 31"/>
          <p:cNvSpPr txBox="1"/>
          <p:nvPr>
            <p:custDataLst>
              <p:tags r:id="rId4"/>
            </p:custDataLst>
          </p:nvPr>
        </p:nvSpPr>
        <p:spPr>
          <a:xfrm>
            <a:off x="708594" y="2174232"/>
            <a:ext cx="2307652" cy="344209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控制电路：继电器可以控制电路的开关状态，实现电路的通断控制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圆角矩形 29"/>
          <p:cNvSpPr/>
          <p:nvPr>
            <p:custDataLst>
              <p:tags r:id="rId5"/>
            </p:custDataLst>
          </p:nvPr>
        </p:nvSpPr>
        <p:spPr>
          <a:xfrm>
            <a:off x="3374368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6" name="圆角矩形 32"/>
          <p:cNvSpPr/>
          <p:nvPr>
            <p:custDataLst>
              <p:tags r:id="rId6"/>
            </p:custDataLst>
          </p:nvPr>
        </p:nvSpPr>
        <p:spPr>
          <a:xfrm>
            <a:off x="3376936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38" name="文本框 34"/>
          <p:cNvSpPr txBox="1"/>
          <p:nvPr>
            <p:custDataLst>
              <p:tags r:id="rId7"/>
            </p:custDataLst>
          </p:nvPr>
        </p:nvSpPr>
        <p:spPr>
          <a:xfrm>
            <a:off x="3533595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保护电路：继电器可以保护电路，防止过载、短路等故障对电路造成损坏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圆角矩形 3"/>
          <p:cNvSpPr/>
          <p:nvPr>
            <p:custDataLst>
              <p:tags r:id="rId8"/>
            </p:custDataLst>
          </p:nvPr>
        </p:nvSpPr>
        <p:spPr>
          <a:xfrm>
            <a:off x="6196801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42" name="圆角矩形 4"/>
          <p:cNvSpPr/>
          <p:nvPr>
            <p:custDataLst>
              <p:tags r:id="rId9"/>
            </p:custDataLst>
          </p:nvPr>
        </p:nvSpPr>
        <p:spPr>
          <a:xfrm>
            <a:off x="6199369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44" name="文本框 5"/>
          <p:cNvSpPr txBox="1"/>
          <p:nvPr>
            <p:custDataLst>
              <p:tags r:id="rId10"/>
            </p:custDataLst>
          </p:nvPr>
        </p:nvSpPr>
        <p:spPr>
          <a:xfrm>
            <a:off x="6355387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信号放大：继电器可以将微弱的信号放大，提高信号的传输距离和稳定性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圆角矩形 8"/>
          <p:cNvSpPr/>
          <p:nvPr>
            <p:custDataLst>
              <p:tags r:id="rId11"/>
            </p:custDataLst>
          </p:nvPr>
        </p:nvSpPr>
        <p:spPr>
          <a:xfrm>
            <a:off x="9019234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48" name="圆角矩形 9"/>
          <p:cNvSpPr/>
          <p:nvPr>
            <p:custDataLst>
              <p:tags r:id="rId12"/>
            </p:custDataLst>
          </p:nvPr>
        </p:nvSpPr>
        <p:spPr>
          <a:xfrm>
            <a:off x="90218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50" name="文本框 10"/>
          <p:cNvSpPr txBox="1"/>
          <p:nvPr>
            <p:custDataLst>
              <p:tags r:id="rId13"/>
            </p:custDataLst>
          </p:nvPr>
        </p:nvSpPr>
        <p:spPr>
          <a:xfrm>
            <a:off x="9177820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隔离作用：继电器可以隔离电路，防止不同电路之间的干扰和影响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继电器的设计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https://d.book118.com/766233121122010031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87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4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4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+中文标题</vt:lpstr>
      <vt:lpstr>宋体</vt:lpstr>
      <vt:lpstr>Office Theme</vt:lpstr>
      <vt:lpstr>继电器的使用、设计与维护</vt:lpstr>
      <vt:lpstr>目录</vt:lpstr>
      <vt:lpstr>添加章节标题</vt:lpstr>
      <vt:lpstr>继电器概述</vt:lpstr>
      <vt:lpstr>继电器的基本概念</vt:lpstr>
      <vt:lpstr>继电器的分类</vt:lpstr>
      <vt:lpstr>继电器的工作原理</vt:lpstr>
      <vt:lpstr>继电器的使用</vt:lpstr>
      <vt:lpstr>继电器选型</vt:lpstr>
      <vt:lpstr>继电器接线的注意事项</vt:lpstr>
      <vt:lpstr>继电器在电路中的应用</vt:lpstr>
      <vt:lpstr>继电器的设计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2024-08-30T00:57:01.148</cp:lastPrinted>
  <dcterms:created xsi:type="dcterms:W3CDTF">2024-08-29T16:57:01Z</dcterms:created>
  <dcterms:modified xsi:type="dcterms:W3CDTF">2024-08-29T16:57:03Z</dcterms:modified>
</cp:coreProperties>
</file>