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0693400" cy="606425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1E9FD-AE40-4E7C-A11A-6213D90C2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CAC59-19DC-4A44-B062-B7764E649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75A14-F6D7-4DEB-84BA-A1DCF6D9E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DE91E-1410-4064-904F-BC0AAF389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1483C-C484-45A3-A7F6-7A3C1C87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57783-5033-4FA2-B8CA-C9E01920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56A85E-0BDA-4386-8B3A-F53FBE488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1F7C3-E3E6-4139-A2D5-FD777E4FC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3B3AC-DBFF-4EAB-97F0-6348DAA2F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FA212-D38E-4C9A-8BA4-FA63AD5E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4DD58-3B0F-4EBB-89A5-E9A7296E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Relationship Id="rId4" Type="http://schemas.openxmlformats.org/officeDocument/2006/relationships/image" Target="../media/image3.jpeg" /><Relationship Id="rId5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1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1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10.jpeg" /><Relationship Id="rId6" Type="http://schemas.openxmlformats.org/officeDocument/2006/relationships/image" Target="../media/image2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7.png" /><Relationship Id="rId3" Type="http://schemas.openxmlformats.org/officeDocument/2006/relationships/image" Target="../media/image28.jpeg" /><Relationship Id="rId4" Type="http://schemas.openxmlformats.org/officeDocument/2006/relationships/image" Target="../media/image14.jpeg" /><Relationship Id="rId5" Type="http://schemas.openxmlformats.org/officeDocument/2006/relationships/image" Target="../media/image2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0.jpeg" /><Relationship Id="rId3" Type="http://schemas.openxmlformats.org/officeDocument/2006/relationships/image" Target="../media/image31.jpeg" /><Relationship Id="rId4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031651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727398" cy="2165361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3549648"/>
            <a:ext cx="3060664" cy="2482825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1295320" y="2613678"/>
            <a:ext cx="6754494" cy="1036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7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6900" b="1" kern="0" spc="23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第1课</a:t>
            </a:r>
            <a:r>
              <a:rPr sz="6900" kern="0" spc="284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6900" b="1" kern="0" spc="230">
                <a:solidFill>
                  <a:srgbClr val="FF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学会读书</a:t>
            </a:r>
            <a:endParaRPr lang="SimHei" altLang="SimHei" sz="6900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801096" y="0"/>
            <a:ext cx="1892303" cy="182242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9061480" y="4038608"/>
            <a:ext cx="1631919" cy="1993864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2724168" y="1320899"/>
            <a:ext cx="1233805" cy="1008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899"/>
              </a:lnSpc>
            </a:pPr>
            <a:endParaRPr lang="Arial" altLang="Arial" sz="100"/>
          </a:p>
          <a:p>
            <a:pPr marL="58419" algn="l" rtl="0" eaLnBrk="0">
              <a:lnSpc>
                <a:spcPct val="97000"/>
              </a:lnSpc>
            </a:pPr>
            <a:r>
              <a:rPr sz="4400" b="1" kern="0" spc="1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目录</a:t>
            </a:r>
            <a:endParaRPr lang="SimHei" altLang="SimHei" sz="4400"/>
          </a:p>
          <a:p>
            <a:pPr algn="l" rtl="0" eaLnBrk="0">
              <a:lnSpc>
                <a:spcPct val="113000"/>
              </a:lnSpc>
            </a:pPr>
            <a:endParaRPr lang="Arial" altLang="Arial" sz="700"/>
          </a:p>
          <a:p>
            <a:pPr marL="12700" algn="l" rtl="0" eaLnBrk="0">
              <a:lnSpc>
                <a:spcPct val="82000"/>
              </a:lnSpc>
              <a:spcBef>
                <a:spcPts val="6"/>
              </a:spcBef>
            </a:pPr>
            <a:r>
              <a:rPr sz="1700" kern="0" spc="-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1700"/>
          </a:p>
        </p:txBody>
      </p:sp>
      <p:sp>
        <p:nvSpPr>
          <p:cNvPr id="18" name="textbox 18"/>
          <p:cNvSpPr/>
          <p:nvPr/>
        </p:nvSpPr>
        <p:spPr>
          <a:xfrm>
            <a:off x="5249133" y="2303953"/>
            <a:ext cx="2660650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2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2.掌握图书分类方法</a:t>
            </a:r>
            <a:endParaRPr lang="SimHei" altLang="SimHei" sz="2200"/>
          </a:p>
        </p:txBody>
      </p:sp>
      <p:sp>
        <p:nvSpPr>
          <p:cNvPr id="20" name="textbox 20"/>
          <p:cNvSpPr/>
          <p:nvPr/>
        </p:nvSpPr>
        <p:spPr>
          <a:xfrm>
            <a:off x="5245137" y="3565190"/>
            <a:ext cx="2096135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1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</a:t>
            </a:r>
            <a:r>
              <a:rPr sz="2200" kern="0" spc="-4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学习阅读技巧</a:t>
            </a:r>
            <a:endParaRPr lang="SimHei" altLang="SimHei" sz="2200"/>
          </a:p>
        </p:txBody>
      </p:sp>
      <p:sp>
        <p:nvSpPr>
          <p:cNvPr id="22" name="textbox 22"/>
          <p:cNvSpPr/>
          <p:nvPr/>
        </p:nvSpPr>
        <p:spPr>
          <a:xfrm>
            <a:off x="5245137" y="4835225"/>
            <a:ext cx="2091689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11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4.培养阅读兴趣</a:t>
            </a:r>
            <a:endParaRPr lang="SimHei" altLang="SimHei" sz="2200"/>
          </a:p>
        </p:txBody>
      </p:sp>
      <p:sp>
        <p:nvSpPr>
          <p:cNvPr id="24" name="textbox 24"/>
          <p:cNvSpPr/>
          <p:nvPr/>
        </p:nvSpPr>
        <p:spPr>
          <a:xfrm>
            <a:off x="5249133" y="1029506"/>
            <a:ext cx="1788795" cy="347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3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2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200" kern="0" spc="-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b="1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了解图书馆</a:t>
            </a:r>
            <a:endParaRPr lang="SimHei" altLang="SimHei" sz="2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" name="picture 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708363" cy="2152626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3536974"/>
            <a:ext cx="3048046" cy="2489192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801096" y="0"/>
            <a:ext cx="1892303" cy="1822428"/>
          </a:xfrm>
          <a:prstGeom prst="rect">
            <a:avLst/>
          </a:prstGeom>
        </p:spPr>
      </p:pic>
      <p:sp>
        <p:nvSpPr>
          <p:cNvPr id="34" name="textbox 34"/>
          <p:cNvSpPr/>
          <p:nvPr/>
        </p:nvSpPr>
        <p:spPr>
          <a:xfrm>
            <a:off x="3646097" y="2509073"/>
            <a:ext cx="3404870" cy="632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43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4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4100" kern="0" spc="-4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了解图书馆</a:t>
            </a:r>
            <a:endParaRPr lang="SimHei" altLang="SimHei" sz="41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495826" y="4578326"/>
            <a:ext cx="1752541" cy="349300"/>
            <a:chExt cx="1752541" cy="349300"/>
          </a:xfrm>
        </p:grpSpPr>
        <p:pic>
          <p:nvPicPr>
            <p:cNvPr id="36" name="picture 36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752541" cy="349300"/>
            </a:xfrm>
            <a:prstGeom prst="rect">
              <a:avLst/>
            </a:prstGeom>
          </p:spPr>
        </p:pic>
        <p:sp>
          <p:nvSpPr>
            <p:cNvPr id="38" name="textbox 38"/>
            <p:cNvSpPr/>
            <p:nvPr/>
          </p:nvSpPr>
          <p:spPr>
            <a:xfrm>
              <a:off x="-12700" y="-12700"/>
              <a:ext cx="1778000" cy="426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700"/>
            </a:p>
            <a:p>
              <a:pPr marL="396875" algn="l" rtl="0" eaLnBrk="0">
                <a:lnSpc>
                  <a:spcPts val="2157"/>
                </a:lnSpc>
                <a:spcBef>
                  <a:spcPts val="7"/>
                </a:spcBef>
              </a:pPr>
              <a:r>
                <a:rPr sz="1600" b="1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PART</a:t>
              </a:r>
              <a:r>
                <a:rPr sz="1600" kern="0" spc="-14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</a:t>
              </a:r>
              <a:r>
                <a:rPr sz="1600" b="1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·</a:t>
              </a:r>
              <a:r>
                <a:rPr sz="1600" kern="0" spc="7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  </a:t>
              </a:r>
              <a:r>
                <a:rPr sz="1600" b="1" kern="0" spc="-5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1</a:t>
              </a:r>
              <a:endParaRPr lang="SimSun" altLang="SimSun" sz="1600"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42" name="picture 4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505697" y="2038376"/>
            <a:ext cx="1492263" cy="1904962"/>
          </a:xfrm>
          <a:prstGeom prst="rect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54515" y="2063724"/>
            <a:ext cx="1460504" cy="1854205"/>
          </a:xfrm>
          <a:prstGeom prst="rect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803441" y="2095501"/>
            <a:ext cx="1416020" cy="1816121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1311871" y="4462540"/>
            <a:ext cx="7890509" cy="3244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89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0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图书馆的定义和作用</a:t>
            </a:r>
            <a:r>
              <a:rPr sz="2000" kern="0" spc="2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2000" b="1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图书馆的分类和特</a:t>
            </a:r>
            <a:r>
              <a:rPr sz="20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点</a:t>
            </a:r>
            <a:r>
              <a:rPr sz="2000" kern="0" spc="1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  </a:t>
            </a:r>
            <a:r>
              <a:rPr sz="20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学会使用图书馆</a:t>
            </a:r>
            <a:endParaRPr lang="SimHei" altLang="SimHei" sz="2000"/>
          </a:p>
        </p:txBody>
      </p:sp>
      <p:sp>
        <p:nvSpPr>
          <p:cNvPr id="50" name="textbox 50"/>
          <p:cNvSpPr/>
          <p:nvPr/>
        </p:nvSpPr>
        <p:spPr>
          <a:xfrm>
            <a:off x="4347813" y="541389"/>
            <a:ext cx="1986914" cy="383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8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4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400" kern="0" spc="-4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了解图书馆</a:t>
            </a:r>
            <a:endParaRPr lang="SimHei" altLang="SimHei" sz="24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54" name="picture 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11846" y="1339835"/>
            <a:ext cx="4298960" cy="4279905"/>
          </a:xfrm>
          <a:prstGeom prst="rect">
            <a:avLst/>
          </a:prstGeom>
        </p:spPr>
      </p:pic>
      <p:sp>
        <p:nvSpPr>
          <p:cNvPr id="56" name="textbox 56"/>
          <p:cNvSpPr/>
          <p:nvPr/>
        </p:nvSpPr>
        <p:spPr>
          <a:xfrm>
            <a:off x="355580" y="2125845"/>
            <a:ext cx="3956684" cy="1546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4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图书馆的定义和作用</a:t>
            </a:r>
            <a:endParaRPr lang="SimHei" altLang="SimHei" sz="2400"/>
          </a:p>
          <a:p>
            <a:pPr algn="l" rtl="0" eaLnBrk="0">
              <a:lnSpc>
                <a:spcPct val="172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300"/>
          </a:p>
          <a:p>
            <a:pPr marL="12700" algn="l" rtl="0" eaLnBrk="0">
              <a:lnSpc>
                <a:spcPct val="100000"/>
              </a:lnSpc>
              <a:spcBef>
                <a:spcPts val="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图书馆是一个存放图书、资料和其他学习资源的地</a:t>
            </a:r>
            <a:r>
              <a:rPr sz="14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方，它为读者提供借阅、阅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读和研究的场所。图书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馆是学习的重要场所，可以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帮助我们扩大知识面，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提高阅读能力。</a:t>
            </a:r>
            <a:endParaRPr lang="SimHei" altLang="SimHei" sz="1400"/>
          </a:p>
        </p:txBody>
      </p:sp>
      <p:sp>
        <p:nvSpPr>
          <p:cNvPr id="58" name="textbox 58"/>
          <p:cNvSpPr/>
          <p:nvPr/>
        </p:nvSpPr>
        <p:spPr>
          <a:xfrm>
            <a:off x="359485" y="515017"/>
            <a:ext cx="1788795" cy="339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1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了解图书馆</a:t>
            </a:r>
            <a:endParaRPr lang="SimHei" altLang="SimHei" sz="2100"/>
          </a:p>
        </p:txBody>
      </p:sp>
      <p:pic>
        <p:nvPicPr>
          <p:cNvPr id="60" name="picture 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92143" y="1339835"/>
            <a:ext cx="628558" cy="5905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" name="picture 6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64" name="picture 6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24571" y="1339835"/>
            <a:ext cx="4292544" cy="4286272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387340" y="2124625"/>
            <a:ext cx="2809875" cy="374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图书馆的分类和特点</a:t>
            </a:r>
            <a:endParaRPr lang="SimHei" altLang="SimHei" sz="2400"/>
          </a:p>
        </p:txBody>
      </p:sp>
      <p:sp>
        <p:nvSpPr>
          <p:cNvPr id="68" name="textbox 68"/>
          <p:cNvSpPr/>
          <p:nvPr/>
        </p:nvSpPr>
        <p:spPr>
          <a:xfrm>
            <a:off x="378519" y="515017"/>
            <a:ext cx="1788795" cy="339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1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了解图书馆</a:t>
            </a:r>
            <a:endParaRPr lang="SimHei" altLang="SimHei" sz="2100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92143" y="1333528"/>
            <a:ext cx="628558" cy="59684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74" name="picture 7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18155" y="1333528"/>
            <a:ext cx="4273617" cy="4324295"/>
          </a:xfrm>
          <a:prstGeom prst="rect">
            <a:avLst/>
          </a:prstGeom>
        </p:spPr>
      </p:pic>
      <p:sp>
        <p:nvSpPr>
          <p:cNvPr id="76" name="textbox 76"/>
          <p:cNvSpPr/>
          <p:nvPr/>
        </p:nvSpPr>
        <p:spPr>
          <a:xfrm>
            <a:off x="361996" y="2130766"/>
            <a:ext cx="4086225" cy="26047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81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300" kern="0" spc="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学会使用图书馆</a:t>
            </a:r>
            <a:endParaRPr lang="SimHei" altLang="SimHei" sz="23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marL="12700" algn="l" rtl="0" eaLnBrk="0">
              <a:lnSpc>
                <a:spcPct val="106000"/>
              </a:lnSpc>
              <a:spcBef>
                <a:spcPts val="401"/>
              </a:spcBef>
            </a:pPr>
            <a:r>
              <a:rPr sz="1300" kern="0" spc="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学会使用图书馆是提高阅读能力的重要一步。首先，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我们要了解图书馆的规则，如借书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流程、借阅期限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等。其次，要学会使用图书馆的分类系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统，找到自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己需要的书籍和资料。还要学会使用图书馆的电子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资源，如电子书籍、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数据库等。最后，在图书馆内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3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要保持安静，爱护书籍和设施。</a:t>
            </a:r>
            <a:endParaRPr lang="SimHei" altLang="SimHei" sz="1300"/>
          </a:p>
          <a:p>
            <a:pPr marL="12700" algn="l" rtl="0" eaLnBrk="0">
              <a:lnSpc>
                <a:spcPct val="106000"/>
              </a:lnSpc>
              <a:spcBef>
                <a:spcPts val="204"/>
              </a:spcBef>
            </a:pP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以上是关于了解图书馆的三个要点。通过学习这些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3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内容，我们可以更好地利用图书馆资源</a:t>
            </a:r>
            <a:r>
              <a:rPr sz="13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，提高阅读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3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能力和获取知识的能力。</a:t>
            </a:r>
            <a:endParaRPr lang="SimHei" altLang="SimHei" sz="1300"/>
          </a:p>
        </p:txBody>
      </p:sp>
      <p:sp>
        <p:nvSpPr>
          <p:cNvPr id="78" name="textbox 78"/>
          <p:cNvSpPr/>
          <p:nvPr/>
        </p:nvSpPr>
        <p:spPr>
          <a:xfrm>
            <a:off x="365901" y="515017"/>
            <a:ext cx="1788160" cy="339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05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2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</a:t>
            </a:r>
            <a:r>
              <a:rPr sz="2100" kern="0" spc="-1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了解图书馆</a:t>
            </a:r>
            <a:endParaRPr lang="SimHei" altLang="SimHei" sz="2100"/>
          </a:p>
        </p:txBody>
      </p:sp>
      <p:pic>
        <p:nvPicPr>
          <p:cNvPr id="80" name="picture 8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92143" y="1339835"/>
            <a:ext cx="628558" cy="58422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2" name="picture 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84" name="picture 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702055" cy="2165361"/>
          </a:xfrm>
          <a:prstGeom prst="rect">
            <a:avLst/>
          </a:prstGeom>
        </p:spPr>
      </p:pic>
      <p:pic>
        <p:nvPicPr>
          <p:cNvPr id="86" name="picture 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3536974"/>
            <a:ext cx="3048046" cy="2501866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801096" y="0"/>
            <a:ext cx="1892303" cy="1822428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2795315" y="2524562"/>
            <a:ext cx="5123815" cy="636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4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4200" kern="0" spc="-10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200" b="1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掌握图书分类方法</a:t>
            </a:r>
            <a:endParaRPr lang="SimHei" altLang="SimHei" sz="42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08551" y="4578326"/>
            <a:ext cx="1739816" cy="349300"/>
            <a:chExt cx="1739816" cy="349300"/>
          </a:xfrm>
        </p:grpSpPr>
        <p:pic>
          <p:nvPicPr>
            <p:cNvPr id="92" name="picture 92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1739816" cy="349300"/>
            </a:xfrm>
            <a:prstGeom prst="rect">
              <a:avLst/>
            </a:prstGeom>
          </p:spPr>
        </p:pic>
        <p:sp>
          <p:nvSpPr>
            <p:cNvPr id="94" name="textbox 94"/>
            <p:cNvSpPr/>
            <p:nvPr/>
          </p:nvSpPr>
          <p:spPr>
            <a:xfrm>
              <a:off x="-12700" y="-12700"/>
              <a:ext cx="1765300" cy="4235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1000"/>
            </a:p>
            <a:p>
              <a:pPr marL="380365" algn="l" rtl="0" eaLnBrk="0">
                <a:lnSpc>
                  <a:spcPct val="82000"/>
                </a:lnSpc>
              </a:pPr>
              <a:r>
                <a:rPr sz="1600" b="1" kern="0" spc="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PART·</a:t>
              </a:r>
              <a:r>
                <a:rPr sz="1600" b="1" kern="0" spc="5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    </a:t>
              </a:r>
              <a:r>
                <a:rPr sz="1600" b="1" kern="0" spc="0">
                  <a:solidFill>
                    <a:srgbClr val="FFFFFF">
                      <a:alpha val="100000"/>
                    </a:srgbClr>
                  </a:solidFill>
                  <a:latin typeface="SimSun"/>
                  <a:ea typeface="SimSun"/>
                  <a:cs typeface="SimSun"/>
                </a:rPr>
                <a:t>2</a:t>
              </a:r>
              <a:endParaRPr lang="SimSun" altLang="SimSun" sz="1600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picture 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98" name="picture 9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512006" y="2070092"/>
            <a:ext cx="1460504" cy="1860572"/>
          </a:xfrm>
          <a:prstGeom prst="rect">
            <a:avLst/>
          </a:prstGeom>
        </p:spPr>
      </p:pic>
      <p:pic>
        <p:nvPicPr>
          <p:cNvPr id="100" name="picture 10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54515" y="2057418"/>
            <a:ext cx="1460504" cy="1860511"/>
          </a:xfrm>
          <a:prstGeom prst="rect">
            <a:avLst/>
          </a:prstGeom>
        </p:spPr>
      </p:pic>
      <p:pic>
        <p:nvPicPr>
          <p:cNvPr id="102" name="picture 10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803441" y="2095501"/>
            <a:ext cx="1416020" cy="1809754"/>
          </a:xfrm>
          <a:prstGeom prst="rect">
            <a:avLst/>
          </a:prstGeom>
        </p:spPr>
      </p:pic>
      <p:sp>
        <p:nvSpPr>
          <p:cNvPr id="104" name="textbox 104"/>
          <p:cNvSpPr/>
          <p:nvPr/>
        </p:nvSpPr>
        <p:spPr>
          <a:xfrm>
            <a:off x="7029438" y="4460122"/>
            <a:ext cx="2452370" cy="6572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646"/>
              </a:lnSpc>
            </a:pPr>
            <a:endParaRPr lang="Arial" altLang="Arial" sz="100"/>
          </a:p>
          <a:p>
            <a:pPr marL="692150" indent="-679450" algn="l" rtl="0" eaLnBrk="0">
              <a:lnSpc>
                <a:spcPct val="99000"/>
              </a:lnSpc>
            </a:pP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学会使用图书分类法</a:t>
            </a: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进行阅读</a:t>
            </a:r>
            <a:endParaRPr lang="SimHei" altLang="SimHei" sz="2100"/>
          </a:p>
        </p:txBody>
      </p:sp>
      <p:sp>
        <p:nvSpPr>
          <p:cNvPr id="106" name="textbox 106"/>
          <p:cNvSpPr/>
          <p:nvPr/>
        </p:nvSpPr>
        <p:spPr>
          <a:xfrm>
            <a:off x="4165639" y="4460122"/>
            <a:ext cx="2440304" cy="6553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809"/>
              </a:lnSpc>
            </a:pPr>
            <a:endParaRPr lang="Arial" altLang="Arial" sz="100"/>
          </a:p>
          <a:p>
            <a:pPr marL="944880" indent="-932814" algn="l" rtl="0" eaLnBrk="0">
              <a:lnSpc>
                <a:spcPct val="98000"/>
              </a:lnSpc>
            </a:pPr>
            <a:r>
              <a:rPr sz="21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掌握常见的图书分类</a:t>
            </a:r>
            <a:r>
              <a:rPr sz="21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kern="0" spc="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方法</a:t>
            </a:r>
            <a:endParaRPr lang="SimHei" altLang="SimHei" sz="2100"/>
          </a:p>
        </p:txBody>
      </p:sp>
      <p:sp>
        <p:nvSpPr>
          <p:cNvPr id="108" name="textbox 108"/>
          <p:cNvSpPr/>
          <p:nvPr/>
        </p:nvSpPr>
        <p:spPr>
          <a:xfrm>
            <a:off x="3846185" y="526537"/>
            <a:ext cx="2985135" cy="381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2400" kern="0" spc="-4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400" b="1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掌握图书分类方法</a:t>
            </a:r>
            <a:endParaRPr lang="SimHei" altLang="SimHei" sz="2400"/>
          </a:p>
        </p:txBody>
      </p:sp>
      <p:sp>
        <p:nvSpPr>
          <p:cNvPr id="110" name="textbox 110"/>
          <p:cNvSpPr/>
          <p:nvPr/>
        </p:nvSpPr>
        <p:spPr>
          <a:xfrm>
            <a:off x="1311962" y="4450002"/>
            <a:ext cx="2414904" cy="3314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335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100" b="1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了解图书分类的意义</a:t>
            </a:r>
            <a:endParaRPr lang="SimHei" altLang="SimHei" sz="2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11846" y="1365244"/>
            <a:ext cx="4298960" cy="4248128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361996" y="2124625"/>
            <a:ext cx="4082415" cy="1321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62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了解图书分类的意义</a:t>
            </a:r>
            <a:endParaRPr lang="SimHei" altLang="SimHei" sz="2400"/>
          </a:p>
          <a:p>
            <a:pPr algn="l" rtl="0" eaLnBrk="0">
              <a:lnSpc>
                <a:spcPct val="170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3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图书分类是将图书按照一定的规则和标准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进行分类，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可以方便读者查找和阅读图书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。掌握图书分类方法   </a:t>
            </a:r>
            <a:r>
              <a:rPr sz="14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可以帮助我们更好地利用图书资源，提高</a:t>
            </a:r>
            <a:r>
              <a:rPr sz="14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阅读效率。</a:t>
            </a:r>
            <a:endParaRPr lang="SimHei" altLang="SimHei" sz="1400"/>
          </a:p>
        </p:txBody>
      </p:sp>
      <p:sp>
        <p:nvSpPr>
          <p:cNvPr id="118" name="textbox 118"/>
          <p:cNvSpPr/>
          <p:nvPr/>
        </p:nvSpPr>
        <p:spPr>
          <a:xfrm>
            <a:off x="365992" y="506874"/>
            <a:ext cx="2673350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2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2200" kern="0" spc="-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掌握图书分类方</a:t>
            </a:r>
            <a:r>
              <a:rPr sz="22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endParaRPr lang="SimHei" altLang="SimHei" sz="22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92143" y="1339835"/>
            <a:ext cx="628558" cy="5905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" name="picture 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6064250"/>
          </a:xfrm>
          <a:prstGeom prst="rect">
            <a:avLst/>
          </a:prstGeom>
        </p:spPr>
      </p:pic>
      <p:pic>
        <p:nvPicPr>
          <p:cNvPr id="124" name="picture 12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911846" y="1339835"/>
            <a:ext cx="4298960" cy="4286272"/>
          </a:xfrm>
          <a:prstGeom prst="rect">
            <a:avLst/>
          </a:prstGeom>
        </p:spPr>
      </p:pic>
      <p:sp>
        <p:nvSpPr>
          <p:cNvPr id="126" name="textbox 126"/>
          <p:cNvSpPr/>
          <p:nvPr/>
        </p:nvSpPr>
        <p:spPr>
          <a:xfrm>
            <a:off x="349271" y="2118485"/>
            <a:ext cx="3978909" cy="2392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5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2400" kern="0" spc="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掌握常见的图书分类方法</a:t>
            </a:r>
            <a:endParaRPr lang="SimHei" altLang="SimHei" sz="2400"/>
          </a:p>
          <a:p>
            <a:pPr algn="l" rtl="0" eaLnBrk="0">
              <a:lnSpc>
                <a:spcPct val="161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429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1.主题分类：按照图书内容的主题进行分类，如文</a:t>
            </a:r>
            <a:r>
              <a:rPr sz="14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学、历史、科学等。</a:t>
            </a:r>
            <a:endParaRPr lang="SimHei" altLang="SimHei" sz="1400"/>
          </a:p>
          <a:p>
            <a:pPr marL="12700" algn="l" rtl="0" eaLnBrk="0">
              <a:lnSpc>
                <a:spcPct val="96000"/>
              </a:lnSpc>
              <a:spcBef>
                <a:spcPts val="125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2.年代分类：按照图书出版的年代进行分类，如古</a:t>
            </a: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代文学、现代文学等。</a:t>
            </a:r>
            <a:endParaRPr lang="SimHei" altLang="SimHei" sz="1400"/>
          </a:p>
          <a:p>
            <a:pPr marL="12700" algn="l" rtl="0" eaLnBrk="0">
              <a:lnSpc>
                <a:spcPct val="92000"/>
              </a:lnSpc>
              <a:spcBef>
                <a:spcPts val="189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3.读者对象分类：按照读者的年龄、性别、学科等 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特点进行分类，如儿童图书、青少年图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书等。</a:t>
            </a:r>
            <a:endParaRPr lang="SimHei" altLang="SimHei" sz="1400"/>
          </a:p>
          <a:p>
            <a:pPr marL="12700" algn="l" rtl="0" eaLnBrk="0">
              <a:lnSpc>
                <a:spcPct val="100000"/>
              </a:lnSpc>
              <a:spcBef>
                <a:spcPts val="322"/>
              </a:spcBef>
            </a:pPr>
            <a:r>
              <a:rPr sz="14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4.语种分类：按照图书所使用的语言进行分类，如</a:t>
            </a:r>
            <a:r>
              <a:rPr sz="1400" kern="0" spc="8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4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中文图书、英文图书等。</a:t>
            </a:r>
            <a:endParaRPr lang="SimHei" altLang="SimHei" sz="1400"/>
          </a:p>
        </p:txBody>
      </p:sp>
      <p:sp>
        <p:nvSpPr>
          <p:cNvPr id="128" name="textbox 128"/>
          <p:cNvSpPr/>
          <p:nvPr/>
        </p:nvSpPr>
        <p:spPr>
          <a:xfrm>
            <a:off x="353267" y="506874"/>
            <a:ext cx="2673350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813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22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2.</a:t>
            </a:r>
            <a:r>
              <a:rPr sz="2200" kern="0" spc="-3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200" b="1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掌握图书分类方</a:t>
            </a:r>
            <a:r>
              <a:rPr sz="2200" b="1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法</a:t>
            </a:r>
            <a:endParaRPr lang="SimHei" altLang="SimHei" sz="2200"/>
          </a:p>
        </p:txBody>
      </p:sp>
      <p:pic>
        <p:nvPicPr>
          <p:cNvPr id="130" name="picture 1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98452" y="1339835"/>
            <a:ext cx="622248" cy="5905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47942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https://d.book118.com/767003165143006046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SimHei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2024-09-22T01:07:26.712</cp:lastPrinted>
  <dcterms:created xsi:type="dcterms:W3CDTF">2024-09-21T17:07:26Z</dcterms:created>
  <dcterms:modified xsi:type="dcterms:W3CDTF">2024-09-21T17:07:27Z</dcterms:modified>
</cp:coreProperties>
</file>