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LUNJN+MS-UIGothic"/>
      <p:regular r:id="rId18"/>
    </p:embeddedFont>
    <p:embeddedFont>
      <p:font typeface="KWKQCL+DDCKPP+MicrosoftYaHei"/>
      <p:regular r:id="rId19"/>
    </p:embeddedFont>
    <p:embeddedFont>
      <p:font typeface="CGBWTQ+GQDBQM+ArialMT"/>
      <p:regular r:id="rId20"/>
    </p:embeddedFont>
    <p:embeddedFont>
      <p:font typeface="CGDQOG+ALDVPW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D9467-81B2-4D77-9997-4ECF7ACA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A1667-1837-48C5-A69A-6C3908DA5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A33A1-2599-4EE8-85EB-7705B45A9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113A1-033D-46B6-86AE-D1A7A861E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330C44-7756-4268-9DBF-CD92D215A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39547B-D004-4C51-84E1-88B4813E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D6081-C70F-441F-9DDE-2FB4FF000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E9A20-0950-4F06-AC94-39600C410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35655-714B-433D-965F-D3435DA9E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A857F-EBA4-47AF-B93D-B310A9E50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05B75-CD72-4147-9338-74B351EB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100140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BLUNJN+MS-UIGothic"/>
                <a:cs typeface="BLUNJN+MS-UIGothic"/>
              </a:rPr>
              <a:t>阮郎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归</a:t>
            </a:r>
            <a:r>
              <a:rPr sz="4950">
                <a:solidFill>
                  <a:srgbClr val="754807"/>
                </a:solidFill>
                <a:latin typeface="BLUNJN+MS-UIGothic"/>
                <a:cs typeface="BLUNJN+MS-UIGothic"/>
              </a:rPr>
              <a:t>初夏公开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课课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4585" y="3115829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BLUNJN+MS-UIGothic"/>
                <a:cs typeface="BLUNJN+MS-UIGothic"/>
              </a:rPr>
              <a:t>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KWKQCL+DDCKPP+MicrosoftYaHei"/>
                <a:cs typeface="KWKQCL+DDCKPP+MicrosoftYaHei"/>
              </a:rPr>
              <a:t>xx</a:t>
            </a:r>
            <a:r>
              <a:rPr sz="1800">
                <a:solidFill>
                  <a:srgbClr val="754807"/>
                </a:solidFill>
                <a:latin typeface="BLUNJN+MS-UIGothic"/>
                <a:cs typeface="BLUNJN+MS-UIGothic"/>
              </a:rPr>
              <a:t>年</a:t>
            </a:r>
            <a:r>
              <a:rPr sz="1800">
                <a:solidFill>
                  <a:srgbClr val="754807"/>
                </a:solidFill>
                <a:latin typeface="KWKQCL+DDCKPP+MicrosoftYaHei"/>
                <a:cs typeface="KWKQCL+DDCKPP+MicrosoftYaHei"/>
              </a:rPr>
              <a:t>xx</a:t>
            </a:r>
            <a:r>
              <a:rPr sz="1800">
                <a:solidFill>
                  <a:srgbClr val="754807"/>
                </a:solidFill>
                <a:latin typeface="BLUNJN+MS-UIGothic"/>
                <a:cs typeface="BLUNJN+MS-UIGothic"/>
              </a:rPr>
              <a:t>月</a:t>
            </a:r>
            <a:r>
              <a:rPr sz="1800">
                <a:solidFill>
                  <a:srgbClr val="754807"/>
                </a:solidFill>
                <a:latin typeface="KWKQCL+DDCKPP+MicrosoftYaHei"/>
                <a:cs typeface="KWKQCL+DDCKPP+MicrosoftYaHei"/>
              </a:rPr>
              <a:t>xx</a:t>
            </a:r>
            <a:r>
              <a:rPr sz="1800">
                <a:solidFill>
                  <a:srgbClr val="754807"/>
                </a:solidFill>
                <a:latin typeface="BLUNJN+MS-UIGothic"/>
                <a:cs typeface="BLUNJN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BLUNJN+MS-UIGothic"/>
                <a:cs typeface="BLUNJN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1840" y="15864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CGBWTQ+GQDBQM+ArialMT"/>
                <a:cs typeface="CGBWTQ+GQDBQM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754807"/>
                </a:solidFill>
                <a:latin typeface="BLUNJN+MS-UIGothic"/>
                <a:cs typeface="BLUNJN+MS-UIGothic"/>
              </a:rPr>
              <a:t>程介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1840" y="2098230"/>
            <a:ext cx="3738822" cy="12964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CGBWTQ+GQDBQM+ArialMT"/>
                <a:cs typeface="CGBWTQ+GQDBQM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BLUNJN+MS-UIGothic"/>
                <a:cs typeface="BLUNJN+MS-UIGothic"/>
              </a:rPr>
              <a:t>阮郎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754807"/>
                </a:solidFill>
                <a:latin typeface="BLUNJN+MS-UIGothic"/>
                <a:cs typeface="BLUNJN+MS-UIGothic"/>
              </a:rPr>
              <a:t>初夏的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754807"/>
                </a:solidFill>
                <a:latin typeface="BLUNJN+MS-UIGothic"/>
                <a:cs typeface="BLUNJN+MS-UIGothic"/>
              </a:rPr>
              <a:t>作背景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CGBWTQ+GQDBQM+ArialMT"/>
                <a:cs typeface="CGBWTQ+GQDBQM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754807"/>
                </a:solidFill>
                <a:latin typeface="BLUNJN+MS-UIGothic"/>
                <a:cs typeface="BLUNJN+MS-UIGothic"/>
              </a:rPr>
              <a:t>文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赏</a:t>
            </a:r>
            <a:r>
              <a:rPr sz="2400">
                <a:solidFill>
                  <a:srgbClr val="754807"/>
                </a:solidFill>
                <a:latin typeface="BLUNJN+MS-UIGothic"/>
                <a:cs typeface="BLUNJN+MS-UIGothic"/>
              </a:rPr>
              <a:t>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CGDQOG+ALDVPW+MicrosoftYaHei-Bold"/>
                <a:cs typeface="CGDQOG+ALDVP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754807"/>
                </a:solidFill>
                <a:latin typeface="BLUNJN+MS-UIGothic"/>
                <a:cs typeface="BLUNJN+MS-UIGothic"/>
              </a:rPr>
              <a:t>程介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754807"/>
                </a:solidFill>
                <a:latin typeface="BLUNJN+MS-UIGothic"/>
                <a:cs typeface="BLUNJN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当前社会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对传统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文化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关注度日益提高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诗词对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于提高学生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的人文素养和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美能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力具有重要意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越来越多的人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词产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754807"/>
                </a:solidFill>
                <a:latin typeface="BLUNJN+MS-UIGothic"/>
                <a:cs typeface="BLUNJN+MS-UIGothic"/>
              </a:rPr>
              <a:t>程目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54430" y="2407022"/>
            <a:ext cx="333892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学生了解《阮郎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KWKQCL+DDCKPP+MicrosoftYaHei"/>
                <a:cs typeface="KWKQCL+DDCKPP+MicrosoftYaHei"/>
              </a:rPr>
              <a:t>·</a:t>
            </a: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初夏》的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作背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，提高学生的古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诗词鉴赏</a:t>
            </a: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4430" y="2749923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景和作者生平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66709" y="2749923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力和人文素养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49140" y="4550783"/>
            <a:ext cx="333892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掌握《阮郎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KWKQCL+DDCKPP+MicrosoftYaHei"/>
                <a:cs typeface="KWKQCL+DDCKPP+MicrosoftYaHei"/>
              </a:rPr>
              <a:t>·</a:t>
            </a: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初夏》的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意和主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思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49140" y="4893683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NJN+MS-UIGothic"/>
                <a:cs typeface="BLUNJN+MS-UIGothic"/>
              </a:rPr>
              <a:t>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754807"/>
                </a:solidFill>
                <a:latin typeface="BLUNJN+MS-UIGothic"/>
                <a:cs typeface="BLUNJN+MS-UIGothic"/>
              </a:rPr>
              <a:t>程安排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63571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时长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：</a:t>
            </a:r>
            <a:r>
              <a:rPr sz="1500">
                <a:solidFill>
                  <a:srgbClr val="FFFFFF"/>
                </a:solidFill>
                <a:latin typeface="KWKQCL+DDCKPP+MicrosoftYaHei"/>
                <a:cs typeface="KWKQCL+DDCKPP+MicrosoftYaHei"/>
              </a:rPr>
              <a:t>1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456292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教学内容：介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作者生平、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意解析、主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324847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教学方法：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解、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答、互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动讨论</a:t>
            </a:r>
            <a:r>
              <a:rPr sz="1500">
                <a:solidFill>
                  <a:srgbClr val="FFFFFF"/>
                </a:solidFill>
                <a:latin typeface="BLUNJN+MS-UIGothic"/>
                <a:cs typeface="BLUNJN+MS-UIGothic"/>
              </a:rPr>
              <a:t>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CGDQOG+ALDVPW+MicrosoftYaHei-Bold"/>
                <a:cs typeface="CGDQOG+ALDVP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BLUNJN+MS-UIGothic"/>
                <a:cs typeface="BLUNJN+MS-UIGothic"/>
              </a:rPr>
              <a:t>阮郎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归</a:t>
            </a:r>
            <a:r>
              <a:rPr sz="4500">
                <a:solidFill>
                  <a:srgbClr val="754807"/>
                </a:solidFill>
                <a:latin typeface="BLUNJN+MS-UIGothic"/>
                <a:cs typeface="BLUNJN+MS-UIGothic"/>
              </a:rPr>
              <a:t>初夏的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创</a:t>
            </a:r>
            <a:r>
              <a:rPr sz="4500">
                <a:solidFill>
                  <a:srgbClr val="754807"/>
                </a:solidFill>
                <a:latin typeface="BLUNJN+MS-UIGothic"/>
                <a:cs typeface="BLUNJN+MS-UIGothic"/>
              </a:rPr>
              <a:t>作背景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754807"/>
                </a:solidFill>
                <a:latin typeface="BLUNJN+MS-UIGothic"/>
                <a:cs typeface="BLUNJN+MS-UIGothic"/>
              </a:rPr>
              <a:t>人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754807"/>
                </a:solidFill>
                <a:latin typeface="BLUNJN+MS-UIGothic"/>
                <a:cs typeface="BLUNJN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CGDQOG+ALDVPW+MicrosoftYaHei-Bold"/>
                <a:cs typeface="CGDQOG+ALDVP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2645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苏轼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（</a:t>
            </a:r>
            <a:r>
              <a:rPr sz="1350">
                <a:solidFill>
                  <a:srgbClr val="000000"/>
                </a:solidFill>
                <a:latin typeface="KWKQCL+DDCKPP+MicrosoftYaHei"/>
                <a:cs typeface="KWKQCL+DDCKPP+MicrosoftYaHei"/>
              </a:rPr>
              <a:t>1037-1101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），字子瞻，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坡居士，眉州眉山（今四川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省眉山市）人，北宋著名文学家、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法家、政治家。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CGDQOG+ALDVPW+MicrosoftYaHei-Bold"/>
                <a:cs typeface="CGDQOG+ALDVPW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苏轼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是</a:t>
            </a:r>
            <a:r>
              <a:rPr sz="1350">
                <a:solidFill>
                  <a:srgbClr val="000000"/>
                </a:solidFill>
                <a:latin typeface="KWKQCL+DDCKPP+MicrosoftYaHei"/>
                <a:cs typeface="KWKQCL+DDCKPP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唐宋八大家</a:t>
            </a:r>
            <a:r>
              <a:rPr sz="1350">
                <a:solidFill>
                  <a:srgbClr val="000000"/>
                </a:solidFill>
                <a:latin typeface="KWKQCL+DDCKPP+MicrosoftYaHei"/>
                <a:cs typeface="KWKQCL+DDCKPP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之一，他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作豪放、豁达，具有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明的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个人特色，被誉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WKQCL+DDCKPP+MicrosoftYaHei"/>
                <a:cs typeface="KWKQCL+DDCKPP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派</a:t>
            </a:r>
            <a:r>
              <a:rPr sz="1350">
                <a:solidFill>
                  <a:srgbClr val="000000"/>
                </a:solidFill>
                <a:latin typeface="KWKQCL+DDCKPP+MicrosoftYaHei"/>
                <a:cs typeface="KWKQCL+DDCKPP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754807"/>
                </a:solidFill>
                <a:latin typeface="BLUNJN+MS-UIGothic"/>
                <a:cs typeface="BLUNJN+MS-UIGothic"/>
              </a:rPr>
              <a:t>作背景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宋神宗熙宁四年（</a:t>
            </a:r>
            <a:r>
              <a:rPr sz="1350">
                <a:solidFill>
                  <a:srgbClr val="000000"/>
                </a:solidFill>
                <a:latin typeface="KWKQCL+DDCKPP+MicrosoftYaHei"/>
                <a:cs typeface="KWKQCL+DDCKPP+MicrosoftYaHei"/>
              </a:rPr>
              <a:t>1071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）初夏，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轼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在杭州通判任上，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民生疾苦，触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景生情，写下了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22208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，杭州地区久旱不雨，加上黄河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滥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百姓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来了深重的灾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轼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目睹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一切，深感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忧虑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和痛苦，于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是写下了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BLUNJN+MS-UIGothic"/>
                <a:cs typeface="BLUNJN+MS-UIGothic"/>
              </a:rPr>
              <a:t>文学地位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1045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《阮郎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KWKQCL+DDCKPP+MicrosoftYaHei"/>
                <a:cs typeface="KWKQCL+DDCKPP+MicrosoftYaHei"/>
              </a:rPr>
              <a:t>·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初夏》是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苏轼词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中的佳作，被誉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集中的</a:t>
            </a:r>
            <a:r>
              <a:rPr sz="1350">
                <a:solidFill>
                  <a:srgbClr val="000000"/>
                </a:solidFill>
                <a:latin typeface="KWKQCL+DDCKPP+MicrosoftYaHei"/>
                <a:cs typeface="KWKQCL+DDCKPP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卷之作</a:t>
            </a:r>
            <a:r>
              <a:rPr sz="1350">
                <a:solidFill>
                  <a:srgbClr val="000000"/>
                </a:solidFill>
                <a:latin typeface="KWKQCL+DDCKPP+MicrosoftYaHei"/>
                <a:cs typeface="KWKQCL+DDCKPP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该词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在文学史上有着重要的地位，被广泛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传颂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和引用，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世的文学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生了深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BLUNJN+MS-UIGothic"/>
                <a:cs typeface="BLUNJN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CGDQOG+ALDVPW+MicrosoftYaHei-Bold"/>
                <a:cs typeface="CGDQOG+ALDVP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词</a:t>
            </a:r>
            <a:r>
              <a:rPr sz="4500">
                <a:solidFill>
                  <a:srgbClr val="754807"/>
                </a:solidFill>
                <a:latin typeface="BLUNJN+MS-UIGothic"/>
                <a:cs typeface="BLUNJN+MS-UIGothic"/>
              </a:rPr>
              <a:t>文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赏</a:t>
            </a:r>
            <a:r>
              <a:rPr sz="4500">
                <a:solidFill>
                  <a:srgbClr val="754807"/>
                </a:solidFill>
                <a:latin typeface="BLUNJN+MS-UIGothic"/>
                <a:cs typeface="BLUNJN+MS-UIGothic"/>
              </a:rPr>
              <a:t>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754807"/>
                </a:solidFill>
                <a:latin typeface="BLUNJN+MS-UIGothic"/>
                <a:cs typeface="BLUNJN+MS-UIGothic"/>
              </a:rPr>
              <a:t>文大意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文内容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754807"/>
                </a:solidFill>
                <a:latin typeface="BLUNJN+MS-UIGothic"/>
                <a:cs typeface="BLUNJ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了初夏的景象，通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自然景色的描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BLUNJN+MS-UIGothic"/>
                <a:cs typeface="BLUNJN+MS-UIGothic"/>
              </a:rPr>
              <a:t>，表达了作者的情感和心境。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艺术</a:t>
            </a:r>
            <a:r>
              <a:rPr sz="3000">
                <a:solidFill>
                  <a:srgbClr val="754807"/>
                </a:solidFill>
                <a:latin typeface="BLUNJN+MS-UIGothic"/>
                <a:cs typeface="BLUNJN+MS-UIGothic"/>
              </a:rPr>
              <a:t>手法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文的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手法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LUNJN+MS-UIGothic"/>
                <a:cs typeface="BLUNJ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采用了借景抒情、情景交融等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手法，通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过细腻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的描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和巧妙的构思，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文意境深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FFFFF"/>
                </a:solidFill>
                <a:latin typeface="BLUNJN+MS-UIGothic"/>
                <a:cs typeface="BLUNJN+MS-UIGothic"/>
              </a:rPr>
              <a:t>，富有感染力。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https://d.book118.com/767010014011006041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BLUNJN+MS-UIGothic</vt:lpstr>
      <vt:lpstr>SimSun</vt:lpstr>
      <vt:lpstr>KWKQCL+DDCKPP+MicrosoftYaHei</vt:lpstr>
      <vt:lpstr>Times New Roman</vt:lpstr>
      <vt:lpstr>CGBWTQ+GQDBQM+ArialMT</vt:lpstr>
      <vt:lpstr>CGDQOG+ALDVPW+MicrosoftYaHei-Bold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2024-09-13T17:35:53.584</cp:lastPrinted>
  <dcterms:created xsi:type="dcterms:W3CDTF">2024-09-13T09:35:53Z</dcterms:created>
  <dcterms:modified xsi:type="dcterms:W3CDTF">2024-09-13T09:35:54Z</dcterms:modified>
</cp:coreProperties>
</file>