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169205F-D355-4603-B4D9-FDBD7EEE74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99DDEF-CC2E-424F-B1B2-88F7F3EBDE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0473F93-2C49-4C4D-81D1-A98C107898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A279004-DA36-4718-8BDC-1B7F74D2C57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3048FDD-C8FD-46F2-85C7-639276FB781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B096295-677F-4A8B-92BD-34405711521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56BC0E1-0BF1-4D6F-A177-6C05A70E89C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B4CA988-CB34-4F13-A232-E42573756EE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1BDA095-C9DC-4354-80FE-2991ED8FC13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C0068FB-152A-4DE1-B837-8AF2E6EC6A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73D4A33-39D6-4F29-9C05-2E58A1025D6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7.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8.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6702203012300605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340974" y="3721608"/>
            <a:ext cx="232007" cy="23200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679110" y="3729894"/>
            <a:ext cx="215435" cy="215435"/>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000673" y="3738180"/>
            <a:ext cx="198863" cy="198863"/>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293221" y="3746466"/>
            <a:ext cx="182291" cy="182291"/>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581641" y="3754752"/>
            <a:ext cx="165719" cy="165719"/>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33806" y="1310470"/>
            <a:ext cx="8696325" cy="2219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创投孵化发展前景分析</a:t>
            </a:r>
          </a:p>
        </p:txBody>
      </p:sp>
      <p:sp>
        <p:nvSpPr>
          <p:cNvPr id="10" name="AutoShape 10"/>
          <p:cNvSpPr/>
          <p:nvPr/>
        </p:nvSpPr>
        <p:spPr>
          <a:xfrm>
            <a:off x="1355726" y="3832004"/>
            <a:ext cx="3032483" cy="2438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51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1233806" y="4402664"/>
            <a:ext cx="79629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alpha val="100000"/>
                  </a:schemeClr>
                </a:solidFill>
                <a:latin typeface="Microsoft Yahei"/>
                <a:ea typeface="Microsoft Yahei"/>
                <a:cs typeface="Microsoft Yahei"/>
              </a:rPr>
              <a:t>汇报人：</a:t>
            </a:r>
          </a:p>
        </p:txBody>
      </p:sp>
      <p:sp>
        <p:nvSpPr>
          <p:cNvPr id="15" name="TextBox 15"/>
          <p:cNvSpPr txBox="1"/>
          <p:nvPr/>
        </p:nvSpPr>
        <p:spPr>
          <a:xfrm>
            <a:off x="1233806" y="5011290"/>
            <a:ext cx="7315200"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alpha val="100000"/>
                  </a:schemeClr>
                </a:solidFill>
                <a:latin typeface="Microsoft Yahei"/>
                <a:ea typeface="Microsoft Yahei"/>
                <a:cs typeface="Microsoft Yahei"/>
              </a:rPr>
              <a:t>2024-01-09</a:t>
            </a:r>
          </a:p>
        </p:txBody>
      </p:sp>
      <p:sp>
        <p:nvSpPr>
          <p:cNvPr id="16" name="AutoShape 16"/>
          <p:cNvSpPr/>
          <p:nvPr/>
        </p:nvSpPr>
        <p:spPr>
          <a:xfrm>
            <a:off x="9137413" y="4300567"/>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7" name="Group 17"/>
          <p:cNvGrpSpPr/>
          <p:nvPr/>
        </p:nvGrpSpPr>
        <p:grpSpPr>
          <a:xfrm>
            <a:off x="454963" y="331168"/>
            <a:ext cx="515576" cy="439821"/>
            <a:chOff x="454963" y="331168"/>
            <a:chExt cx="515576" cy="439821"/>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12343" y="2059640"/>
            <a:ext cx="2738721" cy="2738721"/>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860682" y="1004888"/>
            <a:ext cx="4382213" cy="4848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创投孵化器概述</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创投孵化器的发展现状</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创投孵化器的发展趋势</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创投孵化器的挑战与机遇</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创投孵化器对创业生态的影响</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创投孵化器的成功要素与建议</a:t>
            </a:r>
          </a:p>
        </p:txBody>
      </p:sp>
      <p:sp>
        <p:nvSpPr>
          <p:cNvPr id="6" name="TextBox 6"/>
          <p:cNvSpPr txBox="1"/>
          <p:nvPr/>
        </p:nvSpPr>
        <p:spPr>
          <a:xfrm>
            <a:off x="2384673" y="2576513"/>
            <a:ext cx="253278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创投孵化器概述</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01</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创投孵化器是一种为初创企业提供资金、资源、培训和网络支持的服务机构，旨在帮助初创企业快速成长并成功退出。</a:t>
            </a:r>
          </a:p>
        </p:txBody>
      </p:sp>
      <p:sp>
        <p:nvSpPr>
          <p:cNvPr id="6" name="TextBox 6"/>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特点</a:t>
            </a:r>
          </a:p>
        </p:txBody>
      </p:sp>
      <p:sp>
        <p:nvSpPr>
          <p:cNvPr id="7" name="TextBox 7"/>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创投孵化器通常具有专业性、创新性、资源整合性和高风险高回报性等特点，通过提供全方位的支持和服务，降低初创企业的创业风险，提高成功率。</a:t>
            </a:r>
          </a:p>
        </p:txBody>
      </p:sp>
      <p:sp>
        <p:nvSpPr>
          <p:cNvPr id="8" name="AutoShape 8"/>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2" name="Picture 12"/>
          <p:cNvPicPr>
            <a:picLocks noChangeAspect="1"/>
          </p:cNvPicPr>
          <p:nvPr/>
        </p:nvPicPr>
        <p:blipFill>
          <a:blip r:embed="rId3">
            <a:alphaModFix amt="70000"/>
          </a:blip>
          <a:srcRect l="28563" r="28563"/>
          <a:stretch>
            <a:fillRect/>
          </a:stretch>
        </p:blipFill>
        <p:spPr>
          <a:xfrm>
            <a:off x="7803289" y="1299241"/>
            <a:ext cx="3679824" cy="4906431"/>
          </a:xfrm>
          <a:prstGeom prst="rect">
            <a:avLst/>
          </a:prstGeom>
        </p:spPr>
      </p:pic>
      <p:sp>
        <p:nvSpPr>
          <p:cNvPr id="13" name="AutoShape 13"/>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创投孵化器的概念起源于20世纪50年代的美国，最初是由一些大学和科研机构设立的，目的是为了推动科技成果的转化和商业化。随着互联网的发展和创业热潮的兴起，创投孵化器逐渐成为一种独立的商业模式，吸引了大量的投资和创业者。</a:t>
            </a:r>
          </a:p>
        </p:txBody>
      </p:sp>
      <p:sp>
        <p:nvSpPr>
          <p:cNvPr id="6" name="TextBox 6"/>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历史</a:t>
            </a:r>
          </a:p>
        </p:txBody>
      </p:sp>
      <p:sp>
        <p:nvSpPr>
          <p:cNvPr id="7" name="AutoShape 7"/>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目前全球创投孵化器数量已经超过数千家，覆盖了各个行业和领域。随着技术的不断进步和市场的不断变化，创投孵化器也在不断创新和发展，出现了越来越多的新型孵化器和加速器，如虚拟孵化器、国际孵化器等。</a:t>
            </a:r>
          </a:p>
        </p:txBody>
      </p:sp>
      <p:sp>
        <p:nvSpPr>
          <p:cNvPr id="9" name="TextBox 9"/>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发展</a:t>
            </a:r>
          </a:p>
        </p:txBody>
      </p:sp>
      <p:cxnSp>
        <p:nvCxnSpPr>
          <p:cNvPr id="10" name="Connector 10"/>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11" name="Connector 11"/>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创投孵化的历史与发展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模式</a:t>
            </a:r>
          </a:p>
        </p:txBody>
      </p:sp>
      <p:sp>
        <p:nvSpPr>
          <p:cNvPr id="5" name="AutoShape 5"/>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8" name="Connector 8"/>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9" name="TextBox 9"/>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创投孵化的模式主要包括独立运营型、投资驱动型、产业链型等。独立运营型孵化器主要依靠自身的资源和能力为初创企业提供支持和服务；投资驱动型孵化器则更注重对初创企业的投资和回报；产业链型孵化器则是针对某一特定产业链的初创企业提供全方位的支持和服务。</a:t>
            </a:r>
          </a:p>
        </p:txBody>
      </p:sp>
      <p:sp>
        <p:nvSpPr>
          <p:cNvPr id="10" name="TextBox 10"/>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类型</a:t>
            </a:r>
          </a:p>
        </p:txBody>
      </p:sp>
      <p:sp>
        <p:nvSpPr>
          <p:cNvPr id="11" name="TextBox 11"/>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不同的分类标准，创投孵化器可以分为多种类型。如根据服务对象的不同，可以分为科技型、文创型、电商型等；根据地域的不同，可以分为国际型、地区型等；根据投资方式的不同，可以分为公益型、半公益型、商业型等。</a:t>
            </a:r>
          </a:p>
        </p:txBody>
      </p:sp>
      <p:sp>
        <p:nvSpPr>
          <p:cNvPr id="12" name="AutoShape 12"/>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创投孵化的模式与类型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创投孵化器的发展现状</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02</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alphaModFix/>
          </a:blip>
          <a:srcRect l="24165" r="24165"/>
          <a:stretch>
            <a:fillRect/>
          </a:stretch>
        </p:blipFill>
        <p:spPr>
          <a:xfrm>
            <a:off x="8422415" y="1165018"/>
            <a:ext cx="3769585" cy="5168746"/>
          </a:xfrm>
          <a:prstGeom prst="ellipse">
            <a:avLst/>
          </a:prstGeom>
        </p:spPr>
      </p:pic>
      <p:sp>
        <p:nvSpPr>
          <p:cNvPr id="5" name="AutoShape 5"/>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美国和加拿大是全球创投孵化器最集中的地区，拥有众多知名的创投孵化器和创业加速器。</a:t>
            </a:r>
          </a:p>
        </p:txBody>
      </p:sp>
      <p:sp>
        <p:nvSpPr>
          <p:cNvPr id="8" name="AutoShape 8"/>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北美地区</a:t>
            </a:r>
          </a:p>
        </p:txBody>
      </p:sp>
      <p:sp>
        <p:nvSpPr>
          <p:cNvPr id="10" name="TextBox 10"/>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欧洲的创投孵化器主要集中在英国、德国和法国等国家，这些国家的创投孵化器数量和规模都相对较大。</a:t>
            </a:r>
          </a:p>
        </p:txBody>
      </p:sp>
      <p:grpSp>
        <p:nvGrpSpPr>
          <p:cNvPr id="11" name="Group 11"/>
          <p:cNvGrpSpPr/>
          <p:nvPr/>
        </p:nvGrpSpPr>
        <p:grpSpPr>
          <a:xfrm>
            <a:off x="4343439" y="1390903"/>
            <a:ext cx="3535395" cy="975360"/>
            <a:chOff x="4343439" y="1390903"/>
            <a:chExt cx="3535395" cy="975360"/>
          </a:xfrm>
        </p:grpSpPr>
        <p:sp>
          <p:nvSpPr>
            <p:cNvPr id="12" name="AutoShape 12"/>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5" name="TextBox 15"/>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欧洲地区</a:t>
            </a:r>
          </a:p>
        </p:txBody>
      </p:sp>
      <p:sp>
        <p:nvSpPr>
          <p:cNvPr id="16" name="AutoShape 16"/>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中国和印度是亚洲地区创投孵化器发展最快的国家，其中中国的创投孵化器数量和投资额均居全球前列。</a:t>
            </a:r>
          </a:p>
        </p:txBody>
      </p:sp>
      <p:sp>
        <p:nvSpPr>
          <p:cNvPr id="19" name="AutoShape 19"/>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亚洲地区</a:t>
            </a:r>
          </a:p>
        </p:txBody>
      </p:sp>
      <p:sp>
        <p:nvSpPr>
          <p:cNvPr id="21" name="AutoShape 21"/>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南美洲、非洲和澳洲等地区的创投孵化器也在不断发展壮大。</a:t>
            </a:r>
          </a:p>
        </p:txBody>
      </p:sp>
      <p:sp>
        <p:nvSpPr>
          <p:cNvPr id="24" name="AutoShape 24"/>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其他地区</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全球创投孵化器分布</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联合办公型</a:t>
            </a:r>
          </a:p>
        </p:txBody>
      </p:sp>
      <p:sp>
        <p:nvSpPr>
          <p:cNvPr id="9" name="TextBox 9"/>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这类创投孵化器主要提供联合办公空间和服务，为初创企业提供便利的办公环境和服务，同时促进企业之间的交流与合作。</a:t>
            </a:r>
          </a:p>
        </p:txBody>
      </p:sp>
      <p:sp>
        <p:nvSpPr>
          <p:cNvPr id="10" name="TextBox 10"/>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投资驱动型</a:t>
            </a:r>
          </a:p>
        </p:txBody>
      </p:sp>
      <p:sp>
        <p:nvSpPr>
          <p:cNvPr id="11" name="TextBox 11"/>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这类创投孵化器主要关注具有高成长潜力的初创企业，通过提供资金、资源和服务来帮助企业快速成长，同时获取较高的投资回报。</a:t>
            </a:r>
          </a:p>
        </p:txBody>
      </p:sp>
      <p:sp>
        <p:nvSpPr>
          <p:cNvPr id="12" name="TextBox 12"/>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培训辅导型</a:t>
            </a:r>
          </a:p>
        </p:txBody>
      </p:sp>
      <p:sp>
        <p:nvSpPr>
          <p:cNvPr id="13" name="TextBox 13"/>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这类创投孵化器主要通过提供创业培训、辅导和咨询服务来帮助初创企业提高创业成功率，这类孵化器通常不以获取投资回报为主要目的。</a:t>
            </a:r>
          </a:p>
        </p:txBody>
      </p:sp>
      <p:sp>
        <p:nvSpPr>
          <p:cNvPr id="14" name="TextBox 14"/>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产业链整合型</a:t>
            </a:r>
          </a:p>
        </p:txBody>
      </p:sp>
      <p:sp>
        <p:nvSpPr>
          <p:cNvPr id="15" name="TextBox 15"/>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这类创投孵化器主要通过整合产业链资源，为初创企业提供全方位的创业支持，包括技术、市场、人才等方面。</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主要创投孵化器的运营模式</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AutoShape 6"/>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AutoShape 7"/>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TechStars</a:t>
            </a:r>
          </a:p>
        </p:txBody>
      </p:sp>
      <p:sp>
        <p:nvSpPr>
          <p:cNvPr id="9" name="TextBox 9"/>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TechStars是一家美国的创投孵化器，通过严格的筛选和培训，帮助初创企业快速成长，其孵化的企业包括SendGrid、HubSpot等。</a:t>
            </a:r>
          </a:p>
        </p:txBody>
      </p:sp>
      <p:sp>
        <p:nvSpPr>
          <p:cNvPr id="10" name="AutoShape 10"/>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Y Combinator</a:t>
            </a:r>
          </a:p>
        </p:txBody>
      </p:sp>
      <p:sp>
        <p:nvSpPr>
          <p:cNvPr id="13" name="TextBox 13"/>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作为全球最知名的创投孵化器之一，Y Combinator成功孵化了众多知名初创企业，如Airbnb、Dropbox等。</a:t>
            </a:r>
          </a:p>
        </p:txBody>
      </p:sp>
      <p:sp>
        <p:nvSpPr>
          <p:cNvPr id="14" name="AutoShape 14"/>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500 Startups</a:t>
            </a:r>
          </a:p>
        </p:txBody>
      </p:sp>
      <p:sp>
        <p:nvSpPr>
          <p:cNvPr id="17" name="TextBox 17"/>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500 Startups是一家全球性的创投孵化器，致力于投资和支持初创企业，其孵化的企业涵盖各个领域，包括金融科技、人工智能等。</a:t>
            </a:r>
          </a:p>
        </p:txBody>
      </p:sp>
      <p:sp>
        <p:nvSpPr>
          <p:cNvPr id="18" name="AutoShape 18"/>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9" name="Picture 19"/>
          <p:cNvPicPr>
            <a:picLocks noChangeAspect="1"/>
          </p:cNvPicPr>
          <p:nvPr/>
        </p:nvPicPr>
        <p:blipFill>
          <a:blip r:embed="rId3">
            <a:alphaModFix/>
          </a:blip>
          <a:srcRect l="16667" r="16667"/>
          <a:stretch>
            <a:fillRect/>
          </a:stretch>
        </p:blipFill>
        <p:spPr>
          <a:xfrm>
            <a:off x="1583319" y="1416742"/>
            <a:ext cx="1475427" cy="1475427"/>
          </a:xfrm>
          <a:prstGeom prst="ellipse">
            <a:avLst/>
          </a:prstGeom>
        </p:spPr>
      </p:pic>
      <p:pic>
        <p:nvPicPr>
          <p:cNvPr id="20" name="Picture 20"/>
          <p:cNvPicPr>
            <a:picLocks noChangeAspect="1"/>
          </p:cNvPicPr>
          <p:nvPr/>
        </p:nvPicPr>
        <p:blipFill>
          <a:blip r:embed="rId4">
            <a:alphaModFix/>
          </a:blip>
          <a:srcRect t="16675" b="16675"/>
          <a:stretch>
            <a:fillRect/>
          </a:stretch>
        </p:blipFill>
        <p:spPr>
          <a:xfrm>
            <a:off x="5358286" y="1416742"/>
            <a:ext cx="1475427" cy="1475427"/>
          </a:xfrm>
          <a:prstGeom prst="ellipse">
            <a:avLst/>
          </a:prstGeom>
        </p:spPr>
      </p:pic>
      <p:pic>
        <p:nvPicPr>
          <p:cNvPr id="21" name="Picture 21"/>
          <p:cNvPicPr>
            <a:picLocks noChangeAspect="1"/>
          </p:cNvPicPr>
          <p:nvPr/>
        </p:nvPicPr>
        <p:blipFill>
          <a:blip r:embed="rId5">
            <a:alphaModFix/>
          </a:blip>
          <a:srcRect l="16667" r="16667"/>
          <a:stretch>
            <a:fillRect/>
          </a:stretch>
        </p:blipFill>
        <p:spPr>
          <a:xfrm>
            <a:off x="9121095" y="1416742"/>
            <a:ext cx="1475427" cy="1475427"/>
          </a:xfrm>
          <a:prstGeom prst="ellipse">
            <a:avLst/>
          </a:prstGeom>
        </p:spPr>
      </p:pic>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创投孵化器的成功案例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创投孵化器的发展趋势</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03</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技术驱动的孵化器</a:t>
              </a:r>
            </a:p>
          </p:txBody>
        </p:sp>
      </p:grpSp>
      <p:grpSp>
        <p:nvGrpSpPr>
          <p:cNvPr id="26" name="Group 26"/>
          <p:cNvGrpSpPr/>
          <p:nvPr/>
        </p:nvGrpSpPr>
        <p:grpSpPr>
          <a:xfrm>
            <a:off x="3561535" y="2061200"/>
            <a:ext cx="7382690" cy="1531407"/>
            <a:chOff x="3561535" y="2061200"/>
            <a:chExt cx="7382690" cy="1531407"/>
          </a:xfrm>
        </p:grpSpPr>
        <p:sp>
          <p:nvSpPr>
            <p:cNvPr id="27" name="TextBox 27"/>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随着科技的不断进步，技术驱动的孵化器将逐渐成为主流。</a:t>
              </a:r>
            </a:p>
          </p:txBody>
        </p:sp>
      </p:grpSp>
      <p:grpSp>
        <p:nvGrpSpPr>
          <p:cNvPr id="28" name="Group 28"/>
          <p:cNvGrpSpPr/>
          <p:nvPr/>
        </p:nvGrpSpPr>
        <p:grpSpPr>
          <a:xfrm>
            <a:off x="3561535" y="1520189"/>
            <a:ext cx="7382690" cy="490334"/>
            <a:chOff x="3561535" y="1520189"/>
            <a:chExt cx="7382690" cy="490334"/>
          </a:xfrm>
        </p:grpSpPr>
        <p:sp>
          <p:nvSpPr>
            <p:cNvPr id="29" name="TextBox 29"/>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30" name="Group 30"/>
          <p:cNvGrpSpPr/>
          <p:nvPr/>
        </p:nvGrpSpPr>
        <p:grpSpPr>
          <a:xfrm>
            <a:off x="3561535" y="4422893"/>
            <a:ext cx="7382690" cy="1531407"/>
            <a:chOff x="3561535" y="4422893"/>
            <a:chExt cx="7382690" cy="1531407"/>
          </a:xfrm>
        </p:grpSpPr>
        <p:sp>
          <p:nvSpPr>
            <p:cNvPr id="31" name="TextBox 31"/>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这类孵化器专注于培育科技创业公司，尤其在人工智能、机器学习、大数据等领域。它们通过提供技术支持、专业导师和投资者网络，帮助初创企业解决技术难题并加速产品开发。</a:t>
              </a:r>
            </a:p>
          </p:txBody>
        </p:sp>
      </p:grpSp>
      <p:grpSp>
        <p:nvGrpSpPr>
          <p:cNvPr id="32" name="Group 32"/>
          <p:cNvGrpSpPr/>
          <p:nvPr/>
        </p:nvGrpSpPr>
        <p:grpSpPr>
          <a:xfrm>
            <a:off x="3561535" y="3881882"/>
            <a:ext cx="7382690" cy="490334"/>
            <a:chOff x="3561535" y="3881882"/>
            <a:chExt cx="7382690" cy="490334"/>
          </a:xfrm>
        </p:grpSpPr>
        <p:sp>
          <p:nvSpPr>
            <p:cNvPr id="33" name="TextBox 33"/>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4" name="AutoShape 34"/>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alphaModFix amt="70000"/>
          </a:blip>
          <a:srcRect l="15042" r="15042"/>
          <a:stretch>
            <a:fillRect/>
          </a:stretch>
        </p:blipFill>
        <p:spPr>
          <a:xfrm>
            <a:off x="939482" y="1415327"/>
            <a:ext cx="4843295" cy="4843295"/>
          </a:xfrm>
          <a:prstGeom prst="roundRect">
            <a:avLst/>
          </a:prstGeom>
        </p:spPr>
      </p:pic>
      <p:sp>
        <p:nvSpPr>
          <p:cNvPr id="5" name="TextBox 5"/>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针对特定行业或领域的垂直孵化器将为创业者提供更精准的支持。</a:t>
            </a:r>
          </a:p>
        </p:txBody>
      </p:sp>
      <p:sp>
        <p:nvSpPr>
          <p:cNvPr id="6" name="TextBox 6"/>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7" name="TextBox 7"/>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随着行业的细分化，垂直领域孵化器将专注于某一特定行业或领域，如金融科技、医疗健康、农业科技等。它们将深入了解行业动态，为创业者提供行业资源和专业指导，帮助其快速融入市场。</a:t>
            </a:r>
          </a:p>
        </p:txBody>
      </p:sp>
      <p:sp>
        <p:nvSpPr>
          <p:cNvPr id="8" name="TextBox 8"/>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垂直领域孵化器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https://d.book118.com/767022030123006053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2024-09-27T13:22:30.676</cp:lastPrinted>
  <dcterms:created xsi:type="dcterms:W3CDTF">2024-09-27T05:22:30Z</dcterms:created>
  <dcterms:modified xsi:type="dcterms:W3CDTF">2024-09-27T05:22:32Z</dcterms:modified>
</cp:coreProperties>
</file>