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140.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inpin heiti" charset="-122"/>
                <a:ea typeface="inpin heiti"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inpin heiti" charset="-122"/>
                <a:ea typeface="inpin heiti" charset="-122"/>
              </a:defRPr>
            </a:lvl1pPr>
          </a:lstStyle>
          <a:p>
            <a:fld id="{B2EBA4CA-242C-40F2-AFC7-1AC6DDCAB435}"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inpin heiti" charset="-122"/>
                <a:ea typeface="inpin heiti"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inpin heiti" charset="-122"/>
                <a:ea typeface="inpin heiti" charset="-122"/>
              </a:defRPr>
            </a:lvl1pPr>
          </a:lstStyle>
          <a:p>
            <a:fld id="{BFD2A187-060C-48C8-A788-B4928D1A8C8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inpin heiti" charset="-122"/>
        <a:ea typeface="inpin heiti" charset="-122"/>
        <a:cs typeface="+mn-cs"/>
      </a:defRPr>
    </a:lvl1pPr>
    <a:lvl2pPr marL="457200" algn="l" defTabSz="914400" rtl="0" eaLnBrk="1" latinLnBrk="0" hangingPunct="1">
      <a:defRPr sz="1200" b="0" i="0" kern="1200">
        <a:solidFill>
          <a:schemeClr val="tx1"/>
        </a:solidFill>
        <a:latin typeface="inpin heiti" charset="-122"/>
        <a:ea typeface="inpin heiti" charset="-122"/>
        <a:cs typeface="+mn-cs"/>
      </a:defRPr>
    </a:lvl2pPr>
    <a:lvl3pPr marL="914400" algn="l" defTabSz="914400" rtl="0" eaLnBrk="1" latinLnBrk="0" hangingPunct="1">
      <a:defRPr sz="1200" b="0" i="0" kern="1200">
        <a:solidFill>
          <a:schemeClr val="tx1"/>
        </a:solidFill>
        <a:latin typeface="inpin heiti" charset="-122"/>
        <a:ea typeface="inpin heiti" charset="-122"/>
        <a:cs typeface="+mn-cs"/>
      </a:defRPr>
    </a:lvl3pPr>
    <a:lvl4pPr marL="1371600" algn="l" defTabSz="914400" rtl="0" eaLnBrk="1" latinLnBrk="0" hangingPunct="1">
      <a:defRPr sz="1200" b="0" i="0" kern="1200">
        <a:solidFill>
          <a:schemeClr val="tx1"/>
        </a:solidFill>
        <a:latin typeface="inpin heiti" charset="-122"/>
        <a:ea typeface="inpin heiti" charset="-122"/>
        <a:cs typeface="+mn-cs"/>
      </a:defRPr>
    </a:lvl4pPr>
    <a:lvl5pPr marL="1828800" algn="l" defTabSz="914400" rtl="0" eaLnBrk="1" latinLnBrk="0" hangingPunct="1">
      <a:defRPr sz="1200" b="0" i="0" kern="1200">
        <a:solidFill>
          <a:schemeClr val="tx1"/>
        </a:solidFill>
        <a:latin typeface="inpin heiti" charset="-122"/>
        <a:ea typeface="inpin heiti"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FD2A187-060C-48C8-A788-B4928D1A8C8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p>
        </p:txBody>
      </p:sp>
      <p:sp>
        <p:nvSpPr>
          <p:cNvPr id="4" name="灯片编号占位符 3"/>
          <p:cNvSpPr>
            <a:spLocks noGrp="1"/>
          </p:cNvSpPr>
          <p:nvPr>
            <p:ph type="sldNum" sz="quarter" idx="5"/>
          </p:nvPr>
        </p:nvSpPr>
        <p:spPr/>
        <p:txBody>
          <a:bodyPr/>
          <a:lstStyle/>
          <a:p>
            <a:fld id="{78DBCC51-D536-434C-9A37-1638CEE73F1F}"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FD2A187-060C-48C8-A788-B4928D1A8C8D}"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FD2A187-060C-48C8-A788-B4928D1A8C8D}"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FD2A187-060C-48C8-A788-B4928D1A8C8D}"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22</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23</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34897E-CF84-40F6-A694-18CF49A1B11F}"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hyperlink" Target="http://www.1ppt.com/moban/" TargetMode="External"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BCC774-7E49-4A72-B8C9-0F1F1BF51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1E6F3-1CD2-4EC0-8BD6-5F91C8E1D0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986719-110B-4BFC-9BC0-0F041A656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30DCB9-7316-4032-A71A-9909A7917D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518C0F-8A44-44E6-9FAA-9BB127FF61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15740C-2335-4F77-8547-4D5254AD6C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C7D69B-F612-4C11-9F49-D4EDC3BA42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C8E21D-25AC-4694-85D3-B7DE393EF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AA41CB-E126-485C-94AE-5DCD5051F4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764B2-9CFF-4C34-A033-50086A361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31998B-75D4-4D05-9918-541BB5129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b="0" i="0">
                <a:latin typeface="inpin heiti" charset="-122"/>
                <a:ea typeface="inpin heiti" charset="-122"/>
              </a:defRPr>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b="0" i="0">
                <a:latin typeface="inpin heiti" charset="-122"/>
                <a:ea typeface="inpin heiti"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lvl1pPr>
              <a:defRPr b="0" i="0">
                <a:latin typeface="inpin heiti" charset="-122"/>
                <a:ea typeface="inpin heiti" charset="-122"/>
              </a:defRPr>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838200" y="1825625"/>
            <a:ext cx="10515600" cy="4351338"/>
          </a:xfrm>
          <a:prstGeom prst="rect">
            <a:avLst/>
          </a:prstGeom>
        </p:spPr>
        <p:txBody>
          <a:bodyPr/>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b="0" i="0">
                <a:latin typeface="inpin heiti" charset="-122"/>
                <a:ea typeface="inpin heiti" charset="-122"/>
              </a:defRPr>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b="0" i="0">
                <a:solidFill>
                  <a:schemeClr val="tx1">
                    <a:tint val="75000"/>
                  </a:schemeClr>
                </a:solidFill>
                <a:latin typeface="inpin heiti" charset="-122"/>
                <a:ea typeface="inpin heiti"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lvl1pPr>
              <a:defRPr b="0" i="0">
                <a:latin typeface="inpin heiti" charset="-122"/>
                <a:ea typeface="inpin heiti" charset="-122"/>
              </a:defRPr>
            </a:lvl1p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a:prstGeom prst="rect">
            <a:avLst/>
          </a:prstGeom>
        </p:spPr>
        <p:txBody>
          <a:bodyPr/>
          <a:lstStyle>
            <a:lvl1pPr>
              <a:defRPr b="0" i="0">
                <a:latin typeface="inpin heiti" charset="-122"/>
                <a:ea typeface="inpin heiti" charset="-122"/>
              </a:defRPr>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0" i="0">
                <a:latin typeface="inpin heiti" charset="-122"/>
                <a:ea typeface="inpin heiti"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0" i="0">
                <a:latin typeface="inpin heiti" charset="-122"/>
                <a:ea typeface="inpin heiti"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1_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a:prstGeom prst="rect">
            <a:avLst/>
          </a:prstGeom>
        </p:spPr>
        <p:txBody>
          <a:bodyPr/>
          <a:lstStyle>
            <a:lvl1pPr>
              <a:defRPr b="0" i="0">
                <a:latin typeface="inpin heiti" charset="-122"/>
                <a:ea typeface="inpin heiti" charset="-122"/>
              </a:defRPr>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0" i="0">
                <a:latin typeface="inpin heiti" charset="-122"/>
                <a:ea typeface="inpin heiti"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0" i="0">
                <a:latin typeface="inpin heiti" charset="-122"/>
                <a:ea typeface="inpin heiti"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
        <p:nvSpPr>
          <p:cNvPr id="11" name="TextBox 10"/>
          <p:cNvSpPr txBox="1"/>
          <p:nvPr userDrawn="1"/>
        </p:nvSpPr>
        <p:spPr>
          <a:xfrm>
            <a:off x="2807805" y="6726240"/>
            <a:ext cx="1800200" cy="1184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200000"/>
              </a:lnSpc>
              <a:spcBef>
                <a:spcPct val="0"/>
              </a:spcBef>
              <a:spcAft>
                <a:spcPct val="0"/>
              </a:spcAft>
              <a:buClrTx/>
              <a:buSzTx/>
              <a:buFontTx/>
              <a:buNone/>
              <a:defRPr/>
            </a:pPr>
            <a:r>
              <a:rPr kumimoji="0" lang="en-US" altLang="zh-CN" sz="100" b="0" i="0" u="none" strike="noStrike" kern="0" cap="none" spc="0" normalizeH="0" baseline="0" noProof="0">
                <a:ln>
                  <a:noFill/>
                </a:ln>
                <a:solidFill>
                  <a:prstClr val="black"/>
                </a:solidFill>
                <a:effectLst/>
                <a:uLnTx/>
                <a:uFillTx/>
                <a:hlinkClick r:id="rId1"/>
              </a:rPr>
              <a:t>PPT</a:t>
            </a:r>
            <a:r>
              <a:rPr kumimoji="0" lang="zh-CN" altLang="en-US" sz="100" b="0" i="0" u="none" strike="noStrike" kern="0" cap="none" spc="0" normalizeH="0" baseline="0" noProof="0">
                <a:ln>
                  <a:noFill/>
                </a:ln>
                <a:solidFill>
                  <a:prstClr val="black"/>
                </a:solidFill>
                <a:effectLst/>
                <a:uLnTx/>
                <a:uFillTx/>
                <a:hlinkClick r:id="rId1"/>
              </a:rPr>
              <a:t>模板</a:t>
            </a:r>
            <a:r>
              <a:rPr kumimoji="0" lang="zh-CN" altLang="en-US" sz="100" b="0" i="0" u="none" strike="noStrike" kern="0" cap="none" spc="0" normalizeH="0" baseline="0" noProof="0">
                <a:ln>
                  <a:noFill/>
                </a:ln>
                <a:solidFill>
                  <a:prstClr val="black"/>
                </a:solidFill>
                <a:effectLst/>
                <a:uLnTx/>
                <a:uFillTx/>
              </a:rPr>
              <a:t> </a:t>
            </a:r>
            <a:r>
              <a:rPr kumimoji="0" lang="en-US" altLang="zh-CN" sz="100" b="0" i="0" u="none" strike="noStrike" kern="0" cap="none" spc="0" normalizeH="0" baseline="0" noProof="0">
                <a:ln>
                  <a:noFill/>
                </a:ln>
                <a:solidFill>
                  <a:prstClr val="black"/>
                </a:solidFill>
                <a:effectLst/>
                <a:uLnTx/>
                <a:uFillTx/>
              </a:rPr>
              <a:t>http://www.1ppt.com/moban/</a:t>
            </a:r>
            <a:r>
              <a:rPr kumimoji="0" lang="zh-CN" altLang="en-US" sz="100" b="0" i="0" u="none" strike="noStrike" kern="0" cap="none" spc="0" normalizeH="0" baseline="0" noProof="0">
                <a:ln>
                  <a:noFill/>
                </a:ln>
                <a:solidFill>
                  <a:prstClr val="black"/>
                </a:solidFill>
                <a:effectLst/>
                <a:uLnTx/>
                <a:uFillTx/>
              </a:rPr>
              <a:t> </a:t>
            </a:r>
            <a:endParaRPr kumimoji="0" lang="en-US" altLang="zh-CN" sz="100" b="0" i="0" u="none" strike="noStrike" kern="0" cap="none" spc="0" normalizeH="0" baseline="0" noProof="0">
              <a:ln>
                <a:noFill/>
              </a:ln>
              <a:solidFill>
                <a:prstClr val="black"/>
              </a:solidFill>
              <a:effectLst/>
              <a:uLnTx/>
              <a:uFillTx/>
            </a:endParaRPr>
          </a:p>
        </p:txBody>
      </p:sp>
    </p:spTree>
  </p:cSld>
  <p:clrMapOvr>
    <a:masterClrMapping/>
  </p:clrMapOvr>
  <p:transition spd="slow" advTm="5000">
    <p:push dir="u"/>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lvl1pPr>
              <a:defRPr b="0" i="0">
                <a:latin typeface="inpin heiti" charset="-122"/>
                <a:ea typeface="inpin heiti" charset="-122"/>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b="0" i="0">
                <a:latin typeface="inpin heiti" charset="-122"/>
                <a:ea typeface="inpin heiti" charset="-122"/>
              </a:defRPr>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b="0" i="0">
                <a:latin typeface="inpin heiti" charset="-122"/>
                <a:ea typeface="inpin heiti" charset="-122"/>
              </a:defRPr>
            </a:lvl1pPr>
            <a:lvl2pPr>
              <a:defRPr sz="2800" b="0" i="0">
                <a:latin typeface="inpin heiti" charset="-122"/>
                <a:ea typeface="inpin heiti" charset="-122"/>
              </a:defRPr>
            </a:lvl2pPr>
            <a:lvl3pPr>
              <a:defRPr sz="2400" b="0" i="0">
                <a:latin typeface="inpin heiti" charset="-122"/>
                <a:ea typeface="inpin heiti" charset="-122"/>
              </a:defRPr>
            </a:lvl3pPr>
            <a:lvl4pPr>
              <a:defRPr sz="2000" b="0" i="0">
                <a:latin typeface="inpin heiti" charset="-122"/>
                <a:ea typeface="inpin heiti" charset="-122"/>
              </a:defRPr>
            </a:lvl4pPr>
            <a:lvl5pPr>
              <a:defRPr sz="2000" b="0" i="0">
                <a:latin typeface="inpin heiti" charset="-122"/>
                <a:ea typeface="inpin heiti" charset="-122"/>
              </a:defRPr>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b="0" i="0">
                <a:latin typeface="inpin heiti" charset="-122"/>
                <a:ea typeface="inpin heiti" charset="-122"/>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b="0" i="0">
                <a:latin typeface="inpin heiti" charset="-122"/>
                <a:ea typeface="inpin heiti" charset="-122"/>
              </a:defRPr>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b="0" i="0">
                <a:latin typeface="inpin heiti" charset="-122"/>
                <a:ea typeface="inpin heiti" charset="-122"/>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b="0" i="0">
                <a:latin typeface="inpin heiti" charset="-122"/>
                <a:ea typeface="inpin heiti" charset="-122"/>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lvl1pPr>
              <a:defRPr b="0" i="0">
                <a:latin typeface="inpin heiti" charset="-122"/>
                <a:ea typeface="inpin heiti" charset="-122"/>
              </a:defRPr>
            </a:lvl1p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lvl1pPr>
              <a:defRPr b="0" i="0">
                <a:latin typeface="inpin heiti" charset="-122"/>
                <a:ea typeface="inpin heiti" charset="-122"/>
              </a:defRPr>
            </a:lvl1p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lvl1pPr>
              <a:defRPr b="0" i="0">
                <a:latin typeface="inpin heiti" charset="-122"/>
                <a:ea typeface="inpin heiti" charset="-122"/>
              </a:defRPr>
            </a:lvl1pPr>
            <a:lvl2pPr>
              <a:defRPr b="0" i="0">
                <a:latin typeface="inpin heiti" charset="-122"/>
                <a:ea typeface="inpin heiti" charset="-122"/>
              </a:defRPr>
            </a:lvl2pPr>
            <a:lvl3pPr>
              <a:defRPr b="0" i="0">
                <a:latin typeface="inpin heiti" charset="-122"/>
                <a:ea typeface="inpin heiti" charset="-122"/>
              </a:defRPr>
            </a:lvl3pPr>
            <a:lvl4pPr>
              <a:defRPr b="0" i="0">
                <a:latin typeface="inpin heiti" charset="-122"/>
                <a:ea typeface="inpin heiti" charset="-122"/>
              </a:defRPr>
            </a:lvl4pPr>
            <a:lvl5pPr>
              <a:defRPr b="0" i="0">
                <a:latin typeface="inpin heiti" charset="-122"/>
                <a:ea typeface="inpin heiti" charset="-122"/>
              </a:defRPr>
            </a:lvl5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42ED884-A9BF-4F73-8A33-49CC88CA6144}"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b="0" i="0" kern="1200">
                <a:solidFill>
                  <a:schemeClr val="tx1"/>
                </a:solidFill>
                <a:latin typeface="inpin heiti" charset="-122"/>
                <a:ea typeface="inpin heiti"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9EACD6-847B-40C1-9014-7AC114FA9A0F}" type="slidenum">
              <a:rPr lang="zh-CN" altLang="en-US" smtClean="0"/>
              <a:t/>
            </a:fld>
            <a:endParaRPr lang="zh-CN" altLang="en-US"/>
          </a:p>
        </p:txBody>
      </p:sp>
    </p:spTree>
  </p:cSld>
  <p:clrMapOvr>
    <a:masterClrMapping/>
  </p:clrMapOvr>
  <p:transition spd="slow" advTm="5000">
    <p:push dir="u"/>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1_节标题">
    <p:spTree>
      <p:nvGrpSpPr>
        <p:cNvPr id="1" name=""/>
        <p:cNvGrpSpPr/>
        <p:nvPr/>
      </p:nvGrpSpPr>
      <p:grpSpPr>
        <a:xfrm>
          <a:off x="0" y="0"/>
          <a:ext cx="0" cy="0"/>
        </a:xfrm>
      </p:grpSpPr>
      <p:grpSp>
        <p:nvGrpSpPr>
          <p:cNvPr id="16" name="组合 15"/>
          <p:cNvGrpSpPr/>
          <p:nvPr userDrawn="1">
            <p:custDataLst>
              <p:tags r:id="rId1"/>
            </p:custDataLst>
          </p:nvPr>
        </p:nvGrpSpPr>
        <p:grpSpPr>
          <a:xfrm>
            <a:off x="5469363" y="-890"/>
            <a:ext cx="1131456" cy="6858890"/>
            <a:chOff x="5469363" y="-890"/>
            <a:chExt cx="1131456" cy="6858890"/>
          </a:xfrm>
        </p:grpSpPr>
        <p:sp>
          <p:nvSpPr>
            <p:cNvPr id="9" name="等腰三角形 8"/>
            <p:cNvSpPr/>
            <p:nvPr userDrawn="1">
              <p:custDataLst>
                <p:tags r:id="rId2"/>
              </p:custDataLst>
            </p:nvPr>
          </p:nvSpPr>
          <p:spPr>
            <a:xfrm rot="10800000">
              <a:off x="5700819" y="-890"/>
              <a:ext cx="900000" cy="684000"/>
            </a:xfrm>
            <a:prstGeom prst="triangle">
              <a:avLst>
                <a:gd name="adj" fmla="val 49837"/>
              </a:avLst>
            </a:prstGeom>
            <a:solidFill>
              <a:srgbClr val="1B7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等腰三角形 9"/>
            <p:cNvSpPr/>
            <p:nvPr userDrawn="1">
              <p:custDataLst>
                <p:tags r:id="rId3"/>
              </p:custDataLst>
            </p:nvPr>
          </p:nvSpPr>
          <p:spPr>
            <a:xfrm rot="10800000" flipH="1">
              <a:off x="5469363" y="0"/>
              <a:ext cx="533768" cy="328613"/>
            </a:xfrm>
            <a:prstGeom prst="triangle">
              <a:avLst>
                <a:gd name="adj" fmla="val 26664"/>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等腰三角形 12"/>
            <p:cNvSpPr/>
            <p:nvPr userDrawn="1">
              <p:custDataLst>
                <p:tags r:id="rId4"/>
              </p:custDataLst>
            </p:nvPr>
          </p:nvSpPr>
          <p:spPr>
            <a:xfrm rot="10800000" flipV="1">
              <a:off x="5700819" y="6174000"/>
              <a:ext cx="900000" cy="684000"/>
            </a:xfrm>
            <a:prstGeom prst="triangle">
              <a:avLst>
                <a:gd name="adj" fmla="val 49837"/>
              </a:avLst>
            </a:prstGeom>
            <a:solidFill>
              <a:srgbClr val="1B7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等腰三角形 13"/>
            <p:cNvSpPr/>
            <p:nvPr userDrawn="1">
              <p:custDataLst>
                <p:tags r:id="rId5"/>
              </p:custDataLst>
            </p:nvPr>
          </p:nvSpPr>
          <p:spPr>
            <a:xfrm rot="10800000" flipH="1" flipV="1">
              <a:off x="5469363" y="6529387"/>
              <a:ext cx="533768" cy="328613"/>
            </a:xfrm>
            <a:prstGeom prst="triangle">
              <a:avLst>
                <a:gd name="adj" fmla="val 26664"/>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日期占位符 3"/>
          <p:cNvSpPr>
            <a:spLocks noGrp="1"/>
          </p:cNvSpPr>
          <p:nvPr userDrawn="1">
            <p:ph type="dt" sz="half" idx="10"/>
            <p:custDataLst>
              <p:tags r:id="rId6"/>
            </p:custDataLst>
          </p:nvPr>
        </p:nvSpPr>
        <p:spPr>
          <a:xfrm>
            <a:off x="879742" y="6349833"/>
            <a:ext cx="2700000" cy="316800"/>
          </a:xfrm>
        </p:spPr>
        <p:txBody>
          <a:bodyPr wrap="square">
            <a:normAutofit/>
          </a:bodyPr>
          <a:lstStyle>
            <a:defPPr>
              <a:defRPr lang="zh-CN"/>
            </a:defPPr>
            <a:lvl1pPr marL="0" algn="l" defTabSz="914400" rtl="0" eaLnBrk="1" latinLnBrk="0" hangingPunct="1">
              <a:defRPr sz="1800" kern="1200">
                <a:solidFill>
                  <a:schemeClr val="tx1"/>
                </a:solidFill>
                <a:latin typeface="Arial" pitchFamily="34" charset="0"/>
                <a:ea typeface="Source Han Sans Normal"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userDrawn="1">
            <p:ph type="ftr" sz="quarter" idx="11"/>
            <p:custDataLst>
              <p:tags r:id="rId7"/>
            </p:custDataLst>
          </p:nvPr>
        </p:nvSpPr>
        <p:spPr>
          <a:xfrm>
            <a:off x="4116000" y="6349833"/>
            <a:ext cx="3960000" cy="316800"/>
          </a:xfrm>
        </p:spPr>
        <p:txBody>
          <a:bodyPr wrap="square">
            <a:normAutofit/>
          </a:bodyPr>
          <a:lstStyle>
            <a:defPPr>
              <a:defRPr lang="zh-CN"/>
            </a:defPPr>
            <a:lvl1pPr marL="0" algn="l" defTabSz="914400" rtl="0" eaLnBrk="1" latinLnBrk="0" hangingPunct="1">
              <a:defRPr sz="1800" kern="1200">
                <a:solidFill>
                  <a:schemeClr val="tx1"/>
                </a:solidFill>
                <a:latin typeface="Arial" pitchFamily="34" charset="0"/>
                <a:ea typeface="Source Han Sans Normal"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userDrawn="1">
            <p:ph type="sldNum" sz="quarter" idx="12"/>
            <p:custDataLst>
              <p:tags r:id="rId8"/>
            </p:custDataLst>
          </p:nvPr>
        </p:nvSpPr>
        <p:spPr>
          <a:xfrm>
            <a:off x="8610600" y="6349833"/>
            <a:ext cx="2700000" cy="316800"/>
          </a:xfrm>
        </p:spPr>
        <p:txBody>
          <a:bodyPr wrap="square">
            <a:normAutofit/>
          </a:bodyPr>
          <a:lstStyle>
            <a:defPPr>
              <a:defRPr lang="zh-CN"/>
            </a:defPPr>
            <a:lvl1pPr marL="0" algn="l" defTabSz="914400" rtl="0" eaLnBrk="1" latinLnBrk="0" hangingPunct="1">
              <a:defRPr sz="1800" kern="1200">
                <a:solidFill>
                  <a:schemeClr val="tx1"/>
                </a:solidFill>
                <a:latin typeface="Arial" pitchFamily="34" charset="0"/>
                <a:ea typeface="Source Han Sans Normal"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3" name="标题 2"/>
          <p:cNvSpPr>
            <a:spLocks noGrp="1"/>
          </p:cNvSpPr>
          <p:nvPr userDrawn="1">
            <p:ph type="ctrTitle" idx="14" hasCustomPrompt="1"/>
            <p:custDataLst>
              <p:tags r:id="rId9"/>
            </p:custDataLst>
          </p:nvPr>
        </p:nvSpPr>
        <p:spPr>
          <a:xfrm>
            <a:off x="4131946" y="2785110"/>
            <a:ext cx="5767705" cy="835660"/>
          </a:xfrm>
        </p:spPr>
        <p:txBody>
          <a:bodyPr vert="horz" wrap="square" lIns="91440" tIns="45720" rIns="91440" bIns="45720" anchor="ctr" anchorCtr="0">
            <a:normAutofit/>
          </a:bodyPr>
          <a:lstStyle>
            <a:lvl1pPr marL="0" marR="0" indent="0" algn="dist" defTabSz="914400" rtl="0" eaLnBrk="1" fontAlgn="auto" latinLnBrk="0" hangingPunct="1">
              <a:lnSpc>
                <a:spcPct val="100000"/>
              </a:lnSpc>
              <a:spcBef>
                <a:spcPct val="0"/>
              </a:spcBef>
              <a:spcAft>
                <a:spcPct val="0"/>
              </a:spcAft>
              <a:buClrTx/>
              <a:buSzPts val="4800"/>
              <a:buFont typeface="Arial" pitchFamily="34" charset="0"/>
              <a:buNone/>
              <a:defRPr sz="4800" b="0" spc="500">
                <a:solidFill>
                  <a:schemeClr val="tx1">
                    <a:lumMod val="85000"/>
                    <a:lumOff val="15000"/>
                  </a:schemeClr>
                </a:solidFill>
                <a:latin typeface="Arial" pitchFamily="34" charset="0"/>
                <a:ea typeface="汉仪旗黑-85S" panose="00020600040101010101" pitchFamily="18" charset="-122"/>
              </a:defRPr>
            </a:lvl1pPr>
          </a:lstStyle>
          <a:p>
            <a:r>
              <a:rPr lang="zh-CN" altLang="en-US"/>
              <a:t>编辑标题</a:t>
            </a:r>
            <a:endParaRPr lang="zh-CN" altLang="en-US"/>
          </a:p>
        </p:txBody>
      </p:sp>
      <p:sp>
        <p:nvSpPr>
          <p:cNvPr id="2" name="副标题 1"/>
          <p:cNvSpPr>
            <a:spLocks noGrp="1"/>
          </p:cNvSpPr>
          <p:nvPr userDrawn="1">
            <p:ph type="subTitle" idx="13" hasCustomPrompt="1"/>
            <p:custDataLst>
              <p:tags r:id="rId10"/>
            </p:custDataLst>
          </p:nvPr>
        </p:nvSpPr>
        <p:spPr>
          <a:xfrm>
            <a:off x="4131946" y="3823971"/>
            <a:ext cx="5767705" cy="430616"/>
          </a:xfrm>
        </p:spPr>
        <p:txBody>
          <a:bodyPr vert="horz" wrap="square" lIns="91440" tIns="45720" rIns="91440" bIns="45720" anchor="t" anchorCtr="0">
            <a:normAutofit/>
          </a:bodyPr>
          <a:lstStyle>
            <a:lvl1pPr marL="0" marR="0" indent="0" algn="dist" defTabSz="914400" rtl="0" eaLnBrk="1" fontAlgn="auto" latinLnBrk="0" hangingPunct="1">
              <a:lnSpc>
                <a:spcPct val="100000"/>
              </a:lnSpc>
              <a:spcBef>
                <a:spcPct val="0"/>
              </a:spcBef>
              <a:spcAft>
                <a:spcPct val="0"/>
              </a:spcAft>
              <a:buClrTx/>
              <a:buSzPts val="1600"/>
              <a:buFont typeface="Arial" pitchFamily="34" charset="0"/>
              <a:buNone/>
              <a:defRPr sz="1600" b="0" spc="200">
                <a:solidFill>
                  <a:schemeClr val="tx1">
                    <a:lumMod val="85000"/>
                    <a:lumOff val="15000"/>
                  </a:schemeClr>
                </a:solidFill>
                <a:latin typeface="Arial" pitchFamily="34" charset="0"/>
                <a:ea typeface="Source Han Sans Normal" pitchFamily="34" charset="-122"/>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a:t>单击此处编辑副标题</a:t>
            </a:r>
            <a:endParaRPr lang="zh-CN" altLang="en-US"/>
          </a:p>
        </p:txBody>
      </p:sp>
    </p:spTree>
  </p:cSld>
  <p:clrMapOvr>
    <a:masterClrMapping/>
  </p:clrMapOvr>
  <p:transition spd="slow" advTm="5000">
    <p:push dir="u"/>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spd="slow" advTm="5000">
    <p:push dir="u"/>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tags" Target="../tags/tag19.xml" /><Relationship Id="rId11" Type="http://schemas.openxmlformats.org/officeDocument/2006/relationships/tags" Target="../tags/tag20.xml" /><Relationship Id="rId12" Type="http://schemas.openxmlformats.org/officeDocument/2006/relationships/tags" Target="../tags/tag21.xml" /><Relationship Id="rId13" Type="http://schemas.openxmlformats.org/officeDocument/2006/relationships/tags" Target="../tags/tag22.xml" /><Relationship Id="rId14" Type="http://schemas.openxmlformats.org/officeDocument/2006/relationships/tags" Target="../tags/tag23.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tags" Target="../tags/tag17.xml" /><Relationship Id="rId9" Type="http://schemas.openxmlformats.org/officeDocument/2006/relationships/tags" Target="../tags/tag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2.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3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tags" Target="../tags/tag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png" /><Relationship Id="rId2" Type="http://schemas.openxmlformats.org/officeDocument/2006/relationships/notesSlide" Target="../notesSlides/notesSlide10.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9.xml" /><Relationship Id="rId11" Type="http://schemas.openxmlformats.org/officeDocument/2006/relationships/tags" Target="../tags/tag50.xml" /><Relationship Id="rId12" Type="http://schemas.openxmlformats.org/officeDocument/2006/relationships/tags" Target="../tags/tag51.xml" /><Relationship Id="rId13" Type="http://schemas.openxmlformats.org/officeDocument/2006/relationships/tags" Target="../tags/tag52.xml" /><Relationship Id="rId2" Type="http://schemas.openxmlformats.org/officeDocument/2006/relationships/notesSlide" Target="../notesSlides/notesSlide1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66.xml" /><Relationship Id="rId11" Type="http://schemas.openxmlformats.org/officeDocument/2006/relationships/tags" Target="../tags/tag67.xml" /><Relationship Id="rId12" Type="http://schemas.openxmlformats.org/officeDocument/2006/relationships/tags" Target="../tags/tag68.xml" /><Relationship Id="rId13" Type="http://schemas.openxmlformats.org/officeDocument/2006/relationships/tags" Target="../tags/tag69.xml" /><Relationship Id="rId2" Type="http://schemas.openxmlformats.org/officeDocument/2006/relationships/notesSlide" Target="../notesSlides/notesSlide14.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tags" Target="../tags/tag6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77.xml" /><Relationship Id="rId11" Type="http://schemas.openxmlformats.org/officeDocument/2006/relationships/tags" Target="../tags/tag78.xml" /><Relationship Id="rId12" Type="http://schemas.openxmlformats.org/officeDocument/2006/relationships/tags" Target="../tags/tag79.xml" /><Relationship Id="rId13" Type="http://schemas.openxmlformats.org/officeDocument/2006/relationships/tags" Target="../tags/tag80.xml" /><Relationship Id="rId2" Type="http://schemas.openxmlformats.org/officeDocument/2006/relationships/notesSlide" Target="../notesSlides/notesSlide15.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92.xml" /><Relationship Id="rId11" Type="http://schemas.openxmlformats.org/officeDocument/2006/relationships/tags" Target="../tags/tag93.xml" /><Relationship Id="rId12" Type="http://schemas.openxmlformats.org/officeDocument/2006/relationships/tags" Target="../tags/tag94.xml" /><Relationship Id="rId13" Type="http://schemas.openxmlformats.org/officeDocument/2006/relationships/tags" Target="../tags/tag95.xml" /><Relationship Id="rId2" Type="http://schemas.openxmlformats.org/officeDocument/2006/relationships/notesSlide" Target="../notesSlides/notesSlide17.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2" Type="http://schemas.openxmlformats.org/officeDocument/2006/relationships/notesSlide" Target="../notesSlides/notesSlide18.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9.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0.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tags" Target="../tags/tag128.xml" /><Relationship Id="rId13" Type="http://schemas.openxmlformats.org/officeDocument/2006/relationships/tags" Target="../tags/tag129.xml" /><Relationship Id="rId2" Type="http://schemas.openxmlformats.org/officeDocument/2006/relationships/notesSlide" Target="../notesSlides/notesSlide21.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2.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3.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44166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Rectangle 8" hidden="1"/>
          <p:cNvSpPr>
            <a:spLocks noGrp="1" noRot="1" noChangeAspect="1" noMove="1" noResize="1" noEditPoints="1" noAdjustHandles="1" noChangeArrowheads="1" noChangeShapeType="1" noTextEdit="1"/>
          </p:cNvSpPr>
          <p:nvPr/>
        </p:nvSpPr>
        <p:spPr bwMode="white">
          <a:xfrm>
            <a:off x="0" y="0"/>
            <a:ext cx="12192000" cy="6858000"/>
          </a:xfrm>
          <a:prstGeom prst="rect">
            <a:avLst/>
          </a:prstGeom>
          <a:solidFill>
            <a:schemeClr val="bg1"/>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6" name="矩形 5"/>
          <p:cNvSpPr/>
          <p:nvPr/>
        </p:nvSpPr>
        <p:spPr>
          <a:xfrm>
            <a:off x="63500" y="1480185"/>
            <a:ext cx="12192000" cy="4034790"/>
          </a:xfrm>
          <a:prstGeom prst="rect">
            <a:avLst/>
          </a:prstGeom>
          <a:solidFill>
            <a:schemeClr val="bg1"/>
          </a:solidFill>
          <a:ln>
            <a:noFill/>
          </a:ln>
          <a:effectLst>
            <a:outerShdw blurRad="368300" sx="106000" sy="106000" algn="ctr"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4" name="矩形 13"/>
          <p:cNvSpPr/>
          <p:nvPr/>
        </p:nvSpPr>
        <p:spPr>
          <a:xfrm>
            <a:off x="406056" y="3710781"/>
            <a:ext cx="11379200" cy="76835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spc="600">
                <a:solidFill>
                  <a:schemeClr val="bg1"/>
                </a:solidFill>
                <a:highlight>
                  <a:srgbClr val="2C6A7F"/>
                </a:highlight>
                <a:latin typeface="Source Han Sans Normal" pitchFamily="34" charset="-122"/>
                <a:ea typeface="Source Han Sans Normal" pitchFamily="34" charset="-122"/>
                <a:cs typeface="微软雅黑" panose="020b0503020204020204" pitchFamily="34" charset="-122"/>
                <a:sym typeface="+mn-ea"/>
              </a:rPr>
              <a:t>任务一 车载网络系统的类型及应用认知</a:t>
            </a:r>
            <a:endParaRPr lang="zh-CN" altLang="en-US" sz="4400" b="1" spc="600">
              <a:solidFill>
                <a:schemeClr val="bg1"/>
              </a:solidFill>
              <a:highlight>
                <a:srgbClr val="2C6A7F"/>
              </a:highlight>
              <a:latin typeface="Source Han Sans Normal" pitchFamily="34" charset="-122"/>
              <a:ea typeface="Source Han Sans Normal" pitchFamily="34" charset="-122"/>
              <a:cs typeface="微软雅黑" panose="020b0503020204020204" pitchFamily="34" charset="-122"/>
              <a:sym typeface="+mn-ea"/>
            </a:endParaRPr>
          </a:p>
        </p:txBody>
      </p:sp>
      <p:sp>
        <p:nvSpPr>
          <p:cNvPr id="16" name="TextBox 60"/>
          <p:cNvSpPr txBox="1"/>
          <p:nvPr/>
        </p:nvSpPr>
        <p:spPr>
          <a:xfrm>
            <a:off x="686954" y="2183855"/>
            <a:ext cx="10945091"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spc="600">
                <a:solidFill>
                  <a:schemeClr val="bg1"/>
                </a:solidFill>
                <a:highlight>
                  <a:srgbClr val="2C6A7F"/>
                </a:highlight>
                <a:latin typeface="Source Han Sans Normal" pitchFamily="34" charset="-122"/>
                <a:ea typeface="Source Han Sans Normal" pitchFamily="34" charset="-122"/>
                <a:cs typeface="微软雅黑" panose="020b0503020204020204" pitchFamily="34" charset="-122"/>
                <a:sym typeface="+mn-ea"/>
              </a:rPr>
              <a:t>项目一 车载网络系统认知</a:t>
            </a:r>
            <a:endParaRPr lang="zh-CN" altLang="en-US" sz="4400" b="1" spc="600">
              <a:solidFill>
                <a:schemeClr val="bg1"/>
              </a:solidFill>
              <a:highlight>
                <a:srgbClr val="2C6A7F"/>
              </a:highlight>
              <a:latin typeface="Source Han Sans Normal" pitchFamily="34" charset="-122"/>
              <a:ea typeface="Source Han Sans Normal" pitchFamily="34" charset="-122"/>
              <a:cs typeface="微软雅黑" panose="020b0503020204020204" pitchFamily="34" charset="-122"/>
              <a:sym typeface="+mn-ea"/>
            </a:endParaRPr>
          </a:p>
        </p:txBody>
      </p:sp>
    </p:spTree>
  </p:cSld>
  <p:clrMapOvr>
    <a:masterClrMapping/>
  </p:clrMapOvr>
  <mc:AlternateContent>
    <mc:Choice xmlns:p14="http://schemas.microsoft.com/office/powerpoint/2010/main" Requires="p14">
      <p:transition>
        <p14:prism/>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ppt_x"/>
                                          </p:val>
                                        </p:tav>
                                        <p:tav tm="100000">
                                          <p:val>
                                            <p:strVal val="#ppt_x"/>
                                          </p:val>
                                        </p:tav>
                                      </p:tavLst>
                                    </p:anim>
                                    <p:anim calcmode="lin" valueType="num">
                                      <p:cBhvr additive="base">
                                        <p:cTn id="11" dur="500" fill="hold"/>
                                        <p:tgtEl>
                                          <p:spTgt spid="16"/>
                                        </p:tgtEl>
                                        <p:attrNameLst>
                                          <p:attrName>ppt_y</p:attrName>
                                        </p:attrNameLst>
                                      </p:cBhvr>
                                      <p:tavLst>
                                        <p:tav tm="0">
                                          <p:val>
                                            <p:strVal val="1+#ppt_h/2"/>
                                          </p:val>
                                        </p:tav>
                                        <p:tav tm="100000">
                                          <p:val>
                                            <p:strVal val="#ppt_y"/>
                                          </p:val>
                                        </p:tav>
                                      </p:tavLst>
                                    </p:anim>
                                  </p:childTnLst>
                                </p:cTn>
                              </p:par>
                              <p:par>
                                <p:cTn id="12" presetID="2" presetClass="entr" presetSubtype="4" dur="500" fill="hold" grpId="0" nodeType="with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ppt_x"/>
                                          </p:val>
                                        </p:tav>
                                        <p:tav tm="100000">
                                          <p:val>
                                            <p:strVal val="#ppt_x"/>
                                          </p:val>
                                        </p:tav>
                                      </p:tavLst>
                                    </p:anim>
                                    <p:anim calcmode="lin" valueType="num">
                                      <p:cBhvr additive="base">
                                        <p:cTn id="1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4" grpId="0"/>
      <p:bldP spid="16"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p:cNvGrpSpPr/>
          <p:nvPr/>
        </p:nvGrpSpPr>
        <p:grpSpPr>
          <a:xfrm>
            <a:off x="339847" y="2267012"/>
            <a:ext cx="3421163" cy="2924881"/>
            <a:chOff x="1183391" y="1929070"/>
            <a:chExt cx="4373245" cy="3468041"/>
          </a:xfrm>
        </p:grpSpPr>
        <p:sp>
          <p:nvSpPr>
            <p:cNvPr id="15" name="任意多边形: 形状 14"/>
            <p:cNvSpPr/>
            <p:nvPr>
              <p:custDataLst>
                <p:tags r:id="rId2"/>
              </p:custDataLst>
            </p:nvPr>
          </p:nvSpPr>
          <p:spPr>
            <a:xfrm>
              <a:off x="1395954" y="1998426"/>
              <a:ext cx="2052955"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16" name="组合 15"/>
            <p:cNvGrpSpPr/>
            <p:nvPr/>
          </p:nvGrpSpPr>
          <p:grpSpPr>
            <a:xfrm>
              <a:off x="1183391" y="1929070"/>
              <a:ext cx="4373245" cy="3468041"/>
              <a:chOff x="1295400" y="2224099"/>
              <a:chExt cx="4373245" cy="3468041"/>
            </a:xfrm>
          </p:grpSpPr>
          <p:sp>
            <p:nvSpPr>
              <p:cNvPr id="17" name="TextBox 21"/>
              <p:cNvSpPr txBox="1"/>
              <p:nvPr>
                <p:custDataLst>
                  <p:tags r:id="rId3"/>
                </p:custDataLst>
              </p:nvPr>
            </p:nvSpPr>
            <p:spPr>
              <a:xfrm flipH="1">
                <a:off x="1310533" y="2637709"/>
                <a:ext cx="4338955" cy="266763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1600">
                    <a:latin typeface="Source Han Sans Normal" pitchFamily="34" charset="-122"/>
                    <a:ea typeface="Source Han Sans Normal" pitchFamily="34" charset="-122"/>
                    <a:cs typeface="微软雅黑" panose="020b0503020204020204" pitchFamily="34" charset="-122"/>
                    <a:sym typeface="+mn-ea"/>
                  </a:rPr>
                  <a:t>1.</a:t>
                </a:r>
                <a:r>
                  <a:rPr lang="zh-CN" altLang="en-US" sz="1600">
                    <a:latin typeface="Source Han Sans Normal" pitchFamily="34" charset="-122"/>
                    <a:ea typeface="Source Han Sans Normal" pitchFamily="34" charset="-122"/>
                    <a:cs typeface="微软雅黑" panose="020b0503020204020204" pitchFamily="34" charset="-122"/>
                    <a:sym typeface="+mn-ea"/>
                  </a:rPr>
                  <a:t>掌握车载网络系统的分类。</a:t>
                </a:r>
                <a:endParaRPr lang="zh-CN" altLang="en-US" sz="1600">
                  <a:latin typeface="Source Han Sans Normal" pitchFamily="34" charset="-122"/>
                  <a:ea typeface="Source Han Sans Normal" pitchFamily="34" charset="-122"/>
                  <a:cs typeface="微软雅黑" panose="020b0503020204020204" pitchFamily="34" charset="-122"/>
                  <a:sym typeface="+mn-ea"/>
                </a:endParaRPr>
              </a:p>
              <a:p>
                <a:pPr fontAlgn="auto">
                  <a:lnSpc>
                    <a:spcPct val="150000"/>
                  </a:lnSpc>
                </a:pPr>
                <a:r>
                  <a:rPr lang="en-US" altLang="zh-CN" sz="1600">
                    <a:latin typeface="Source Han Sans Normal" pitchFamily="34" charset="-122"/>
                    <a:ea typeface="Source Han Sans Normal" pitchFamily="34" charset="-122"/>
                    <a:cs typeface="微软雅黑" panose="020b0503020204020204" pitchFamily="34" charset="-122"/>
                    <a:sym typeface="+mn-ea"/>
                  </a:rPr>
                  <a:t>2.</a:t>
                </a:r>
                <a:r>
                  <a:rPr lang="zh-CN" altLang="en-US" sz="1600">
                    <a:latin typeface="Source Han Sans Normal" pitchFamily="34" charset="-122"/>
                    <a:ea typeface="Source Han Sans Normal" pitchFamily="34" charset="-122"/>
                    <a:cs typeface="微软雅黑" panose="020b0503020204020204" pitchFamily="34" charset="-122"/>
                    <a:sym typeface="+mn-ea"/>
                  </a:rPr>
                  <a:t>掌握各类车载网络系统的应用。</a:t>
                </a:r>
                <a:endParaRPr lang="zh-CN" altLang="en-US" sz="1600">
                  <a:latin typeface="Source Han Sans Normal" pitchFamily="34" charset="-122"/>
                  <a:ea typeface="Source Han Sans Normal" pitchFamily="34" charset="-122"/>
                  <a:cs typeface="微软雅黑" panose="020b0503020204020204" pitchFamily="34" charset="-122"/>
                  <a:sym typeface="+mn-ea"/>
                </a:endParaRPr>
              </a:p>
              <a:p>
                <a:pPr fontAlgn="auto">
                  <a:lnSpc>
                    <a:spcPct val="150000"/>
                  </a:lnSpc>
                </a:pPr>
                <a:r>
                  <a:rPr lang="en-US" altLang="zh-CN" sz="1600">
                    <a:latin typeface="Source Han Sans Normal" pitchFamily="34" charset="-122"/>
                    <a:ea typeface="Source Han Sans Normal" pitchFamily="34" charset="-122"/>
                    <a:cs typeface="微软雅黑" panose="020b0503020204020204" pitchFamily="34" charset="-122"/>
                    <a:sym typeface="+mn-ea"/>
                  </a:rPr>
                  <a:t>3.</a:t>
                </a:r>
                <a:r>
                  <a:rPr lang="zh-CN" altLang="en-US" sz="1600">
                    <a:latin typeface="Source Han Sans Normal" pitchFamily="34" charset="-122"/>
                    <a:ea typeface="Source Han Sans Normal" pitchFamily="34" charset="-122"/>
                    <a:cs typeface="微软雅黑" panose="020b0503020204020204" pitchFamily="34" charset="-122"/>
                    <a:sym typeface="+mn-ea"/>
                  </a:rPr>
                  <a:t>掌握车载网络系统发展趋势。</a:t>
                </a:r>
                <a:endParaRPr lang="zh-CN" altLang="en-US" sz="1600" spc="150">
                  <a:solidFill>
                    <a:schemeClr val="tx1">
                      <a:lumMod val="75000"/>
                      <a:lumOff val="25000"/>
                    </a:schemeClr>
                  </a:solidFill>
                  <a:uFillTx/>
                  <a:latin typeface="Arial" pitchFamily="34" charset="0"/>
                  <a:ea typeface="Source Han Sans Normal" pitchFamily="34" charset="-122"/>
                </a:endParaRPr>
              </a:p>
            </p:txBody>
          </p:sp>
          <p:grpSp>
            <p:nvGrpSpPr>
              <p:cNvPr id="18" name="组合 17"/>
              <p:cNvGrpSpPr/>
              <p:nvPr/>
            </p:nvGrpSpPr>
            <p:grpSpPr>
              <a:xfrm>
                <a:off x="1295400" y="2224099"/>
                <a:ext cx="4373245" cy="3468041"/>
                <a:chOff x="1295400" y="2224099"/>
                <a:chExt cx="4373245" cy="3468041"/>
              </a:xfrm>
            </p:grpSpPr>
            <p:sp>
              <p:nvSpPr>
                <p:cNvPr id="19" name="矩形 18"/>
                <p:cNvSpPr/>
                <p:nvPr>
                  <p:custDataLst>
                    <p:tags r:id="rId4"/>
                  </p:custDataLst>
                </p:nvPr>
              </p:nvSpPr>
              <p:spPr>
                <a:xfrm>
                  <a:off x="1295400" y="2573655"/>
                  <a:ext cx="4373245" cy="3118485"/>
                </a:xfrm>
                <a:prstGeom prst="rect">
                  <a:avLst/>
                </a:prstGeom>
                <a:noFill/>
                <a:ln w="28575">
                  <a:solidFill>
                    <a:schemeClr val="tx1">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0" name="Rectangle 29"/>
                <p:cNvSpPr/>
                <p:nvPr>
                  <p:custDataLst>
                    <p:tags r:id="rId5"/>
                  </p:custDataLst>
                </p:nvPr>
              </p:nvSpPr>
              <p:spPr>
                <a:xfrm flipH="1">
                  <a:off x="1437478" y="2224099"/>
                  <a:ext cx="2123440" cy="551180"/>
                </a:xfrm>
                <a:prstGeom prst="rect">
                  <a:avLst/>
                </a:prstGeom>
              </p:spPr>
              <p:txBody>
                <a:bodyPr wrap="square"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zh-CN" altLang="en-US" sz="2000" b="1" spc="300">
                      <a:solidFill>
                        <a:schemeClr val="bg1"/>
                      </a:solidFill>
                      <a:uFillTx/>
                      <a:latin typeface="Arial" pitchFamily="34" charset="0"/>
                      <a:ea typeface="Source Han Sans Normal" pitchFamily="34" charset="-122"/>
                    </a:rPr>
                    <a:t>知识目标</a:t>
                  </a:r>
                  <a:endParaRPr lang="zh-CN" altLang="en-US" sz="2000" b="1" spc="300">
                    <a:solidFill>
                      <a:schemeClr val="bg1"/>
                    </a:solidFill>
                    <a:uFillTx/>
                    <a:latin typeface="Arial" pitchFamily="34" charset="0"/>
                    <a:ea typeface="Source Han Sans Normal" pitchFamily="34" charset="-122"/>
                  </a:endParaRPr>
                </a:p>
              </p:txBody>
            </p:sp>
          </p:grpSp>
        </p:grpSp>
      </p:grpSp>
      <p:sp>
        <p:nvSpPr>
          <p:cNvPr id="21" name="矩形 20"/>
          <p:cNvSpPr/>
          <p:nvPr/>
        </p:nvSpPr>
        <p:spPr>
          <a:xfrm>
            <a:off x="0" y="355600"/>
            <a:ext cx="9969500" cy="393700"/>
          </a:xfrm>
          <a:prstGeom prst="rect">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endParaRPr>
          </a:p>
        </p:txBody>
      </p:sp>
      <p:sp>
        <p:nvSpPr>
          <p:cNvPr id="22" name="标题1"/>
          <p:cNvSpPr txBox="1"/>
          <p:nvPr>
            <p:custDataLst>
              <p:tags r:id="rId6"/>
            </p:custDataLst>
          </p:nvPr>
        </p:nvSpPr>
        <p:spPr>
          <a:xfrm>
            <a:off x="2043474" y="1103374"/>
            <a:ext cx="7794625" cy="824865"/>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zh-CN" altLang="en-US" sz="4400" b="1" spc="300">
                <a:solidFill>
                  <a:srgbClr val="2C6A7F"/>
                </a:solidFill>
                <a:latin typeface="Arial" pitchFamily="34" charset="0"/>
                <a:ea typeface="Source Han Sans Normal" pitchFamily="34" charset="-122"/>
                <a:cs typeface="Poppins SemiBold" panose="02000000000000000000" pitchFamily="2" charset="0"/>
                <a:sym typeface="Arial" pitchFamily="34" charset="0"/>
              </a:rPr>
              <a:t>学习目标</a:t>
            </a:r>
            <a:endParaRPr lang="zh-CN" altLang="en-US" sz="4400" b="1" spc="300">
              <a:solidFill>
                <a:srgbClr val="2C6A7F"/>
              </a:solidFill>
              <a:latin typeface="Arial" pitchFamily="34" charset="0"/>
              <a:ea typeface="Source Han Sans Normal" pitchFamily="34" charset="-122"/>
              <a:cs typeface="Poppins SemiBold" panose="02000000000000000000" pitchFamily="2" charset="0"/>
              <a:sym typeface="Arial" pitchFamily="34" charset="0"/>
            </a:endParaRPr>
          </a:p>
        </p:txBody>
      </p:sp>
      <p:grpSp>
        <p:nvGrpSpPr>
          <p:cNvPr id="30" name="组合 29"/>
          <p:cNvGrpSpPr/>
          <p:nvPr/>
        </p:nvGrpSpPr>
        <p:grpSpPr>
          <a:xfrm>
            <a:off x="4276713" y="2304351"/>
            <a:ext cx="3435072" cy="2919149"/>
            <a:chOff x="1165611" y="1935866"/>
            <a:chExt cx="4391025" cy="3461245"/>
          </a:xfrm>
        </p:grpSpPr>
        <p:sp>
          <p:nvSpPr>
            <p:cNvPr id="31" name="任意多边形: 形状 30"/>
            <p:cNvSpPr/>
            <p:nvPr>
              <p:custDataLst>
                <p:tags r:id="rId7"/>
              </p:custDataLst>
            </p:nvPr>
          </p:nvSpPr>
          <p:spPr>
            <a:xfrm>
              <a:off x="1395954" y="1998426"/>
              <a:ext cx="2052955"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rgbClr val="2C6A7F"/>
                </a:solidFill>
              </a:endParaRPr>
            </a:p>
          </p:txBody>
        </p:sp>
        <p:grpSp>
          <p:nvGrpSpPr>
            <p:cNvPr id="32" name="组合 31"/>
            <p:cNvGrpSpPr/>
            <p:nvPr/>
          </p:nvGrpSpPr>
          <p:grpSpPr>
            <a:xfrm>
              <a:off x="1165611" y="1935866"/>
              <a:ext cx="4391025" cy="3461245"/>
              <a:chOff x="1277620" y="2230895"/>
              <a:chExt cx="4391025" cy="3461245"/>
            </a:xfrm>
          </p:grpSpPr>
          <p:sp>
            <p:nvSpPr>
              <p:cNvPr id="33" name="TextBox 21"/>
              <p:cNvSpPr txBox="1"/>
              <p:nvPr>
                <p:custDataLst>
                  <p:tags r:id="rId8"/>
                </p:custDataLst>
              </p:nvPr>
            </p:nvSpPr>
            <p:spPr>
              <a:xfrm flipH="1">
                <a:off x="1277620" y="2775279"/>
                <a:ext cx="4338955" cy="266763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1600">
                    <a:latin typeface="Source Han Sans Normal" pitchFamily="34" charset="-122"/>
                    <a:ea typeface="Source Han Sans Normal" pitchFamily="34" charset="-122"/>
                    <a:cs typeface="微软雅黑" panose="020b0503020204020204" pitchFamily="34" charset="-122"/>
                    <a:sym typeface="+mn-ea"/>
                  </a:rPr>
                  <a:t>1.</a:t>
                </a:r>
                <a:r>
                  <a:rPr lang="zh-CN" altLang="en-US" sz="1600">
                    <a:latin typeface="Source Han Sans Normal" pitchFamily="34" charset="-122"/>
                    <a:ea typeface="Source Han Sans Normal" pitchFamily="34" charset="-122"/>
                    <a:cs typeface="微软雅黑" panose="020b0503020204020204" pitchFamily="34" charset="-122"/>
                    <a:sym typeface="+mn-ea"/>
                  </a:rPr>
                  <a:t> 能够识别五类车载网络的传输速率与特点。</a:t>
                </a:r>
                <a:endParaRPr lang="zh-CN" altLang="en-US" sz="1600">
                  <a:latin typeface="Source Han Sans Normal" pitchFamily="34" charset="-122"/>
                  <a:ea typeface="Source Han Sans Normal" pitchFamily="34" charset="-122"/>
                  <a:cs typeface="微软雅黑" panose="020b0503020204020204" pitchFamily="34" charset="-122"/>
                  <a:sym typeface="+mn-ea"/>
                </a:endParaRPr>
              </a:p>
              <a:p>
                <a:pPr fontAlgn="auto">
                  <a:lnSpc>
                    <a:spcPct val="150000"/>
                  </a:lnSpc>
                </a:pPr>
                <a:r>
                  <a:rPr lang="en-US" altLang="zh-CN" sz="1600">
                    <a:latin typeface="Source Han Sans Normal" pitchFamily="34" charset="-122"/>
                    <a:ea typeface="Source Han Sans Normal" pitchFamily="34" charset="-122"/>
                    <a:cs typeface="微软雅黑" panose="020b0503020204020204" pitchFamily="34" charset="-122"/>
                    <a:sym typeface="+mn-ea"/>
                  </a:rPr>
                  <a:t>2.</a:t>
                </a:r>
                <a:r>
                  <a:rPr lang="zh-CN" altLang="en-US" sz="1600">
                    <a:latin typeface="Source Han Sans Normal" pitchFamily="34" charset="-122"/>
                    <a:ea typeface="Source Han Sans Normal" pitchFamily="34" charset="-122"/>
                    <a:cs typeface="微软雅黑" panose="020b0503020204020204" pitchFamily="34" charset="-122"/>
                    <a:sym typeface="+mn-ea"/>
                  </a:rPr>
                  <a:t>能够识别各类车载网络的应用领域。</a:t>
                </a:r>
                <a:endParaRPr lang="zh-CN" altLang="en-US" sz="1600" spc="150">
                  <a:solidFill>
                    <a:schemeClr val="tx1">
                      <a:lumMod val="75000"/>
                      <a:lumOff val="25000"/>
                    </a:schemeClr>
                  </a:solidFill>
                  <a:uFillTx/>
                  <a:latin typeface="Arial" pitchFamily="34" charset="0"/>
                  <a:ea typeface="Source Han Sans Normal" pitchFamily="34" charset="-122"/>
                </a:endParaRPr>
              </a:p>
            </p:txBody>
          </p:sp>
          <p:grpSp>
            <p:nvGrpSpPr>
              <p:cNvPr id="34" name="组合 33"/>
              <p:cNvGrpSpPr/>
              <p:nvPr/>
            </p:nvGrpSpPr>
            <p:grpSpPr>
              <a:xfrm>
                <a:off x="1295400" y="2230895"/>
                <a:ext cx="4373245" cy="3461245"/>
                <a:chOff x="1295400" y="2230895"/>
                <a:chExt cx="4373245" cy="3461245"/>
              </a:xfrm>
            </p:grpSpPr>
            <p:sp>
              <p:nvSpPr>
                <p:cNvPr id="35" name="矩形 34"/>
                <p:cNvSpPr/>
                <p:nvPr>
                  <p:custDataLst>
                    <p:tags r:id="rId9"/>
                  </p:custDataLst>
                </p:nvPr>
              </p:nvSpPr>
              <p:spPr>
                <a:xfrm>
                  <a:off x="1295400" y="2573655"/>
                  <a:ext cx="4373245" cy="3118485"/>
                </a:xfrm>
                <a:prstGeom prst="rect">
                  <a:avLst/>
                </a:prstGeom>
                <a:noFill/>
                <a:ln w="28575">
                  <a:solidFill>
                    <a:schemeClr val="tx1">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Rectangle 29"/>
                <p:cNvSpPr/>
                <p:nvPr>
                  <p:custDataLst>
                    <p:tags r:id="rId10"/>
                  </p:custDataLst>
                </p:nvPr>
              </p:nvSpPr>
              <p:spPr>
                <a:xfrm flipH="1">
                  <a:off x="1437478" y="2230895"/>
                  <a:ext cx="2123440" cy="551180"/>
                </a:xfrm>
                <a:prstGeom prst="rect">
                  <a:avLst/>
                </a:prstGeom>
              </p:spPr>
              <p:txBody>
                <a:bodyPr wrap="square"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zh-CN" altLang="en-US" sz="2000" b="1" spc="300">
                      <a:solidFill>
                        <a:schemeClr val="bg1"/>
                      </a:solidFill>
                      <a:uFillTx/>
                      <a:latin typeface="Arial" pitchFamily="34" charset="0"/>
                      <a:ea typeface="Source Han Sans Normal" pitchFamily="34" charset="-122"/>
                    </a:rPr>
                    <a:t>技能目标</a:t>
                  </a:r>
                  <a:endParaRPr lang="zh-CN" altLang="en-US" sz="2000" b="1" spc="300">
                    <a:solidFill>
                      <a:schemeClr val="bg1"/>
                    </a:solidFill>
                    <a:uFillTx/>
                    <a:latin typeface="Arial" pitchFamily="34" charset="0"/>
                    <a:ea typeface="Source Han Sans Normal" pitchFamily="34" charset="-122"/>
                  </a:endParaRPr>
                </a:p>
              </p:txBody>
            </p:sp>
          </p:grpSp>
        </p:grpSp>
      </p:grpSp>
      <p:grpSp>
        <p:nvGrpSpPr>
          <p:cNvPr id="5" name="组合 4"/>
          <p:cNvGrpSpPr/>
          <p:nvPr/>
        </p:nvGrpSpPr>
        <p:grpSpPr>
          <a:xfrm>
            <a:off x="8256637" y="2298619"/>
            <a:ext cx="3489960" cy="4128720"/>
            <a:chOff x="8256637" y="2298619"/>
            <a:chExt cx="3489960" cy="4128720"/>
          </a:xfrm>
        </p:grpSpPr>
        <p:sp>
          <p:nvSpPr>
            <p:cNvPr id="25" name="任意多边形: 形状 24"/>
            <p:cNvSpPr/>
            <p:nvPr>
              <p:custDataLst>
                <p:tags r:id="rId11"/>
              </p:custDataLst>
            </p:nvPr>
          </p:nvSpPr>
          <p:spPr>
            <a:xfrm>
              <a:off x="8440868" y="2351381"/>
              <a:ext cx="1606014" cy="422547"/>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rgbClr val="2C6A7F"/>
                </a:solidFill>
              </a:endParaRPr>
            </a:p>
          </p:txBody>
        </p:sp>
        <p:grpSp>
          <p:nvGrpSpPr>
            <p:cNvPr id="3" name="组合 2"/>
            <p:cNvGrpSpPr/>
            <p:nvPr/>
          </p:nvGrpSpPr>
          <p:grpSpPr>
            <a:xfrm>
              <a:off x="8256637" y="2298619"/>
              <a:ext cx="3489960" cy="4128720"/>
              <a:chOff x="8256637" y="2298619"/>
              <a:chExt cx="3489960" cy="4128720"/>
            </a:xfrm>
          </p:grpSpPr>
          <p:grpSp>
            <p:nvGrpSpPr>
              <p:cNvPr id="39" name="组合 38"/>
              <p:cNvGrpSpPr/>
              <p:nvPr/>
            </p:nvGrpSpPr>
            <p:grpSpPr>
              <a:xfrm>
                <a:off x="8256637" y="2684043"/>
                <a:ext cx="3489960" cy="3743296"/>
                <a:chOff x="1283593" y="2573655"/>
                <a:chExt cx="4461188" cy="3118485"/>
              </a:xfrm>
            </p:grpSpPr>
            <p:sp>
              <p:nvSpPr>
                <p:cNvPr id="40" name="TextBox 21"/>
                <p:cNvSpPr txBox="1"/>
                <p:nvPr>
                  <p:custDataLst>
                    <p:tags r:id="rId12"/>
                  </p:custDataLst>
                </p:nvPr>
              </p:nvSpPr>
              <p:spPr>
                <a:xfrm flipH="1">
                  <a:off x="1283593" y="2639781"/>
                  <a:ext cx="4461188" cy="2841837"/>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1600">
                      <a:latin typeface="Source Han Sans Normal" pitchFamily="34" charset="-122"/>
                      <a:ea typeface="Source Han Sans Normal" pitchFamily="34" charset="-122"/>
                      <a:cs typeface="微软雅黑" panose="020b0503020204020204" pitchFamily="34" charset="-122"/>
                      <a:sym typeface="+mn-ea"/>
                    </a:rPr>
                    <a:t>1.培养学生强大的“民族”自信心，敢于献身于前沿科技领域的研究。</a:t>
                  </a:r>
                  <a:endParaRPr lang="zh-CN" altLang="en-US" sz="1600">
                    <a:latin typeface="Source Han Sans Normal" pitchFamily="34" charset="-122"/>
                    <a:ea typeface="Source Han Sans Normal" pitchFamily="34" charset="-122"/>
                    <a:cs typeface="微软雅黑" panose="020b0503020204020204" pitchFamily="34" charset="-122"/>
                    <a:sym typeface="+mn-ea"/>
                  </a:endParaRPr>
                </a:p>
                <a:p>
                  <a:pPr fontAlgn="auto">
                    <a:lnSpc>
                      <a:spcPct val="150000"/>
                    </a:lnSpc>
                  </a:pPr>
                  <a:r>
                    <a:rPr lang="zh-CN" altLang="en-US" sz="1600">
                      <a:latin typeface="Source Han Sans Normal" pitchFamily="34" charset="-122"/>
                      <a:ea typeface="Source Han Sans Normal" pitchFamily="34" charset="-122"/>
                      <a:cs typeface="微软雅黑" panose="020b0503020204020204" pitchFamily="34" charset="-122"/>
                      <a:sym typeface="+mn-ea"/>
                    </a:rPr>
                    <a:t>2.培养学生重视行业热点，掌握行业前景，做好“职业规划”素养。</a:t>
                  </a:r>
                  <a:endParaRPr lang="zh-CN" altLang="en-US" sz="1600">
                    <a:latin typeface="Source Han Sans Normal" pitchFamily="34" charset="-122"/>
                    <a:ea typeface="Source Han Sans Normal" pitchFamily="34" charset="-122"/>
                    <a:cs typeface="微软雅黑" panose="020b0503020204020204" pitchFamily="34" charset="-122"/>
                    <a:sym typeface="+mn-ea"/>
                  </a:endParaRPr>
                </a:p>
                <a:p>
                  <a:pPr fontAlgn="auto">
                    <a:lnSpc>
                      <a:spcPct val="150000"/>
                    </a:lnSpc>
                  </a:pPr>
                  <a:r>
                    <a:rPr lang="zh-CN" altLang="en-US" sz="1600">
                      <a:latin typeface="Source Han Sans Normal" pitchFamily="34" charset="-122"/>
                      <a:ea typeface="Source Han Sans Normal" pitchFamily="34" charset="-122"/>
                      <a:cs typeface="微软雅黑" panose="020b0503020204020204" pitchFamily="34" charset="-122"/>
                      <a:sym typeface="+mn-ea"/>
                    </a:rPr>
                    <a:t>3.培养学生“协议”“规则”等意识素养。</a:t>
                  </a:r>
                  <a:endParaRPr lang="zh-CN" altLang="en-US" sz="1600">
                    <a:latin typeface="Source Han Sans Normal" pitchFamily="34" charset="-122"/>
                    <a:ea typeface="Source Han Sans Normal" pitchFamily="34" charset="-122"/>
                    <a:cs typeface="微软雅黑" panose="020b0503020204020204" pitchFamily="34" charset="-122"/>
                    <a:sym typeface="+mn-ea"/>
                  </a:endParaRPr>
                </a:p>
                <a:p>
                  <a:pPr fontAlgn="auto">
                    <a:lnSpc>
                      <a:spcPct val="150000"/>
                    </a:lnSpc>
                  </a:pPr>
                  <a:r>
                    <a:rPr lang="zh-CN" altLang="en-US" sz="1600">
                      <a:latin typeface="Source Han Sans Normal" pitchFamily="34" charset="-122"/>
                      <a:ea typeface="Source Han Sans Normal" pitchFamily="34" charset="-122"/>
                      <a:cs typeface="微软雅黑" panose="020b0503020204020204" pitchFamily="34" charset="-122"/>
                      <a:sym typeface="+mn-ea"/>
                    </a:rPr>
                    <a:t>4.培养学生6S管理的职业素养意识。</a:t>
                  </a:r>
                  <a:endParaRPr lang="zh-CN" altLang="en-US" sz="1600">
                    <a:latin typeface="Source Han Sans Normal" pitchFamily="34" charset="-122"/>
                    <a:ea typeface="Source Han Sans Normal" pitchFamily="34" charset="-122"/>
                    <a:cs typeface="微软雅黑" panose="020b0503020204020204" pitchFamily="34" charset="-122"/>
                    <a:sym typeface="+mn-ea"/>
                  </a:endParaRPr>
                </a:p>
                <a:p>
                  <a:pPr algn="ctr">
                    <a:lnSpc>
                      <a:spcPct val="130000"/>
                    </a:lnSpc>
                  </a:pPr>
                  <a:endParaRPr lang="zh-CN" altLang="en-US" sz="1600" spc="150">
                    <a:solidFill>
                      <a:schemeClr val="tx1">
                        <a:lumMod val="75000"/>
                        <a:lumOff val="25000"/>
                      </a:schemeClr>
                    </a:solidFill>
                    <a:uFillTx/>
                    <a:latin typeface="Arial" pitchFamily="34" charset="0"/>
                    <a:ea typeface="Source Han Sans Normal" pitchFamily="34" charset="-122"/>
                  </a:endParaRPr>
                </a:p>
              </p:txBody>
            </p:sp>
            <p:sp>
              <p:nvSpPr>
                <p:cNvPr id="42" name="矩形 41"/>
                <p:cNvSpPr/>
                <p:nvPr>
                  <p:custDataLst>
                    <p:tags r:id="rId13"/>
                  </p:custDataLst>
                </p:nvPr>
              </p:nvSpPr>
              <p:spPr>
                <a:xfrm>
                  <a:off x="1295400" y="2573655"/>
                  <a:ext cx="4373245" cy="3118485"/>
                </a:xfrm>
                <a:prstGeom prst="rect">
                  <a:avLst/>
                </a:prstGeom>
                <a:noFill/>
                <a:ln w="28575">
                  <a:solidFill>
                    <a:schemeClr val="tx1">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26" name="Rectangle 29"/>
              <p:cNvSpPr/>
              <p:nvPr>
                <p:custDataLst>
                  <p:tags r:id="rId14"/>
                </p:custDataLst>
              </p:nvPr>
            </p:nvSpPr>
            <p:spPr>
              <a:xfrm flipH="1">
                <a:off x="8375228" y="2298619"/>
                <a:ext cx="1661154" cy="464855"/>
              </a:xfrm>
              <a:prstGeom prst="rect">
                <a:avLst/>
              </a:prstGeom>
            </p:spPr>
            <p:txBody>
              <a:bodyPr wrap="square"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zh-CN" altLang="en-US" sz="2000" b="1" spc="300">
                    <a:solidFill>
                      <a:schemeClr val="bg1"/>
                    </a:solidFill>
                    <a:uFillTx/>
                    <a:latin typeface="Arial" pitchFamily="34" charset="0"/>
                    <a:ea typeface="Source Han Sans Normal" pitchFamily="34" charset="-122"/>
                  </a:rPr>
                  <a:t>素养目标</a:t>
                </a:r>
                <a:endParaRPr lang="zh-CN" altLang="en-US" sz="2000" b="1" spc="300">
                  <a:solidFill>
                    <a:schemeClr val="bg1"/>
                  </a:solidFill>
                  <a:uFillTx/>
                  <a:latin typeface="Arial" pitchFamily="34" charset="0"/>
                  <a:ea typeface="Source Han Sans Normal" pitchFamily="34" charset="-122"/>
                </a:endParaRPr>
              </a:p>
            </p:txBody>
          </p:sp>
        </p:grpSp>
      </p:grpSp>
    </p:spTree>
  </p:cSld>
  <p:clrMapOvr>
    <a:masterClrMapping/>
  </p:clrMapOvr>
  <mc:AlternateContent>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dur="50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par>
                                <p:cTn id="14" presetID="10" presetClass="entr" presetSubtype="0" dur="500"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 name="组合 17"/>
          <p:cNvGrpSpPr/>
          <p:nvPr/>
        </p:nvGrpSpPr>
        <p:grpSpPr>
          <a:xfrm>
            <a:off x="932849" y="925128"/>
            <a:ext cx="10497875" cy="5184885"/>
            <a:chOff x="932849" y="925128"/>
            <a:chExt cx="10497875" cy="5184885"/>
          </a:xfrm>
        </p:grpSpPr>
        <p:sp>
          <p:nvSpPr>
            <p:cNvPr id="13" name="矩形 4"/>
            <p:cNvSpPr/>
            <p:nvPr>
              <p:custDataLst>
                <p:tags r:id="rId3"/>
              </p:custDataLst>
            </p:nvPr>
          </p:nvSpPr>
          <p:spPr>
            <a:xfrm>
              <a:off x="1067441" y="1080773"/>
              <a:ext cx="10363283" cy="5029240"/>
            </a:xfrm>
            <a:prstGeom prst="rect">
              <a:avLst/>
            </a:prstGeom>
            <a:solidFill>
              <a:schemeClr val="dk1">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chemeClr val="lt1">
                      <a:lumMod val="50000"/>
                    </a:schemeClr>
                  </a:solidFill>
                  <a:latin typeface="Source Han Sans Normal" pitchFamily="34" charset="-122"/>
                  <a:ea typeface="Source Han Sans Normal" pitchFamily="34" charset="-122"/>
                </a:rPr>
                <a:t>1</a:t>
              </a:r>
              <a:endParaRPr lang="en-US" altLang="zh-CN">
                <a:solidFill>
                  <a:schemeClr val="lt1">
                    <a:lumMod val="50000"/>
                  </a:schemeClr>
                </a:solidFill>
                <a:latin typeface="Source Han Sans Normal" pitchFamily="34" charset="-122"/>
                <a:ea typeface="Source Han Sans Normal" pitchFamily="34" charset="-122"/>
              </a:endParaRPr>
            </a:p>
          </p:txBody>
        </p:sp>
        <p:sp>
          <p:nvSpPr>
            <p:cNvPr id="14" name="矩形 3"/>
            <p:cNvSpPr/>
            <p:nvPr>
              <p:custDataLst>
                <p:tags r:id="rId4"/>
              </p:custDataLst>
            </p:nvPr>
          </p:nvSpPr>
          <p:spPr>
            <a:xfrm>
              <a:off x="932849" y="925128"/>
              <a:ext cx="10363283" cy="502924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indent="650240" defTabSz="913765" eaLnBrk="1" hangingPunct="1">
                <a:lnSpc>
                  <a:spcPct val="150000"/>
                </a:lnSpc>
                <a:spcBef>
                  <a:spcPct val="0"/>
                </a:spcBef>
                <a:spcAft>
                  <a:spcPts val="800"/>
                </a:spcAft>
                <a:buSzTx/>
              </a:pPr>
              <a:r>
                <a:rPr lang="zh-CN" altLang="en-US" sz="2000" spc="160">
                  <a:ln w="3175">
                    <a:noFill/>
                    <a:prstDash val="dash"/>
                  </a:ln>
                  <a:solidFill>
                    <a:schemeClr val="dk1">
                      <a:lumMod val="75000"/>
                      <a:lumOff val="25000"/>
                    </a:schemeClr>
                  </a:solidFill>
                  <a:latin typeface="Source Han Sans Normal" pitchFamily="34" charset="-122"/>
                  <a:ea typeface="Source Han Sans Normal" pitchFamily="34" charset="-122"/>
                </a:rPr>
                <a:t>当前汽车行业充分融入电子信息技术，使得汽车的功能多样化，智能化，使得车辆驾驶更加简单化，舒适化，给用户带来优越的体验。但同时汽车的结构复杂化，越来越多的电子设备安装在汽车上</a:t>
              </a:r>
              <a:r>
                <a:rPr lang="en-US" altLang="zh-CN" sz="2000" spc="160">
                  <a:ln w="3175">
                    <a:noFill/>
                    <a:prstDash val="dash"/>
                  </a:ln>
                  <a:solidFill>
                    <a:schemeClr val="dk1">
                      <a:lumMod val="75000"/>
                      <a:lumOff val="25000"/>
                    </a:schemeClr>
                  </a:solidFill>
                  <a:latin typeface="Source Han Sans Normal" pitchFamily="34" charset="-122"/>
                  <a:ea typeface="Source Han Sans Normal" pitchFamily="34" charset="-122"/>
                </a:rPr>
                <a:t>,</a:t>
              </a:r>
              <a:r>
                <a:rPr lang="zh-CN" altLang="en-US" sz="2000" spc="160">
                  <a:ln w="3175">
                    <a:noFill/>
                    <a:prstDash val="dash"/>
                  </a:ln>
                  <a:solidFill>
                    <a:schemeClr val="dk1">
                      <a:lumMod val="75000"/>
                      <a:lumOff val="25000"/>
                    </a:schemeClr>
                  </a:solidFill>
                  <a:latin typeface="Source Han Sans Normal" pitchFamily="34" charset="-122"/>
                  <a:ea typeface="Source Han Sans Normal" pitchFamily="34" charset="-122"/>
                </a:rPr>
                <a:t>使得原本复杂的布线系统变得更加庞大，增加了维修时的难度。</a:t>
              </a:r>
              <a:endParaRPr lang="en-US" altLang="zh-CN" sz="2000" spc="160">
                <a:ln w="3175">
                  <a:noFill/>
                  <a:prstDash val="dash"/>
                </a:ln>
                <a:solidFill>
                  <a:schemeClr val="dk1">
                    <a:lumMod val="75000"/>
                    <a:lumOff val="25000"/>
                  </a:schemeClr>
                </a:solidFill>
                <a:latin typeface="Source Han Sans Normal" pitchFamily="34" charset="-122"/>
                <a:ea typeface="Source Han Sans Normal" pitchFamily="34" charset="-122"/>
              </a:endParaRPr>
            </a:p>
          </p:txBody>
        </p:sp>
      </p:grpSp>
      <p:sp>
        <p:nvSpPr>
          <p:cNvPr id="15" name="任意多边形 5"/>
          <p:cNvSpPr/>
          <p:nvPr>
            <p:custDataLst>
              <p:tags r:id="rId5"/>
            </p:custDataLst>
          </p:nvPr>
        </p:nvSpPr>
        <p:spPr>
          <a:xfrm rot="1260000">
            <a:off x="9374505" y="462280"/>
            <a:ext cx="732790" cy="1366520"/>
          </a:xfrm>
          <a:custGeom>
            <a:cxnLst>
              <a:cxn ang="3">
                <a:pos x="hc" y="t"/>
              </a:cxn>
              <a:cxn ang="cd2">
                <a:pos x="l" y="vc"/>
              </a:cxn>
              <a:cxn ang="cd4">
                <a:pos x="hc" y="b"/>
              </a:cxn>
              <a:cxn ang="0">
                <a:pos x="r" y="vc"/>
              </a:cxn>
            </a:cxnLst>
            <a:rect l="l" t="t" r="r" b="b"/>
            <a:pathLst>
              <a:path w="1154" h="2152">
                <a:moveTo>
                  <a:pt x="577" y="0"/>
                </a:moveTo>
                <a:cubicBezTo>
                  <a:pt x="866" y="0"/>
                  <a:pt x="1105" y="113"/>
                  <a:pt x="1147" y="262"/>
                </a:cubicBezTo>
                <a:lnTo>
                  <a:pt x="1149" y="268"/>
                </a:lnTo>
                <a:lnTo>
                  <a:pt x="1154" y="268"/>
                </a:lnTo>
                <a:lnTo>
                  <a:pt x="1154" y="309"/>
                </a:lnTo>
                <a:lnTo>
                  <a:pt x="1154" y="480"/>
                </a:lnTo>
                <a:lnTo>
                  <a:pt x="955" y="480"/>
                </a:lnTo>
                <a:lnTo>
                  <a:pt x="955" y="309"/>
                </a:lnTo>
                <a:cubicBezTo>
                  <a:pt x="955" y="223"/>
                  <a:pt x="786" y="154"/>
                  <a:pt x="577" y="154"/>
                </a:cubicBezTo>
                <a:cubicBezTo>
                  <a:pt x="368" y="154"/>
                  <a:pt x="199" y="223"/>
                  <a:pt x="199" y="309"/>
                </a:cubicBezTo>
                <a:lnTo>
                  <a:pt x="199" y="1843"/>
                </a:lnTo>
                <a:cubicBezTo>
                  <a:pt x="199" y="1929"/>
                  <a:pt x="324" y="1998"/>
                  <a:pt x="478" y="1998"/>
                </a:cubicBezTo>
                <a:cubicBezTo>
                  <a:pt x="631" y="1998"/>
                  <a:pt x="756" y="1929"/>
                  <a:pt x="756" y="1843"/>
                </a:cubicBezTo>
                <a:lnTo>
                  <a:pt x="756" y="792"/>
                </a:lnTo>
                <a:lnTo>
                  <a:pt x="753" y="780"/>
                </a:lnTo>
                <a:cubicBezTo>
                  <a:pt x="729" y="712"/>
                  <a:pt x="678" y="665"/>
                  <a:pt x="618" y="661"/>
                </a:cubicBezTo>
                <a:cubicBezTo>
                  <a:pt x="529" y="657"/>
                  <a:pt x="453" y="748"/>
                  <a:pt x="446" y="866"/>
                </a:cubicBezTo>
                <a:lnTo>
                  <a:pt x="259" y="856"/>
                </a:lnTo>
                <a:cubicBezTo>
                  <a:pt x="271" y="635"/>
                  <a:pt x="436" y="465"/>
                  <a:pt x="627" y="475"/>
                </a:cubicBezTo>
                <a:cubicBezTo>
                  <a:pt x="783" y="483"/>
                  <a:pt x="909" y="608"/>
                  <a:pt x="944" y="773"/>
                </a:cubicBezTo>
                <a:lnTo>
                  <a:pt x="945" y="778"/>
                </a:lnTo>
                <a:lnTo>
                  <a:pt x="955" y="778"/>
                </a:lnTo>
                <a:lnTo>
                  <a:pt x="955" y="1843"/>
                </a:lnTo>
                <a:lnTo>
                  <a:pt x="955" y="1854"/>
                </a:lnTo>
                <a:lnTo>
                  <a:pt x="955" y="1854"/>
                </a:lnTo>
                <a:lnTo>
                  <a:pt x="954" y="1859"/>
                </a:lnTo>
                <a:cubicBezTo>
                  <a:pt x="942" y="2022"/>
                  <a:pt x="733" y="2152"/>
                  <a:pt x="478" y="2152"/>
                </a:cubicBezTo>
                <a:cubicBezTo>
                  <a:pt x="222" y="2152"/>
                  <a:pt x="13" y="2022"/>
                  <a:pt x="1" y="1859"/>
                </a:cubicBezTo>
                <a:lnTo>
                  <a:pt x="0" y="1854"/>
                </a:lnTo>
                <a:lnTo>
                  <a:pt x="0" y="1854"/>
                </a:lnTo>
                <a:lnTo>
                  <a:pt x="0" y="1843"/>
                </a:lnTo>
                <a:lnTo>
                  <a:pt x="0" y="309"/>
                </a:lnTo>
                <a:lnTo>
                  <a:pt x="0" y="284"/>
                </a:lnTo>
                <a:lnTo>
                  <a:pt x="2" y="284"/>
                </a:lnTo>
                <a:lnTo>
                  <a:pt x="3" y="277"/>
                </a:lnTo>
                <a:cubicBezTo>
                  <a:pt x="33" y="121"/>
                  <a:pt x="278" y="0"/>
                  <a:pt x="577" y="0"/>
                </a:cubicBezTo>
                <a:close/>
              </a:path>
            </a:pathLst>
          </a:custGeom>
          <a:solidFill>
            <a:srgbClr val="66676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Source Han Sans Normal" pitchFamily="34" charset="-122"/>
              <a:ea typeface="Source Han Sans Normal" pitchFamily="34" charset="-122"/>
            </a:endParaRPr>
          </a:p>
        </p:txBody>
      </p:sp>
      <p:sp>
        <p:nvSpPr>
          <p:cNvPr id="16" name="文本框 15"/>
          <p:cNvSpPr txBox="1"/>
          <p:nvPr>
            <p:custDataLst>
              <p:tags r:id="rId6"/>
            </p:custDataLst>
          </p:nvPr>
        </p:nvSpPr>
        <p:spPr>
          <a:xfrm>
            <a:off x="1775012" y="1152723"/>
            <a:ext cx="7620000" cy="762000"/>
          </a:xfrm>
          <a:prstGeom prst="rect">
            <a:avLst/>
          </a:prstGeom>
          <a:noFill/>
        </p:spPr>
        <p:txBody>
          <a:bodyPr wrap="square" lIns="63500" tIns="25400" rIns="63500" bIns="2540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4000" b="1" spc="300">
                <a:solidFill>
                  <a:srgbClr val="2C6A7F"/>
                </a:solidFill>
                <a:latin typeface="Arial" pitchFamily="34" charset="0"/>
                <a:ea typeface="Source Han Sans Normal" pitchFamily="34" charset="-122"/>
                <a:cs typeface="Poppins SemiBold" panose="02000000000000000000" pitchFamily="2" charset="0"/>
              </a:rPr>
              <a:t>任务导入</a:t>
            </a:r>
            <a:endParaRPr lang="zh-CN" altLang="en-US" sz="4000" b="1" spc="300">
              <a:solidFill>
                <a:srgbClr val="2C6A7F"/>
              </a:solidFill>
              <a:latin typeface="Arial" pitchFamily="34" charset="0"/>
              <a:ea typeface="Source Han Sans Normal" pitchFamily="34" charset="-122"/>
              <a:cs typeface="Poppins SemiBold" panose="02000000000000000000" pitchFamily="2" charset="0"/>
            </a:endParaRPr>
          </a:p>
        </p:txBody>
      </p:sp>
    </p:spTree>
    <p:custDataLst>
      <p:tags r:id="rId7"/>
    </p:custDataLst>
  </p:cSld>
  <p:clrMapOvr>
    <a:masterClrMapping/>
  </p:clrMapOvr>
  <p:transition spd="slow" advTm="5000">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dur="50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dur="50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a:off x="4333461" y="2842763"/>
            <a:ext cx="5661660" cy="935008"/>
            <a:chOff x="4333461" y="2842763"/>
            <a:chExt cx="5661660" cy="935008"/>
          </a:xfrm>
        </p:grpSpPr>
        <p:sp>
          <p:nvSpPr>
            <p:cNvPr id="20" name="Rectangle 8"/>
            <p:cNvSpPr/>
            <p:nvPr/>
          </p:nvSpPr>
          <p:spPr>
            <a:xfrm>
              <a:off x="5264371" y="2842763"/>
              <a:ext cx="4730750" cy="922655"/>
            </a:xfrm>
            <a:prstGeom prst="rect">
              <a:avLst/>
            </a:prstGeom>
            <a:solidFill>
              <a:srgbClr val="2EB0A2"/>
            </a:solidFill>
            <a:ln w="12700" cap="flat">
              <a:noFill/>
              <a:miter lim="400000"/>
            </a:ln>
            <a:effectLst/>
          </p:spPr>
          <p:txBody>
            <a:bodyPr wrap="square" lIns="19049" tIns="19049" rIns="19049" bIns="19049"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sz="2400">
                <a:solidFill>
                  <a:schemeClr val="bg1"/>
                </a:solidFill>
                <a:cs typeface="+mn-ea"/>
              </a:endParaRPr>
            </a:p>
          </p:txBody>
        </p:sp>
        <p:sp>
          <p:nvSpPr>
            <p:cNvPr id="25" name="Shape 1865"/>
            <p:cNvSpPr/>
            <p:nvPr/>
          </p:nvSpPr>
          <p:spPr>
            <a:xfrm>
              <a:off x="5187315" y="2960170"/>
              <a:ext cx="2665730" cy="590550"/>
            </a:xfrm>
            <a:prstGeom prst="rect">
              <a:avLst/>
            </a:prstGeom>
            <a:noFill/>
            <a:ln w="12700" cap="flat">
              <a:noFill/>
              <a:miter lim="400000"/>
            </a:ln>
            <a:effectLst/>
          </p:spPr>
          <p:txBody>
            <a:bodyPr wrap="square" lIns="0" tIns="0" rIns="0" bIns="0" numCol="1" anchor="ctr">
              <a:spAutoFit/>
            </a:bodyPr>
            <a:lstStyle>
              <a:defPPr>
                <a:defRPr lang="zh-CN"/>
              </a:defPPr>
              <a:lvl1pPr marL="0" algn="l" defTabSz="914400" rtl="0" eaLnBrk="1" latinLnBrk="0" hangingPunct="1">
                <a:lnSpc>
                  <a:spcPct val="120000"/>
                </a:lnSpc>
                <a:defRPr sz="3500" kern="1200">
                  <a:solidFill>
                    <a:srgbClr val="53585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800">
                  <a:solidFill>
                    <a:srgbClr val="000000"/>
                  </a:solidFill>
                </a:defRPr>
              </a:pPr>
              <a:r>
                <a:rPr lang="zh-CN" altLang="en-US" sz="3200" b="1">
                  <a:solidFill>
                    <a:schemeClr val="bg1"/>
                  </a:solidFill>
                  <a:latin typeface="等线"/>
                  <a:ea typeface="Source Han Sans Normal"/>
                  <a:sym typeface="+mn-ea"/>
                </a:rPr>
                <a:t>车载网络应用</a:t>
              </a:r>
              <a:endParaRPr lang="zh-CN" altLang="en-US" sz="3200" b="1">
                <a:solidFill>
                  <a:schemeClr val="bg1"/>
                </a:solidFill>
                <a:latin typeface="等线"/>
                <a:ea typeface="Source Han Sans Normal"/>
                <a:sym typeface="+mn-ea"/>
              </a:endParaRPr>
            </a:p>
          </p:txBody>
        </p:sp>
        <p:sp>
          <p:nvSpPr>
            <p:cNvPr id="15" name="Shape 1861"/>
            <p:cNvSpPr/>
            <p:nvPr/>
          </p:nvSpPr>
          <p:spPr>
            <a:xfrm>
              <a:off x="4333461" y="2904141"/>
              <a:ext cx="930858" cy="873630"/>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2EB0A2"/>
            </a:solidFill>
            <a:ln w="12700" cap="flat">
              <a:noFill/>
              <a:miter lim="400000"/>
            </a:ln>
            <a:effectLst/>
          </p:spPr>
          <p:txBody>
            <a:bodyPr wrap="square" lIns="19049" tIns="19049" rIns="19049" bIns="19049"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200">
                  <a:solidFill>
                    <a:schemeClr val="bg1"/>
                  </a:solidFill>
                  <a:ea typeface="Source Han Sans Normal"/>
                  <a:cs typeface="+mn-ea"/>
                  <a:sym typeface="+mn-lt"/>
                </a:rPr>
                <a:t>02</a:t>
              </a:r>
              <a:endParaRPr sz="3200">
                <a:solidFill>
                  <a:schemeClr val="bg1"/>
                </a:solidFill>
                <a:ea typeface="Source Han Sans Normal"/>
                <a:cs typeface="+mn-ea"/>
                <a:sym typeface="+mn-lt"/>
              </a:endParaRPr>
            </a:p>
          </p:txBody>
        </p:sp>
      </p:grpSp>
      <p:grpSp>
        <p:nvGrpSpPr>
          <p:cNvPr id="5" name="组合 4"/>
          <p:cNvGrpSpPr/>
          <p:nvPr/>
        </p:nvGrpSpPr>
        <p:grpSpPr>
          <a:xfrm>
            <a:off x="4333461" y="1336088"/>
            <a:ext cx="5661025" cy="922655"/>
            <a:chOff x="4333461" y="1336088"/>
            <a:chExt cx="5661025" cy="922655"/>
          </a:xfrm>
        </p:grpSpPr>
        <p:sp>
          <p:nvSpPr>
            <p:cNvPr id="13" name="Rectangle 8"/>
            <p:cNvSpPr/>
            <p:nvPr/>
          </p:nvSpPr>
          <p:spPr>
            <a:xfrm>
              <a:off x="5305646" y="1336088"/>
              <a:ext cx="4688840" cy="922655"/>
            </a:xfrm>
            <a:prstGeom prst="rect">
              <a:avLst/>
            </a:prstGeom>
            <a:solidFill>
              <a:srgbClr val="2F728B"/>
            </a:solidFill>
            <a:ln w="12700" cap="flat">
              <a:noFill/>
              <a:miter lim="400000"/>
            </a:ln>
            <a:effectLst/>
          </p:spPr>
          <p:txBody>
            <a:bodyPr wrap="square" lIns="19049" tIns="19049" rIns="19049" bIns="19049"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sz="2400">
                <a:solidFill>
                  <a:schemeClr val="bg1"/>
                </a:solidFill>
                <a:cs typeface="+mn-ea"/>
              </a:endParaRPr>
            </a:p>
          </p:txBody>
        </p:sp>
        <p:grpSp>
          <p:nvGrpSpPr>
            <p:cNvPr id="2" name="组合 1"/>
            <p:cNvGrpSpPr/>
            <p:nvPr/>
          </p:nvGrpSpPr>
          <p:grpSpPr>
            <a:xfrm>
              <a:off x="4333461" y="1360733"/>
              <a:ext cx="5619115" cy="873630"/>
              <a:chOff x="4333461" y="1360733"/>
              <a:chExt cx="5619115" cy="873630"/>
            </a:xfrm>
          </p:grpSpPr>
          <p:sp>
            <p:nvSpPr>
              <p:cNvPr id="17" name="Shape 1865"/>
              <p:cNvSpPr/>
              <p:nvPr/>
            </p:nvSpPr>
            <p:spPr>
              <a:xfrm>
                <a:off x="5264371" y="1444386"/>
                <a:ext cx="4688205" cy="590550"/>
              </a:xfrm>
              <a:prstGeom prst="rect">
                <a:avLst/>
              </a:prstGeom>
              <a:noFill/>
              <a:ln w="12700" cap="flat">
                <a:noFill/>
                <a:miter lim="400000"/>
              </a:ln>
              <a:effectLst/>
            </p:spPr>
            <p:txBody>
              <a:bodyPr wrap="square" lIns="0" tIns="0" rIns="0" bIns="0" numCol="1" anchor="ctr">
                <a:spAutoFit/>
              </a:bodyPr>
              <a:lstStyle>
                <a:defPPr>
                  <a:defRPr lang="zh-CN"/>
                </a:defPPr>
                <a:lvl1pPr marL="0" algn="l" defTabSz="914400" rtl="0" eaLnBrk="1" latinLnBrk="0" hangingPunct="1">
                  <a:lnSpc>
                    <a:spcPct val="120000"/>
                  </a:lnSpc>
                  <a:defRPr sz="3500" kern="1200">
                    <a:solidFill>
                      <a:srgbClr val="53585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800">
                    <a:solidFill>
                      <a:srgbClr val="000000"/>
                    </a:solidFill>
                  </a:defRPr>
                </a:pPr>
                <a:r>
                  <a:rPr lang="zh-CN" altLang="en-US" sz="3200" b="1">
                    <a:solidFill>
                      <a:schemeClr val="bg1"/>
                    </a:solidFill>
                    <a:latin typeface="等线"/>
                    <a:ea typeface="Source Han Sans Normal"/>
                    <a:sym typeface="+mn-ea"/>
                  </a:rPr>
                  <a:t>ABCDE五类车载网络概述</a:t>
                </a:r>
                <a:endParaRPr sz="3200">
                  <a:solidFill>
                    <a:schemeClr val="bg1"/>
                  </a:solidFill>
                  <a:ea typeface="Source Han Sans Normal"/>
                  <a:cs typeface="+mn-ea"/>
                  <a:sym typeface="+mn-lt"/>
                </a:endParaRPr>
              </a:p>
            </p:txBody>
          </p:sp>
          <p:sp>
            <p:nvSpPr>
              <p:cNvPr id="18" name="Shape 1866"/>
              <p:cNvSpPr/>
              <p:nvPr/>
            </p:nvSpPr>
            <p:spPr>
              <a:xfrm>
                <a:off x="4333461" y="1360733"/>
                <a:ext cx="930858" cy="873630"/>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2F728B"/>
              </a:solidFill>
              <a:ln w="12700" cap="flat">
                <a:noFill/>
                <a:miter lim="400000"/>
              </a:ln>
              <a:effectLst/>
            </p:spPr>
            <p:txBody>
              <a:bodyPr wrap="square" lIns="19049" tIns="19049" rIns="19049" bIns="19049"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200">
                    <a:solidFill>
                      <a:schemeClr val="bg1"/>
                    </a:solidFill>
                    <a:ea typeface="Source Han Sans Normal"/>
                    <a:cs typeface="+mn-ea"/>
                    <a:sym typeface="+mn-lt"/>
                  </a:rPr>
                  <a:t>01</a:t>
                </a:r>
                <a:endParaRPr sz="3200">
                  <a:solidFill>
                    <a:schemeClr val="bg1"/>
                  </a:solidFill>
                  <a:ea typeface="Source Han Sans Normal"/>
                  <a:cs typeface="+mn-ea"/>
                  <a:sym typeface="+mn-lt"/>
                </a:endParaRPr>
              </a:p>
            </p:txBody>
          </p:sp>
        </p:grpSp>
      </p:grpSp>
      <p:grpSp>
        <p:nvGrpSpPr>
          <p:cNvPr id="21" name="组合 20"/>
          <p:cNvGrpSpPr/>
          <p:nvPr/>
        </p:nvGrpSpPr>
        <p:grpSpPr>
          <a:xfrm>
            <a:off x="1391920" y="2288540"/>
            <a:ext cx="2289810" cy="2282190"/>
            <a:chOff x="4975307" y="1637021"/>
            <a:chExt cx="2125272" cy="2125272"/>
          </a:xfrm>
        </p:grpSpPr>
        <p:sp>
          <p:nvSpPr>
            <p:cNvPr id="22" name="椭圆 21"/>
            <p:cNvSpPr/>
            <p:nvPr/>
          </p:nvSpPr>
          <p:spPr>
            <a:xfrm>
              <a:off x="4975307" y="1637021"/>
              <a:ext cx="2125272" cy="2125272"/>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23" name="TextBox 21"/>
            <p:cNvSpPr txBox="1"/>
            <p:nvPr/>
          </p:nvSpPr>
          <p:spPr>
            <a:xfrm>
              <a:off x="5381353" y="2065273"/>
              <a:ext cx="1313180" cy="715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a:solidFill>
                    <a:schemeClr val="bg1"/>
                  </a:solidFill>
                  <a:latin typeface="Source Han Sans Normal"/>
                  <a:ea typeface="Source Han Sans Normal"/>
                  <a:cs typeface="+mn-ea"/>
                  <a:sym typeface="+mn-lt"/>
                </a:rPr>
                <a:t>目录</a:t>
              </a:r>
              <a:endParaRPr lang="zh-CN" altLang="en-US" sz="4400">
                <a:solidFill>
                  <a:schemeClr val="bg1"/>
                </a:solidFill>
                <a:latin typeface="Source Han Sans Normal"/>
                <a:ea typeface="Source Han Sans Normal"/>
                <a:cs typeface="+mn-ea"/>
                <a:sym typeface="+mn-lt"/>
              </a:endParaRPr>
            </a:p>
          </p:txBody>
        </p:sp>
        <p:sp>
          <p:nvSpPr>
            <p:cNvPr id="24" name="矩形 23"/>
            <p:cNvSpPr/>
            <p:nvPr/>
          </p:nvSpPr>
          <p:spPr>
            <a:xfrm>
              <a:off x="5213069" y="2852368"/>
              <a:ext cx="1649747" cy="3429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spc="400">
                  <a:solidFill>
                    <a:schemeClr val="bg1"/>
                  </a:solidFill>
                  <a:latin typeface="Source Han Sans Normal"/>
                  <a:ea typeface="Source Han Sans Normal"/>
                  <a:cs typeface="+mn-ea"/>
                  <a:sym typeface="+mn-lt"/>
                </a:rPr>
                <a:t>CONTENT</a:t>
              </a:r>
              <a:endParaRPr lang="en-US" altLang="zh-CN" b="1" spc="400">
                <a:solidFill>
                  <a:schemeClr val="bg1"/>
                </a:solidFill>
                <a:latin typeface="Source Han Sans Normal"/>
                <a:ea typeface="Source Han Sans Normal"/>
                <a:cs typeface="+mn-ea"/>
                <a:sym typeface="+mn-lt"/>
              </a:endParaRPr>
            </a:p>
          </p:txBody>
        </p:sp>
      </p:grpSp>
      <p:grpSp>
        <p:nvGrpSpPr>
          <p:cNvPr id="4" name="组合 3"/>
          <p:cNvGrpSpPr/>
          <p:nvPr/>
        </p:nvGrpSpPr>
        <p:grpSpPr>
          <a:xfrm>
            <a:off x="4265764" y="4252730"/>
            <a:ext cx="5729357" cy="931280"/>
            <a:chOff x="4265764" y="4252730"/>
            <a:chExt cx="5729357" cy="931280"/>
          </a:xfrm>
        </p:grpSpPr>
        <p:sp>
          <p:nvSpPr>
            <p:cNvPr id="19" name="Shape 1857"/>
            <p:cNvSpPr/>
            <p:nvPr/>
          </p:nvSpPr>
          <p:spPr>
            <a:xfrm>
              <a:off x="4333461" y="4310380"/>
              <a:ext cx="930858" cy="873630"/>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2F728B"/>
            </a:solidFill>
            <a:ln w="12700" cap="flat">
              <a:noFill/>
              <a:miter lim="400000"/>
            </a:ln>
            <a:effectLst/>
          </p:spPr>
          <p:txBody>
            <a:bodyPr wrap="square" lIns="19049" tIns="19049" rIns="19049" bIns="19049"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200">
                  <a:solidFill>
                    <a:schemeClr val="bg1"/>
                  </a:solidFill>
                  <a:ea typeface="Source Han Sans Normal"/>
                  <a:cs typeface="+mn-ea"/>
                  <a:sym typeface="+mn-lt"/>
                </a:rPr>
                <a:t>03</a:t>
              </a:r>
              <a:endParaRPr sz="3200">
                <a:solidFill>
                  <a:schemeClr val="bg1"/>
                </a:solidFill>
                <a:ea typeface="Source Han Sans Normal"/>
                <a:cs typeface="+mn-ea"/>
                <a:sym typeface="+mn-lt"/>
              </a:endParaRPr>
            </a:p>
          </p:txBody>
        </p:sp>
        <p:sp>
          <p:nvSpPr>
            <p:cNvPr id="26" name="Rectangle 8"/>
            <p:cNvSpPr/>
            <p:nvPr/>
          </p:nvSpPr>
          <p:spPr>
            <a:xfrm>
              <a:off x="5305646" y="4252730"/>
              <a:ext cx="4689475" cy="922655"/>
            </a:xfrm>
            <a:prstGeom prst="rect">
              <a:avLst/>
            </a:prstGeom>
            <a:solidFill>
              <a:srgbClr val="2F728B"/>
            </a:solidFill>
            <a:ln w="12700" cap="flat">
              <a:noFill/>
              <a:miter lim="400000"/>
            </a:ln>
            <a:effectLst/>
          </p:spPr>
          <p:txBody>
            <a:bodyPr wrap="square" lIns="19049" tIns="19049" rIns="19049" bIns="19049"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sz="2400">
                <a:solidFill>
                  <a:schemeClr val="bg1"/>
                </a:solidFill>
                <a:cs typeface="+mn-ea"/>
              </a:endParaRPr>
            </a:p>
          </p:txBody>
        </p:sp>
        <p:sp>
          <p:nvSpPr>
            <p:cNvPr id="27" name="Shape 1865"/>
            <p:cNvSpPr/>
            <p:nvPr/>
          </p:nvSpPr>
          <p:spPr>
            <a:xfrm>
              <a:off x="4265764" y="4395061"/>
              <a:ext cx="3851800" cy="590550"/>
            </a:xfrm>
            <a:prstGeom prst="rect">
              <a:avLst/>
            </a:prstGeom>
            <a:noFill/>
            <a:ln w="12700" cap="flat">
              <a:noFill/>
              <a:miter lim="400000"/>
            </a:ln>
            <a:effectLst/>
          </p:spPr>
          <p:txBody>
            <a:bodyPr wrap="square" lIns="0" tIns="0" rIns="0" bIns="0" numCol="1" anchor="ctr">
              <a:spAutoFit/>
            </a:bodyPr>
            <a:lstStyle>
              <a:defPPr>
                <a:defRPr lang="zh-CN"/>
              </a:defPPr>
              <a:lvl1pPr marL="0" algn="l" defTabSz="914400" rtl="0" eaLnBrk="1" latinLnBrk="0" hangingPunct="1">
                <a:lnSpc>
                  <a:spcPct val="120000"/>
                </a:lnSpc>
                <a:defRPr sz="3500" kern="1200">
                  <a:solidFill>
                    <a:srgbClr val="53585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sz="1800">
                  <a:solidFill>
                    <a:srgbClr val="000000"/>
                  </a:solidFill>
                </a:defRPr>
              </a:pPr>
              <a:r>
                <a:rPr lang="zh-CN" altLang="en-US" sz="3200" b="1">
                  <a:solidFill>
                    <a:schemeClr val="bg1"/>
                  </a:solidFill>
                  <a:latin typeface="等线"/>
                  <a:ea typeface="Source Han Sans Normal"/>
                  <a:sym typeface="+mn-ea"/>
                </a:rPr>
                <a:t>任务实施</a:t>
              </a:r>
              <a:endParaRPr lang="zh-CN" altLang="en-US" sz="3200" b="1">
                <a:solidFill>
                  <a:schemeClr val="bg1"/>
                </a:solidFill>
                <a:latin typeface="等线"/>
                <a:ea typeface="Source Han Sans Normal"/>
                <a:sym typeface="+mn-ea"/>
              </a:endParaRPr>
            </a:p>
          </p:txBody>
        </p:sp>
      </p:grpSp>
    </p:spTree>
  </p:cSld>
  <p:clrMapOvr>
    <a:masterClrMapping/>
  </p:clrMapOvr>
  <mc:AlternateContent>
    <mc:Choice xmlns:p14="http://schemas.microsoft.com/office/powerpoint/2010/main" Requires="p14">
      <p:transition>
        <p14:prism/>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dur="100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dur="1000" fill="hold"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1000"/>
                                        <p:tgtEl>
                                          <p:spTgt spid="21"/>
                                        </p:tgtEl>
                                      </p:cBhvr>
                                    </p:animEffect>
                                    <p:anim calcmode="lin" valueType="num">
                                      <p:cBhvr>
                                        <p:cTn id="23" dur="1000" fill="hold"/>
                                        <p:tgtEl>
                                          <p:spTgt spid="21"/>
                                        </p:tgtEl>
                                        <p:attrNameLst>
                                          <p:attrName>ppt_x</p:attrName>
                                        </p:attrNameLst>
                                      </p:cBhvr>
                                      <p:tavLst>
                                        <p:tav tm="0">
                                          <p:val>
                                            <p:strVal val="#ppt_x"/>
                                          </p:val>
                                        </p:tav>
                                        <p:tav tm="100000">
                                          <p:val>
                                            <p:strVal val="#ppt_x"/>
                                          </p:val>
                                        </p:tav>
                                      </p:tavLst>
                                    </p:anim>
                                    <p:anim calcmode="lin" valueType="num">
                                      <p:cBhvr>
                                        <p:cTn id="2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Rectangle 8" hidden="1"/>
          <p:cNvSpPr>
            <a:spLocks noGrp="1" noRot="1" noChangeAspect="1" noMove="1" noResize="1" noEditPoints="1" noAdjustHandles="1" noChangeArrowheads="1" noChangeShapeType="1" noTextEdit="1"/>
          </p:cNvSpPr>
          <p:nvPr/>
        </p:nvSpPr>
        <p:spPr bwMode="white">
          <a:xfrm>
            <a:off x="0" y="0"/>
            <a:ext cx="12192000" cy="6858000"/>
          </a:xfrm>
          <a:prstGeom prst="rect">
            <a:avLst/>
          </a:prstGeom>
          <a:solidFill>
            <a:schemeClr val="bg1"/>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9" name="文本框 18"/>
          <p:cNvSpPr txBox="1"/>
          <p:nvPr/>
        </p:nvSpPr>
        <p:spPr>
          <a:xfrm>
            <a:off x="5796280" y="1916430"/>
            <a:ext cx="122174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solidFill>
                <a:cs typeface="+mn-ea"/>
                <a:sym typeface="+mn-lt"/>
              </a:rPr>
              <a:t>1</a:t>
            </a:r>
            <a:endParaRPr lang="zh-CN" altLang="en-US" sz="9600">
              <a:solidFill>
                <a:schemeClr val="bg1"/>
              </a:solidFill>
              <a:cs typeface="+mn-ea"/>
              <a:sym typeface="+mn-lt"/>
            </a:endParaRPr>
          </a:p>
        </p:txBody>
      </p:sp>
      <p:sp>
        <p:nvSpPr>
          <p:cNvPr id="16" name="文本框 15"/>
          <p:cNvSpPr txBox="1"/>
          <p:nvPr/>
        </p:nvSpPr>
        <p:spPr>
          <a:xfrm>
            <a:off x="5814695" y="1917065"/>
            <a:ext cx="122174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solidFill>
                <a:cs typeface="+mn-ea"/>
                <a:sym typeface="+mn-lt"/>
              </a:rPr>
              <a:t>1</a:t>
            </a:r>
            <a:endParaRPr lang="zh-CN" altLang="en-US" sz="9600">
              <a:solidFill>
                <a:schemeClr val="bg1"/>
              </a:solidFill>
              <a:cs typeface="+mn-ea"/>
              <a:sym typeface="+mn-lt"/>
            </a:endParaRPr>
          </a:p>
        </p:txBody>
      </p:sp>
      <p:sp>
        <p:nvSpPr>
          <p:cNvPr id="30" name="文本框 29"/>
          <p:cNvSpPr txBox="1"/>
          <p:nvPr/>
        </p:nvSpPr>
        <p:spPr>
          <a:xfrm>
            <a:off x="5823585" y="1917700"/>
            <a:ext cx="122174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solidFill>
                <a:cs typeface="+mn-ea"/>
                <a:sym typeface="+mn-lt"/>
              </a:rPr>
              <a:t>1</a:t>
            </a:r>
            <a:endParaRPr lang="zh-CN" altLang="en-US" sz="9600">
              <a:solidFill>
                <a:schemeClr val="bg1"/>
              </a:solidFill>
              <a:cs typeface="+mn-ea"/>
              <a:sym typeface="+mn-lt"/>
            </a:endParaRPr>
          </a:p>
        </p:txBody>
      </p:sp>
      <p:sp>
        <p:nvSpPr>
          <p:cNvPr id="31" name="椭圆 30"/>
          <p:cNvSpPr/>
          <p:nvPr/>
        </p:nvSpPr>
        <p:spPr>
          <a:xfrm>
            <a:off x="2196201" y="1573711"/>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nvGrpSpPr>
          <p:cNvPr id="32" name="组合 31"/>
          <p:cNvGrpSpPr/>
          <p:nvPr/>
        </p:nvGrpSpPr>
        <p:grpSpPr>
          <a:xfrm>
            <a:off x="4619779" y="1006784"/>
            <a:ext cx="3728911" cy="3605963"/>
            <a:chOff x="2563325" y="-921225"/>
            <a:chExt cx="8228053" cy="7956762"/>
          </a:xfrm>
        </p:grpSpPr>
        <p:sp>
          <p:nvSpPr>
            <p:cNvPr id="33" name="椭圆 3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4" name="椭圆 33"/>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5" name="椭圆 34"/>
            <p:cNvSpPr/>
            <p:nvPr/>
          </p:nvSpPr>
          <p:spPr>
            <a:xfrm>
              <a:off x="2563325" y="376456"/>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6" name="椭圆 35"/>
            <p:cNvSpPr/>
            <p:nvPr/>
          </p:nvSpPr>
          <p:spPr>
            <a:xfrm>
              <a:off x="4842635" y="2917097"/>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42" name="文本框 41"/>
          <p:cNvSpPr txBox="1"/>
          <p:nvPr/>
        </p:nvSpPr>
        <p:spPr>
          <a:xfrm>
            <a:off x="5288030" y="2170430"/>
            <a:ext cx="1627370" cy="156966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9600">
                <a:solidFill>
                  <a:schemeClr val="bg1"/>
                </a:solidFill>
                <a:latin typeface="+mj-lt"/>
                <a:ea typeface="+mj-lt"/>
                <a:cs typeface="+mn-ea"/>
                <a:sym typeface="+mn-lt"/>
              </a:rPr>
              <a:t>01</a:t>
            </a:r>
            <a:endParaRPr lang="en-US" altLang="zh-CN" sz="9600">
              <a:solidFill>
                <a:schemeClr val="bg1"/>
              </a:solidFill>
              <a:latin typeface="+mj-lt"/>
              <a:ea typeface="+mj-lt"/>
              <a:cs typeface="+mn-ea"/>
              <a:sym typeface="+mn-lt"/>
            </a:endParaRPr>
          </a:p>
        </p:txBody>
      </p:sp>
      <p:sp>
        <p:nvSpPr>
          <p:cNvPr id="43" name="文本框 42"/>
          <p:cNvSpPr txBox="1"/>
          <p:nvPr/>
        </p:nvSpPr>
        <p:spPr>
          <a:xfrm>
            <a:off x="3190352" y="4636285"/>
            <a:ext cx="6284480" cy="70788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000" b="1">
                <a:latin typeface="+mj-lt"/>
                <a:ea typeface="Source Han Sans Normal"/>
                <a:cs typeface="+mn-ea"/>
                <a:sym typeface="+mn-ea"/>
              </a:rPr>
              <a:t>ABCDE</a:t>
            </a:r>
            <a:r>
              <a:rPr lang="zh-CN" altLang="en-US" sz="4000" b="1">
                <a:solidFill>
                  <a:schemeClr val="tx1"/>
                </a:solidFill>
                <a:latin typeface="等线"/>
                <a:ea typeface="Source Han Sans Normal"/>
                <a:sym typeface="+mn-ea"/>
              </a:rPr>
              <a:t>五类</a:t>
            </a:r>
            <a:r>
              <a:rPr lang="zh-CN" altLang="en-US" sz="4000" b="1">
                <a:latin typeface="+mj-lt"/>
                <a:ea typeface="Source Han Sans Normal"/>
                <a:cs typeface="+mn-ea"/>
                <a:sym typeface="+mn-lt"/>
              </a:rPr>
              <a:t>车载网络概述</a:t>
            </a:r>
            <a:endParaRPr lang="zh-CN" altLang="en-US" sz="4000" b="1">
              <a:latin typeface="+mj-lt"/>
              <a:ea typeface="Source Han Sans Normal"/>
              <a:cs typeface="+mn-ea"/>
              <a:sym typeface="+mn-lt"/>
            </a:endParaRPr>
          </a:p>
        </p:txBody>
      </p:sp>
      <p:sp>
        <p:nvSpPr>
          <p:cNvPr id="44" name="椭圆 43"/>
          <p:cNvSpPr/>
          <p:nvPr/>
        </p:nvSpPr>
        <p:spPr>
          <a:xfrm>
            <a:off x="9962274" y="1156423"/>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45" name="椭圆 44"/>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46" name="椭圆 45"/>
          <p:cNvSpPr/>
          <p:nvPr/>
        </p:nvSpPr>
        <p:spPr>
          <a:xfrm>
            <a:off x="9870328" y="4279788"/>
            <a:ext cx="1170257" cy="1170257"/>
          </a:xfrm>
          <a:prstGeom prst="ellipse">
            <a:avLst/>
          </a:prstGeom>
          <a:pattFill prst="wdDn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additive="base">
                                        <p:cTn id="12" dur="500" fill="hold"/>
                                        <p:tgtEl>
                                          <p:spTgt spid="16"/>
                                        </p:tgtEl>
                                        <p:attrNameLst>
                                          <p:attrName>ppt_x</p:attrName>
                                        </p:attrNameLst>
                                      </p:cBhvr>
                                      <p:tavLst>
                                        <p:tav tm="0">
                                          <p:val>
                                            <p:strVal val="#ppt_x"/>
                                          </p:val>
                                        </p:tav>
                                        <p:tav tm="100000">
                                          <p:val>
                                            <p:strVal val="#ppt_x"/>
                                          </p:val>
                                        </p:tav>
                                      </p:tavLst>
                                    </p:anim>
                                    <p:anim calcmode="lin" valueType="num">
                                      <p:cBhvr additive="base">
                                        <p:cTn id="13"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30"/>
                                        </p:tgtEl>
                                        <p:attrNameLst>
                                          <p:attrName>style.visibility</p:attrName>
                                        </p:attrNameLst>
                                      </p:cBhvr>
                                      <p:to>
                                        <p:strVal val="visible"/>
                                      </p:to>
                                    </p:set>
                                    <p:anim calcmode="lin" valueType="num">
                                      <p:cBhvr additive="base">
                                        <p:cTn id="18" dur="500" fill="hold"/>
                                        <p:tgtEl>
                                          <p:spTgt spid="30"/>
                                        </p:tgtEl>
                                        <p:attrNameLst>
                                          <p:attrName>ppt_x</p:attrName>
                                        </p:attrNameLst>
                                      </p:cBhvr>
                                      <p:tavLst>
                                        <p:tav tm="0">
                                          <p:val>
                                            <p:strVal val="#ppt_x"/>
                                          </p:val>
                                        </p:tav>
                                        <p:tav tm="100000">
                                          <p:val>
                                            <p:strVal val="#ppt_x"/>
                                          </p:val>
                                        </p:tav>
                                      </p:tavLst>
                                    </p:anim>
                                    <p:anim calcmode="lin" valueType="num">
                                      <p:cBhvr additive="base">
                                        <p:cTn id="19"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42"/>
                                        </p:tgtEl>
                                        <p:attrNameLst>
                                          <p:attrName>style.visibility</p:attrName>
                                        </p:attrNameLst>
                                      </p:cBhvr>
                                      <p:to>
                                        <p:strVal val="visible"/>
                                      </p:to>
                                    </p:set>
                                    <p:anim calcmode="lin" valueType="num">
                                      <p:cBhvr additive="base">
                                        <p:cTn id="24" dur="500" fill="hold"/>
                                        <p:tgtEl>
                                          <p:spTgt spid="42"/>
                                        </p:tgtEl>
                                        <p:attrNameLst>
                                          <p:attrName>ppt_x</p:attrName>
                                        </p:attrNameLst>
                                      </p:cBhvr>
                                      <p:tavLst>
                                        <p:tav tm="0">
                                          <p:val>
                                            <p:strVal val="#ppt_x"/>
                                          </p:val>
                                        </p:tav>
                                        <p:tav tm="100000">
                                          <p:val>
                                            <p:strVal val="#ppt_x"/>
                                          </p:val>
                                        </p:tav>
                                      </p:tavLst>
                                    </p:anim>
                                    <p:anim calcmode="lin" valueType="num">
                                      <p:cBhvr additive="base">
                                        <p:cTn id="25" dur="500" fill="hold"/>
                                        <p:tgtEl>
                                          <p:spTgt spid="42"/>
                                        </p:tgtEl>
                                        <p:attrNameLst>
                                          <p:attrName>ppt_y</p:attrName>
                                        </p:attrNameLst>
                                      </p:cBhvr>
                                      <p:tavLst>
                                        <p:tav tm="0">
                                          <p:val>
                                            <p:strVal val="1+#ppt_h/2"/>
                                          </p:val>
                                        </p:tav>
                                        <p:tav tm="100000">
                                          <p:val>
                                            <p:strVal val="#ppt_y"/>
                                          </p:val>
                                        </p:tav>
                                      </p:tavLst>
                                    </p:anim>
                                  </p:childTnLst>
                                </p:cTn>
                              </p:par>
                              <p:par>
                                <p:cTn id="26" presetID="2" presetClass="entr" presetSubtype="4" dur="500" fill="hold" grpId="0" nodeType="withEffect">
                                  <p:stCondLst>
                                    <p:cond delay="0"/>
                                  </p:stCondLst>
                                  <p:childTnLst>
                                    <p:set>
                                      <p:cBhvr>
                                        <p:cTn id="27" dur="1" fill="hold">
                                          <p:stCondLst>
                                            <p:cond delay="0"/>
                                          </p:stCondLst>
                                        </p:cTn>
                                        <p:tgtEl>
                                          <p:spTgt spid="43"/>
                                        </p:tgtEl>
                                        <p:attrNameLst>
                                          <p:attrName>style.visibility</p:attrName>
                                        </p:attrNameLst>
                                      </p:cBhvr>
                                      <p:to>
                                        <p:strVal val="visible"/>
                                      </p:to>
                                    </p:set>
                                    <p:anim calcmode="lin" valueType="num">
                                      <p:cBhvr additive="base">
                                        <p:cTn id="28" dur="500" fill="hold"/>
                                        <p:tgtEl>
                                          <p:spTgt spid="43"/>
                                        </p:tgtEl>
                                        <p:attrNameLst>
                                          <p:attrName>ppt_x</p:attrName>
                                        </p:attrNameLst>
                                      </p:cBhvr>
                                      <p:tavLst>
                                        <p:tav tm="0">
                                          <p:val>
                                            <p:strVal val="#ppt_x"/>
                                          </p:val>
                                        </p:tav>
                                        <p:tav tm="100000">
                                          <p:val>
                                            <p:strVal val="#ppt_x"/>
                                          </p:val>
                                        </p:tav>
                                      </p:tavLst>
                                    </p:anim>
                                    <p:anim calcmode="lin" valueType="num">
                                      <p:cBhvr additive="base">
                                        <p:cTn id="29" dur="500" fill="hold"/>
                                        <p:tgtEl>
                                          <p:spTgt spid="43"/>
                                        </p:tgtEl>
                                        <p:attrNameLst>
                                          <p:attrName>ppt_y</p:attrName>
                                        </p:attrNameLst>
                                      </p:cBhvr>
                                      <p:tavLst>
                                        <p:tav tm="0">
                                          <p:val>
                                            <p:strVal val="1+#ppt_h/2"/>
                                          </p:val>
                                        </p:tav>
                                        <p:tav tm="100000">
                                          <p:val>
                                            <p:strVal val="#ppt_y"/>
                                          </p:val>
                                        </p:tav>
                                      </p:tavLst>
                                    </p:anim>
                                  </p:childTnLst>
                                </p:cTn>
                              </p:par>
                              <p:par>
                                <p:cTn id="30" presetID="2" presetClass="entr" presetSubtype="4" dur="500" fill="hold" nodeType="withEffect">
                                  <p:stCondLst>
                                    <p:cond delay="0"/>
                                  </p:stCondLst>
                                  <p:childTnLst>
                                    <p:set>
                                      <p:cBhvr>
                                        <p:cTn id="31" dur="1" fill="hold">
                                          <p:stCondLst>
                                            <p:cond delay="0"/>
                                          </p:stCondLst>
                                        </p:cTn>
                                        <p:tgtEl>
                                          <p:spTgt spid="32"/>
                                        </p:tgtEl>
                                        <p:attrNameLst>
                                          <p:attrName>style.visibility</p:attrName>
                                        </p:attrNameLst>
                                      </p:cBhvr>
                                      <p:to>
                                        <p:strVal val="visible"/>
                                      </p:to>
                                    </p:set>
                                    <p:anim calcmode="lin" valueType="num">
                                      <p:cBhvr additive="base">
                                        <p:cTn id="32" dur="500" fill="hold"/>
                                        <p:tgtEl>
                                          <p:spTgt spid="32"/>
                                        </p:tgtEl>
                                        <p:attrNameLst>
                                          <p:attrName>ppt_x</p:attrName>
                                        </p:attrNameLst>
                                      </p:cBhvr>
                                      <p:tavLst>
                                        <p:tav tm="0">
                                          <p:val>
                                            <p:strVal val="#ppt_x"/>
                                          </p:val>
                                        </p:tav>
                                        <p:tav tm="100000">
                                          <p:val>
                                            <p:strVal val="#ppt_x"/>
                                          </p:val>
                                        </p:tav>
                                      </p:tavLst>
                                    </p:anim>
                                    <p:anim calcmode="lin" valueType="num">
                                      <p:cBhvr additive="base">
                                        <p:cTn id="33" dur="500" fill="hold"/>
                                        <p:tgtEl>
                                          <p:spTgt spid="32"/>
                                        </p:tgtEl>
                                        <p:attrNameLst>
                                          <p:attrName>ppt_y</p:attrName>
                                        </p:attrNameLst>
                                      </p:cBhvr>
                                      <p:tavLst>
                                        <p:tav tm="0">
                                          <p:val>
                                            <p:strVal val="1+#ppt_h/2"/>
                                          </p:val>
                                        </p:tav>
                                        <p:tav tm="100000">
                                          <p:val>
                                            <p:strVal val="#ppt_y"/>
                                          </p:val>
                                        </p:tav>
                                      </p:tavLst>
                                    </p:anim>
                                  </p:childTnLst>
                                </p:cTn>
                              </p:par>
                              <p:par>
                                <p:cTn id="34" presetID="2" presetClass="entr" presetSubtype="4" dur="500" fill="hold" grpId="0" nodeType="withEffect">
                                  <p:stCondLst>
                                    <p:cond delay="0"/>
                                  </p:stCondLst>
                                  <p:childTnLst>
                                    <p:set>
                                      <p:cBhvr>
                                        <p:cTn id="35" dur="1" fill="hold">
                                          <p:stCondLst>
                                            <p:cond delay="0"/>
                                          </p:stCondLst>
                                        </p:cTn>
                                        <p:tgtEl>
                                          <p:spTgt spid="31"/>
                                        </p:tgtEl>
                                        <p:attrNameLst>
                                          <p:attrName>style.visibility</p:attrName>
                                        </p:attrNameLst>
                                      </p:cBhvr>
                                      <p:to>
                                        <p:strVal val="visible"/>
                                      </p:to>
                                    </p:set>
                                    <p:anim calcmode="lin" valueType="num">
                                      <p:cBhvr additive="base">
                                        <p:cTn id="36" dur="500" fill="hold"/>
                                        <p:tgtEl>
                                          <p:spTgt spid="31"/>
                                        </p:tgtEl>
                                        <p:attrNameLst>
                                          <p:attrName>ppt_x</p:attrName>
                                        </p:attrNameLst>
                                      </p:cBhvr>
                                      <p:tavLst>
                                        <p:tav tm="0">
                                          <p:val>
                                            <p:strVal val="#ppt_x"/>
                                          </p:val>
                                        </p:tav>
                                        <p:tav tm="100000">
                                          <p:val>
                                            <p:strVal val="#ppt_x"/>
                                          </p:val>
                                        </p:tav>
                                      </p:tavLst>
                                    </p:anim>
                                    <p:anim calcmode="lin" valueType="num">
                                      <p:cBhvr additive="base">
                                        <p:cTn id="37" dur="500" fill="hold"/>
                                        <p:tgtEl>
                                          <p:spTgt spid="31"/>
                                        </p:tgtEl>
                                        <p:attrNameLst>
                                          <p:attrName>ppt_y</p:attrName>
                                        </p:attrNameLst>
                                      </p:cBhvr>
                                      <p:tavLst>
                                        <p:tav tm="0">
                                          <p:val>
                                            <p:strVal val="1+#ppt_h/2"/>
                                          </p:val>
                                        </p:tav>
                                        <p:tav tm="100000">
                                          <p:val>
                                            <p:strVal val="#ppt_y"/>
                                          </p:val>
                                        </p:tav>
                                      </p:tavLst>
                                    </p:anim>
                                  </p:childTnLst>
                                </p:cTn>
                              </p:par>
                              <p:par>
                                <p:cTn id="38" presetID="2" presetClass="entr" presetSubtype="4" dur="500" fill="hold" grpId="0" nodeType="withEffect">
                                  <p:stCondLst>
                                    <p:cond delay="0"/>
                                  </p:stCondLst>
                                  <p:childTnLst>
                                    <p:set>
                                      <p:cBhvr>
                                        <p:cTn id="39" dur="1" fill="hold">
                                          <p:stCondLst>
                                            <p:cond delay="0"/>
                                          </p:stCondLst>
                                        </p:cTn>
                                        <p:tgtEl>
                                          <p:spTgt spid="44"/>
                                        </p:tgtEl>
                                        <p:attrNameLst>
                                          <p:attrName>style.visibility</p:attrName>
                                        </p:attrNameLst>
                                      </p:cBhvr>
                                      <p:to>
                                        <p:strVal val="visible"/>
                                      </p:to>
                                    </p:set>
                                    <p:anim calcmode="lin" valueType="num">
                                      <p:cBhvr additive="base">
                                        <p:cTn id="40" dur="500" fill="hold"/>
                                        <p:tgtEl>
                                          <p:spTgt spid="44"/>
                                        </p:tgtEl>
                                        <p:attrNameLst>
                                          <p:attrName>ppt_x</p:attrName>
                                        </p:attrNameLst>
                                      </p:cBhvr>
                                      <p:tavLst>
                                        <p:tav tm="0">
                                          <p:val>
                                            <p:strVal val="#ppt_x"/>
                                          </p:val>
                                        </p:tav>
                                        <p:tav tm="100000">
                                          <p:val>
                                            <p:strVal val="#ppt_x"/>
                                          </p:val>
                                        </p:tav>
                                      </p:tavLst>
                                    </p:anim>
                                    <p:anim calcmode="lin" valueType="num">
                                      <p:cBhvr additive="base">
                                        <p:cTn id="41" dur="500" fill="hold"/>
                                        <p:tgtEl>
                                          <p:spTgt spid="44"/>
                                        </p:tgtEl>
                                        <p:attrNameLst>
                                          <p:attrName>ppt_y</p:attrName>
                                        </p:attrNameLst>
                                      </p:cBhvr>
                                      <p:tavLst>
                                        <p:tav tm="0">
                                          <p:val>
                                            <p:strVal val="1+#ppt_h/2"/>
                                          </p:val>
                                        </p:tav>
                                        <p:tav tm="100000">
                                          <p:val>
                                            <p:strVal val="#ppt_y"/>
                                          </p:val>
                                        </p:tav>
                                      </p:tavLst>
                                    </p:anim>
                                  </p:childTnLst>
                                </p:cTn>
                              </p:par>
                              <p:par>
                                <p:cTn id="42" presetID="2" presetClass="entr" presetSubtype="4" dur="500" fill="hold" grpId="0" nodeType="withEffect">
                                  <p:stCondLst>
                                    <p:cond delay="0"/>
                                  </p:stCondLst>
                                  <p:childTnLst>
                                    <p:set>
                                      <p:cBhvr>
                                        <p:cTn id="43" dur="1" fill="hold">
                                          <p:stCondLst>
                                            <p:cond delay="0"/>
                                          </p:stCondLst>
                                        </p:cTn>
                                        <p:tgtEl>
                                          <p:spTgt spid="45"/>
                                        </p:tgtEl>
                                        <p:attrNameLst>
                                          <p:attrName>style.visibility</p:attrName>
                                        </p:attrNameLst>
                                      </p:cBhvr>
                                      <p:to>
                                        <p:strVal val="visible"/>
                                      </p:to>
                                    </p:set>
                                    <p:anim calcmode="lin" valueType="num">
                                      <p:cBhvr additive="base">
                                        <p:cTn id="44" dur="500" fill="hold"/>
                                        <p:tgtEl>
                                          <p:spTgt spid="45"/>
                                        </p:tgtEl>
                                        <p:attrNameLst>
                                          <p:attrName>ppt_x</p:attrName>
                                        </p:attrNameLst>
                                      </p:cBhvr>
                                      <p:tavLst>
                                        <p:tav tm="0">
                                          <p:val>
                                            <p:strVal val="#ppt_x"/>
                                          </p:val>
                                        </p:tav>
                                        <p:tav tm="100000">
                                          <p:val>
                                            <p:strVal val="#ppt_x"/>
                                          </p:val>
                                        </p:tav>
                                      </p:tavLst>
                                    </p:anim>
                                    <p:anim calcmode="lin" valueType="num">
                                      <p:cBhvr additive="base">
                                        <p:cTn id="45" dur="500" fill="hold"/>
                                        <p:tgtEl>
                                          <p:spTgt spid="45"/>
                                        </p:tgtEl>
                                        <p:attrNameLst>
                                          <p:attrName>ppt_y</p:attrName>
                                        </p:attrNameLst>
                                      </p:cBhvr>
                                      <p:tavLst>
                                        <p:tav tm="0">
                                          <p:val>
                                            <p:strVal val="1+#ppt_h/2"/>
                                          </p:val>
                                        </p:tav>
                                        <p:tav tm="100000">
                                          <p:val>
                                            <p:strVal val="#ppt_y"/>
                                          </p:val>
                                        </p:tav>
                                      </p:tavLst>
                                    </p:anim>
                                  </p:childTnLst>
                                </p:cTn>
                              </p:par>
                              <p:par>
                                <p:cTn id="46" presetID="2" presetClass="entr" presetSubtype="4" dur="500" fill="hold" grpId="0" nodeType="withEffect">
                                  <p:stCondLst>
                                    <p:cond delay="0"/>
                                  </p:stCondLst>
                                  <p:childTnLst>
                                    <p:set>
                                      <p:cBhvr>
                                        <p:cTn id="47" dur="1" fill="hold">
                                          <p:stCondLst>
                                            <p:cond delay="0"/>
                                          </p:stCondLst>
                                        </p:cTn>
                                        <p:tgtEl>
                                          <p:spTgt spid="46"/>
                                        </p:tgtEl>
                                        <p:attrNameLst>
                                          <p:attrName>style.visibility</p:attrName>
                                        </p:attrNameLst>
                                      </p:cBhvr>
                                      <p:to>
                                        <p:strVal val="visible"/>
                                      </p:to>
                                    </p:set>
                                    <p:anim calcmode="lin" valueType="num">
                                      <p:cBhvr additive="base">
                                        <p:cTn id="48" dur="500" fill="hold"/>
                                        <p:tgtEl>
                                          <p:spTgt spid="46"/>
                                        </p:tgtEl>
                                        <p:attrNameLst>
                                          <p:attrName>ppt_x</p:attrName>
                                        </p:attrNameLst>
                                      </p:cBhvr>
                                      <p:tavLst>
                                        <p:tav tm="0">
                                          <p:val>
                                            <p:strVal val="#ppt_x"/>
                                          </p:val>
                                        </p:tav>
                                        <p:tav tm="100000">
                                          <p:val>
                                            <p:strVal val="#ppt_x"/>
                                          </p:val>
                                        </p:tav>
                                      </p:tavLst>
                                    </p:anim>
                                    <p:anim calcmode="lin" valueType="num">
                                      <p:cBhvr additive="base">
                                        <p:cTn id="49"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6" grpId="0"/>
      <p:bldP spid="30" grpId="0"/>
      <p:bldP spid="31" grpId="0"/>
      <p:bldP spid="42" grpId="0"/>
      <p:bldP spid="43" grpId="0"/>
      <p:bldP spid="44" grpId="0"/>
      <p:bldP spid="45" grpId="0"/>
      <p:bldP spid="4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 name="文本框 37"/>
          <p:cNvSpPr txBox="1"/>
          <p:nvPr>
            <p:custDataLst>
              <p:tags r:id="rId3"/>
            </p:custDataLst>
          </p:nvPr>
        </p:nvSpPr>
        <p:spPr>
          <a:xfrm>
            <a:off x="68815" y="14894"/>
            <a:ext cx="5092758" cy="68707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solidFill>
              <a:schemeClr val="accent1">
                <a:lumMod val="75000"/>
              </a:schemeClr>
            </a:solidFill>
          </a:ln>
        </p:spPr>
        <p:txBody>
          <a:bodyPr lIns="0" tIns="0" bIns="0" anchor="ctr">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一</a:t>
            </a:r>
            <a:r>
              <a:rPr lang="en-US" altLang="zh-CN"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.ABCDE</a:t>
            </a:r>
            <a:r>
              <a:rPr lang="zh-CN" altLang="en-US"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五类</a:t>
            </a:r>
            <a:r>
              <a:rPr lang="zh-CN" altLang="en-US" sz="2800" b="1" kern="0">
                <a:solidFill>
                  <a:schemeClr val="bg1"/>
                </a:solidFill>
                <a:latin typeface="宋体" panose="02010600030101010101" pitchFamily="2" charset="-122"/>
                <a:cs typeface="Times New Roman" panose="02020603050405020304" pitchFamily="18" charset="0"/>
              </a:rPr>
              <a:t>车载网络概述</a:t>
            </a:r>
            <a:endParaRPr lang="zh-CN" altLang="en-US" sz="2800" b="1" kern="0">
              <a:solidFill>
                <a:schemeClr val="bg1"/>
              </a:solidFill>
              <a:latin typeface="宋体" panose="02010600030101010101" pitchFamily="2" charset="-122"/>
              <a:cs typeface="Times New Roman" panose="02020603050405020304" pitchFamily="18" charset="0"/>
            </a:endParaRPr>
          </a:p>
        </p:txBody>
      </p:sp>
      <p:grpSp>
        <p:nvGrpSpPr>
          <p:cNvPr id="28" name="组合 27"/>
          <p:cNvGrpSpPr/>
          <p:nvPr/>
        </p:nvGrpSpPr>
        <p:grpSpPr>
          <a:xfrm>
            <a:off x="1461490" y="1333369"/>
            <a:ext cx="9313545" cy="4931410"/>
            <a:chOff x="936527" y="1614853"/>
            <a:chExt cx="4967230" cy="5361078"/>
          </a:xfrm>
        </p:grpSpPr>
        <p:sp>
          <p:nvSpPr>
            <p:cNvPr id="39" name="文本框 38"/>
            <p:cNvSpPr txBox="1"/>
            <p:nvPr/>
          </p:nvSpPr>
          <p:spPr>
            <a:xfrm>
              <a:off x="1099426" y="2366619"/>
              <a:ext cx="4804331" cy="443396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altLang="en-US" sz="2400" spc="150">
                  <a:latin typeface="Source Han Sans Normal" pitchFamily="34" charset="-122"/>
                  <a:ea typeface="Source Han Sans Normal" pitchFamily="34" charset="-122"/>
                </a:rPr>
                <a:t>      汽车总线在整车中的作用是将电气系统的电源信号或数据信号进行传递或交换，实现电气系统的功能及要求。它是汽车电路的网络主体，没有总线也就不存在汽车电路。汽车总线的设计流程和制造流程较为复杂，要求线束工程师细心细致，不能有半点马虎。如若总线设计得不好，不能将各部分功能有机结合，则有可能使总线成为汽车故障的多发环节。目前主流的汽车总线有：低速CAN、高速CAN、MOST、LIN、FLexRay，以及以太网，请你查阅资料，讨论并交流如何区分这些线束，他们的传输速率分别是多少？</a:t>
              </a:r>
              <a:endParaRPr lang="zh-CN" altLang="en-US" sz="2400" spc="150">
                <a:latin typeface="Source Han Sans Normal" pitchFamily="34" charset="-122"/>
                <a:ea typeface="Source Han Sans Normal" pitchFamily="34" charset="-122"/>
              </a:endParaRPr>
            </a:p>
          </p:txBody>
        </p:sp>
        <p:sp>
          <p:nvSpPr>
            <p:cNvPr id="40" name="Rectangle: Rounded Corners 116"/>
            <p:cNvSpPr/>
            <p:nvPr/>
          </p:nvSpPr>
          <p:spPr>
            <a:xfrm>
              <a:off x="936527" y="1614853"/>
              <a:ext cx="4885272" cy="5361078"/>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sp>
        <p:nvSpPr>
          <p:cNvPr id="100" name="文本框 99"/>
          <p:cNvSpPr txBox="1"/>
          <p:nvPr/>
        </p:nvSpPr>
        <p:spPr>
          <a:xfrm>
            <a:off x="1767205" y="1560830"/>
            <a:ext cx="5080000" cy="46037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r>
              <a:rPr lang="zh-CN" altLang="en-US" sz="2400" spc="150">
                <a:solidFill>
                  <a:srgbClr val="2EB0A2"/>
                </a:solidFill>
                <a:latin typeface="Source Han Sans Normal" pitchFamily="34" charset="-122"/>
                <a:ea typeface="Source Han Sans Normal" pitchFamily="34" charset="-122"/>
              </a:rPr>
              <a:t>想一想？</a:t>
            </a:r>
            <a:endParaRPr lang="zh-CN" altLang="en-US" sz="2400" spc="150">
              <a:solidFill>
                <a:srgbClr val="2EB0A2"/>
              </a:solidFill>
              <a:latin typeface="Source Han Sans Normal" pitchFamily="34" charset="-122"/>
              <a:ea typeface="Source Han Sans Normal" pitchFamily="34" charset="-122"/>
            </a:endParaRPr>
          </a:p>
        </p:txBody>
      </p:sp>
    </p:spTree>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 presetClass="entr" presetSubtype="4" dur="500" fill="hold" nodeType="clickEffect">
                                  <p:stCondLst>
                                    <p:cond delay="0"/>
                                  </p:stCondLst>
                                  <p:childTnLst>
                                    <p:set>
                                      <p:cBhvr>
                                        <p:cTn id="14" dur="1" fill="hold">
                                          <p:stCondLst>
                                            <p:cond delay="0"/>
                                          </p:stCondLst>
                                        </p:cTn>
                                        <p:tgtEl>
                                          <p:spTgt spid="28"/>
                                        </p:tgtEl>
                                        <p:attrNameLst>
                                          <p:attrName>style.visibility</p:attrName>
                                        </p:attrNameLst>
                                      </p:cBhvr>
                                      <p:to>
                                        <p:strVal val="visible"/>
                                      </p:to>
                                    </p:set>
                                    <p:anim calcmode="lin" valueType="num">
                                      <p:cBhvr additive="base">
                                        <p:cTn id="15" dur="500" fill="hold"/>
                                        <p:tgtEl>
                                          <p:spTgt spid="28"/>
                                        </p:tgtEl>
                                        <p:attrNameLst>
                                          <p:attrName>ppt_x</p:attrName>
                                        </p:attrNameLst>
                                      </p:cBhvr>
                                      <p:tavLst>
                                        <p:tav tm="0">
                                          <p:val>
                                            <p:strVal val="#ppt_x"/>
                                          </p:val>
                                        </p:tav>
                                        <p:tav tm="100000">
                                          <p:val>
                                            <p:strVal val="#ppt_x"/>
                                          </p:val>
                                        </p:tav>
                                      </p:tavLst>
                                    </p:anim>
                                    <p:anim calcmode="lin" valueType="num">
                                      <p:cBhvr additive="base">
                                        <p:cTn id="1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8" name="组合 27"/>
          <p:cNvGrpSpPr/>
          <p:nvPr/>
        </p:nvGrpSpPr>
        <p:grpSpPr>
          <a:xfrm>
            <a:off x="430072" y="952446"/>
            <a:ext cx="10431892" cy="1321540"/>
            <a:chOff x="936527" y="1614853"/>
            <a:chExt cx="4885162" cy="4548563"/>
          </a:xfrm>
        </p:grpSpPr>
        <p:sp>
          <p:nvSpPr>
            <p:cNvPr id="39" name="文本框 38"/>
            <p:cNvSpPr txBox="1"/>
            <p:nvPr/>
          </p:nvSpPr>
          <p:spPr>
            <a:xfrm>
              <a:off x="936527" y="1894608"/>
              <a:ext cx="4885110" cy="41263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ClrTx/>
                <a:buSzTx/>
                <a:buFontTx/>
              </a:pPr>
              <a:r>
                <a:rPr lang="zh-CN" altLang="en-US" sz="2000" spc="150">
                  <a:latin typeface="Source Han Sans Normal" pitchFamily="34" charset="-122"/>
                  <a:ea typeface="Source Han Sans Normal" pitchFamily="34" charset="-122"/>
                </a:rPr>
                <a:t>     根据系统的复杂程度、传输流量、传输速度、传输可靠性、动作响应时间等参量，美国汽车工程师学会（</a:t>
              </a:r>
              <a:r>
                <a:rPr lang="en-US" altLang="zh-CN" sz="2000" spc="150">
                  <a:latin typeface="Source Han Sans Normal" pitchFamily="34" charset="-122"/>
                  <a:ea typeface="Source Han Sans Normal" pitchFamily="34" charset="-122"/>
                </a:rPr>
                <a:t>SAE</a:t>
              </a:r>
              <a:r>
                <a:rPr lang="zh-CN" altLang="en-US" sz="2000" spc="150">
                  <a:latin typeface="Source Han Sans Normal" pitchFamily="34" charset="-122"/>
                  <a:ea typeface="Source Han Sans Normal" pitchFamily="34" charset="-122"/>
                </a:rPr>
                <a:t>）的汽车网络委员会将汽车数据传输网络划分为</a:t>
              </a:r>
              <a:r>
                <a:rPr lang="en-US" altLang="zh-CN" sz="2000" spc="150">
                  <a:latin typeface="Source Han Sans Normal" pitchFamily="34" charset="-122"/>
                  <a:ea typeface="Source Han Sans Normal" pitchFamily="34" charset="-122"/>
                </a:rPr>
                <a:t>A</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B</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C</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D</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E</a:t>
              </a:r>
              <a:r>
                <a:rPr lang="zh-CN" altLang="en-US" sz="2000" spc="150">
                  <a:latin typeface="Source Han Sans Normal" pitchFamily="34" charset="-122"/>
                  <a:ea typeface="Source Han Sans Normal" pitchFamily="34" charset="-122"/>
                </a:rPr>
                <a:t>五类。</a:t>
              </a:r>
              <a:endParaRPr lang="zh-CN" altLang="en-US" sz="2000" spc="150">
                <a:latin typeface="Source Han Sans Normal" pitchFamily="34" charset="-122"/>
                <a:ea typeface="Source Han Sans Normal" pitchFamily="34" charset="-122"/>
              </a:endParaRPr>
            </a:p>
          </p:txBody>
        </p:sp>
        <p:sp>
          <p:nvSpPr>
            <p:cNvPr id="40" name="Rectangle: Rounded Corners 116"/>
            <p:cNvSpPr/>
            <p:nvPr/>
          </p:nvSpPr>
          <p:spPr>
            <a:xfrm>
              <a:off x="936527" y="1614853"/>
              <a:ext cx="4885162" cy="4548563"/>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graphicFrame>
        <p:nvGraphicFramePr>
          <p:cNvPr id="5" name="表格 11"/>
          <p:cNvGraphicFramePr>
            <a:graphicFrameLocks noGrp="1"/>
          </p:cNvGraphicFramePr>
          <p:nvPr/>
        </p:nvGraphicFramePr>
        <p:xfrm>
          <a:off x="977685" y="2715491"/>
          <a:ext cx="9468818" cy="3886100"/>
        </p:xfrm>
        <a:graphic>
          <a:graphicData uri="http://schemas.openxmlformats.org/drawingml/2006/table">
            <a:tbl>
              <a:tblPr firstRow="1" firstCol="1" bandRow="1">
                <a:tableStyleId>{5C22544A-7EE6-4342-B048-85BDC9FD1C3A}</a:tableStyleId>
              </a:tblPr>
              <a:tblGrid>
                <a:gridCol w="1442200"/>
                <a:gridCol w="3849601"/>
                <a:gridCol w="2275850"/>
                <a:gridCol w="1901167"/>
              </a:tblGrid>
              <a:tr h="317909">
                <a:tc>
                  <a:txBody>
                    <a:bodyPr vert="horz" wrap="square"/>
                    <a:lstStyle/>
                    <a:p>
                      <a:pPr algn="ctr"/>
                      <a:r>
                        <a:rPr lang="zh-CN" altLang="en-US">
                          <a:ea typeface="Source Han Sans Normal"/>
                        </a:rPr>
                        <a:t>类别</a:t>
                      </a:r>
                      <a:endParaRPr lang="zh-CN" altLang="en-US">
                        <a:ea typeface="Source Han Sans Normal"/>
                      </a:endParaRPr>
                    </a:p>
                  </a:txBody>
                  <a:tcPr>
                    <a:solidFill>
                      <a:srgbClr val="2C6A7F"/>
                    </a:solidFill>
                  </a:tcPr>
                </a:tc>
                <a:tc>
                  <a:txBody>
                    <a:bodyPr vert="horz" wrap="square"/>
                    <a:lstStyle/>
                    <a:p>
                      <a:pPr algn="ctr"/>
                      <a:r>
                        <a:rPr lang="zh-CN" altLang="zh-CN" sz="1800" b="1" kern="1200">
                          <a:solidFill>
                            <a:schemeClr val="lt1"/>
                          </a:solidFill>
                          <a:effectLst/>
                          <a:latin typeface="+mn-lt"/>
                          <a:ea typeface="Source Han Sans Normal"/>
                          <a:cs typeface="+mn-cs"/>
                        </a:rPr>
                        <a:t>内容</a:t>
                      </a:r>
                      <a:endParaRPr lang="zh-CN" altLang="en-US">
                        <a:ea typeface="Source Han Sans Normal"/>
                      </a:endParaRPr>
                    </a:p>
                  </a:txBody>
                  <a:tcPr>
                    <a:solidFill>
                      <a:srgbClr val="2C6A7F"/>
                    </a:solidFill>
                  </a:tcPr>
                </a:tc>
                <a:tc>
                  <a:txBody>
                    <a:bodyPr vert="horz" wrap="square"/>
                    <a:lstStyle/>
                    <a:p>
                      <a:pPr algn="ctr"/>
                      <a:r>
                        <a:rPr lang="zh-CN" altLang="zh-CN" sz="1800" b="1" kern="1200">
                          <a:solidFill>
                            <a:schemeClr val="lt1"/>
                          </a:solidFill>
                          <a:effectLst/>
                          <a:latin typeface="+mn-lt"/>
                          <a:ea typeface="Source Han Sans Normal"/>
                          <a:cs typeface="+mn-cs"/>
                        </a:rPr>
                        <a:t>应用系统</a:t>
                      </a:r>
                      <a:endParaRPr lang="zh-CN" altLang="en-US">
                        <a:ea typeface="Source Han Sans Normal"/>
                      </a:endParaRPr>
                    </a:p>
                  </a:txBody>
                  <a:tcPr>
                    <a:solidFill>
                      <a:srgbClr val="2C6A7F"/>
                    </a:solidFill>
                  </a:tcPr>
                </a:tc>
                <a:tc>
                  <a:txBody>
                    <a:bodyPr vert="horz" wrap="square"/>
                    <a:lstStyle/>
                    <a:p>
                      <a:pPr algn="ctr"/>
                      <a:r>
                        <a:rPr lang="zh-CN" altLang="zh-CN" sz="1800" b="1" kern="1200">
                          <a:solidFill>
                            <a:schemeClr val="lt1"/>
                          </a:solidFill>
                          <a:effectLst/>
                          <a:latin typeface="+mn-lt"/>
                          <a:ea typeface="Source Han Sans Normal"/>
                          <a:cs typeface="+mn-cs"/>
                        </a:rPr>
                        <a:t>实车应用</a:t>
                      </a:r>
                      <a:endParaRPr lang="zh-CN" altLang="en-US">
                        <a:ea typeface="Source Han Sans Normal"/>
                      </a:endParaRPr>
                    </a:p>
                  </a:txBody>
                  <a:tcPr>
                    <a:solidFill>
                      <a:srgbClr val="2C6A7F"/>
                    </a:solidFill>
                  </a:tcPr>
                </a:tc>
              </a:tr>
              <a:tr h="1760170">
                <a:tc>
                  <a:txBody>
                    <a:bodyPr vert="horz" wrap="square"/>
                    <a:lstStyle/>
                    <a:p>
                      <a:pPr algn="ctr"/>
                      <a:endParaRPr lang="en-US" altLang="zh-CN" sz="1800" b="1" kern="1200">
                        <a:solidFill>
                          <a:schemeClr val="lt1"/>
                        </a:solidFill>
                        <a:effectLst/>
                        <a:latin typeface="+mn-lt"/>
                        <a:ea typeface="Source Han Sans Normal"/>
                        <a:cs typeface="+mn-cs"/>
                      </a:endParaRPr>
                    </a:p>
                    <a:p>
                      <a:pPr algn="ctr"/>
                      <a:endParaRPr lang="en-US" altLang="zh-CN" sz="1800" b="1" kern="1200">
                        <a:solidFill>
                          <a:schemeClr val="lt1"/>
                        </a:solidFill>
                        <a:effectLst/>
                        <a:latin typeface="+mn-lt"/>
                        <a:ea typeface="Source Han Sans Normal"/>
                        <a:cs typeface="+mn-cs"/>
                      </a:endParaRPr>
                    </a:p>
                    <a:p>
                      <a:pPr algn="ctr"/>
                      <a:r>
                        <a:rPr lang="en-US" altLang="zh-CN" sz="1800" b="1" kern="1200">
                          <a:solidFill>
                            <a:schemeClr val="lt1"/>
                          </a:solidFill>
                          <a:effectLst/>
                          <a:latin typeface="+mn-lt"/>
                          <a:ea typeface="Source Han Sans Normal"/>
                          <a:cs typeface="+mn-cs"/>
                        </a:rPr>
                        <a:t>A</a:t>
                      </a:r>
                      <a:r>
                        <a:rPr lang="zh-CN" altLang="zh-CN" sz="1800" b="1" kern="1200">
                          <a:solidFill>
                            <a:schemeClr val="lt1"/>
                          </a:solidFill>
                          <a:effectLst/>
                          <a:latin typeface="+mn-lt"/>
                          <a:ea typeface="Source Han Sans Normal"/>
                          <a:cs typeface="+mn-cs"/>
                        </a:rPr>
                        <a:t>类网络</a:t>
                      </a:r>
                      <a:endParaRPr lang="zh-CN" altLang="en-US">
                        <a:ea typeface="Source Han Sans Normal"/>
                      </a:endParaRPr>
                    </a:p>
                  </a:txBody>
                  <a:tcPr>
                    <a:solidFill>
                      <a:srgbClr val="2C6A7F"/>
                    </a:solidFill>
                  </a:tcPr>
                </a:tc>
                <a:tc>
                  <a:txBody>
                    <a:bodyPr vert="horz" wrap="square"/>
                    <a:lstStyle/>
                    <a:p>
                      <a:pPr algn="ctr"/>
                      <a:endParaRPr lang="en-US" altLang="zh-CN">
                        <a:ea typeface="Source Han Sans Normal"/>
                      </a:endParaRPr>
                    </a:p>
                    <a:p>
                      <a:pPr algn="ctr"/>
                      <a:r>
                        <a:rPr lang="zh-CN" altLang="en-US">
                          <a:ea typeface="Source Han Sans Normal"/>
                        </a:rPr>
                        <a:t>面向传感器</a:t>
                      </a:r>
                      <a:r>
                        <a:rPr lang="en-US" altLang="zh-CN">
                          <a:ea typeface="Source Han Sans Normal"/>
                        </a:rPr>
                        <a:t>/</a:t>
                      </a:r>
                      <a:r>
                        <a:rPr lang="zh-CN" altLang="en-US">
                          <a:ea typeface="Source Han Sans Normal"/>
                        </a:rPr>
                        <a:t>执行器控制的低速网络，数据传输位速率通常小于</a:t>
                      </a:r>
                      <a:r>
                        <a:rPr lang="en-US" altLang="zh-CN">
                          <a:ea typeface="Source Han Sans Normal"/>
                        </a:rPr>
                        <a:t>10kbit/s</a:t>
                      </a:r>
                      <a:r>
                        <a:rPr lang="zh-CN" altLang="en-US">
                          <a:ea typeface="Source Han Sans Normal"/>
                        </a:rPr>
                        <a:t>，是控制模块与智能传感器或智能执行器之间的通信网络（子总线）</a:t>
                      </a:r>
                      <a:endParaRPr lang="zh-CN" altLang="en-US">
                        <a:ea typeface="Source Han Sans Normal"/>
                      </a:endParaRPr>
                    </a:p>
                  </a:txBody>
                  <a:tcPr/>
                </a:tc>
                <a:tc>
                  <a:txBody>
                    <a:bodyPr vert="horz" wrap="square"/>
                    <a:lstStyle/>
                    <a:p>
                      <a:pPr algn="ctr"/>
                      <a:endParaRPr lang="en-US" altLang="zh-CN">
                        <a:ea typeface="Source Han Sans Normal"/>
                      </a:endParaRPr>
                    </a:p>
                    <a:p>
                      <a:pPr algn="ctr"/>
                      <a:r>
                        <a:rPr lang="zh-CN" altLang="en-US">
                          <a:ea typeface="Source Han Sans Normal"/>
                        </a:rPr>
                        <a:t>用于车外后视镜调整、电动车窗、灯光照明、智能刮水器等控制，其特点是传输速率低、成本低</a:t>
                      </a:r>
                      <a:endParaRPr lang="zh-CN" altLang="en-US">
                        <a:ea typeface="Source Han Sans Normal"/>
                      </a:endParaRPr>
                    </a:p>
                  </a:txBody>
                  <a:tcPr/>
                </a:tc>
                <a:tc>
                  <a:txBody>
                    <a:bodyPr vert="horz" wrap="square"/>
                    <a:lstStyle/>
                    <a:p>
                      <a:pPr algn="ctr"/>
                      <a:r>
                        <a:rPr lang="en-US" altLang="zh-CN">
                          <a:ea typeface="Source Han Sans Normal"/>
                        </a:rPr>
                        <a:t>LIN</a:t>
                      </a:r>
                      <a:endParaRPr lang="en-US" altLang="zh-CN">
                        <a:ea typeface="Source Han Sans Normal"/>
                      </a:endParaRPr>
                    </a:p>
                    <a:p>
                      <a:pPr algn="ctr"/>
                      <a:r>
                        <a:rPr lang="en-US" altLang="zh-CN">
                          <a:ea typeface="Source Han Sans Normal"/>
                        </a:rPr>
                        <a:t>TTP/A</a:t>
                      </a:r>
                      <a:endParaRPr lang="en-US" altLang="zh-CN">
                        <a:ea typeface="Source Han Sans Normal"/>
                      </a:endParaRPr>
                    </a:p>
                    <a:p>
                      <a:pPr algn="ctr"/>
                      <a:r>
                        <a:rPr lang="zh-CN" altLang="en-US">
                          <a:ea typeface="Source Han Sans Normal"/>
                        </a:rPr>
                        <a:t>丰田专用的车身电子局域网络（</a:t>
                      </a:r>
                      <a:r>
                        <a:rPr lang="en-US" altLang="zh-CN">
                          <a:ea typeface="Source Han Sans Normal"/>
                        </a:rPr>
                        <a:t>BEAN</a:t>
                      </a:r>
                      <a:r>
                        <a:rPr lang="zh-CN" altLang="en-US">
                          <a:ea typeface="Source Han Sans Normal"/>
                        </a:rPr>
                        <a:t>）</a:t>
                      </a:r>
                      <a:endParaRPr lang="zh-CN" altLang="en-US">
                        <a:ea typeface="Source Han Sans Normal"/>
                      </a:endParaRPr>
                    </a:p>
                    <a:p>
                      <a:pPr algn="ctr"/>
                      <a:endParaRPr lang="zh-CN" altLang="en-US">
                        <a:ea typeface="Source Han Sans Normal"/>
                      </a:endParaRPr>
                    </a:p>
                  </a:txBody>
                  <a:tcPr/>
                </a:tc>
              </a:tr>
              <a:tr h="1760170">
                <a:tc>
                  <a:txBody>
                    <a:bodyPr vert="horz" wrap="square"/>
                    <a:lstStyle/>
                    <a:p>
                      <a:pPr algn="ctr"/>
                      <a:endParaRPr lang="en-US" altLang="zh-CN" sz="1800" b="1" kern="1200">
                        <a:solidFill>
                          <a:schemeClr val="lt1"/>
                        </a:solidFill>
                        <a:effectLst/>
                        <a:latin typeface="+mn-lt"/>
                        <a:ea typeface="Source Han Sans Normal"/>
                        <a:cs typeface="+mn-cs"/>
                      </a:endParaRPr>
                    </a:p>
                    <a:p>
                      <a:pPr algn="ctr"/>
                      <a:endParaRPr lang="en-US" altLang="zh-CN" sz="1800" b="1" kern="1200">
                        <a:solidFill>
                          <a:schemeClr val="lt1"/>
                        </a:solidFill>
                        <a:effectLst/>
                        <a:latin typeface="+mn-lt"/>
                        <a:ea typeface="Source Han Sans Normal"/>
                        <a:cs typeface="+mn-cs"/>
                      </a:endParaRPr>
                    </a:p>
                    <a:p>
                      <a:pPr algn="ctr"/>
                      <a:r>
                        <a:rPr lang="en-US" altLang="zh-CN" sz="1800" b="1" kern="1200">
                          <a:solidFill>
                            <a:schemeClr val="lt1"/>
                          </a:solidFill>
                          <a:effectLst/>
                          <a:latin typeface="+mn-lt"/>
                          <a:ea typeface="Source Han Sans Normal"/>
                          <a:cs typeface="+mn-cs"/>
                        </a:rPr>
                        <a:t>B</a:t>
                      </a:r>
                      <a:r>
                        <a:rPr lang="zh-CN" altLang="zh-CN" sz="1800" b="1" kern="1200">
                          <a:solidFill>
                            <a:schemeClr val="lt1"/>
                          </a:solidFill>
                          <a:effectLst/>
                          <a:latin typeface="+mn-lt"/>
                          <a:ea typeface="Source Han Sans Normal"/>
                          <a:cs typeface="+mn-cs"/>
                        </a:rPr>
                        <a:t>类网络</a:t>
                      </a:r>
                      <a:endParaRPr lang="zh-CN" altLang="en-US">
                        <a:ea typeface="Source Han Sans Normal"/>
                      </a:endParaRPr>
                    </a:p>
                  </a:txBody>
                  <a:tcPr>
                    <a:solidFill>
                      <a:srgbClr val="2C6A7F"/>
                    </a:solidFill>
                  </a:tcPr>
                </a:tc>
                <a:tc>
                  <a:txBody>
                    <a:bodyPr vert="horz" wrap="square"/>
                    <a:lstStyle/>
                    <a:p>
                      <a:pPr algn="ctr"/>
                      <a:endParaRPr lang="en-US" altLang="zh-CN">
                        <a:ea typeface="Source Han Sans Normal"/>
                      </a:endParaRPr>
                    </a:p>
                    <a:p>
                      <a:pPr algn="ctr"/>
                      <a:r>
                        <a:rPr lang="zh-CN" altLang="en-US">
                          <a:ea typeface="Source Han Sans Normal"/>
                        </a:rPr>
                        <a:t>面向独立模块间数据共享的中速网络，位速率在</a:t>
                      </a:r>
                      <a:r>
                        <a:rPr lang="en-US" altLang="zh-CN">
                          <a:ea typeface="Source Han Sans Normal"/>
                        </a:rPr>
                        <a:t>10</a:t>
                      </a:r>
                      <a:r>
                        <a:rPr lang="zh-CN" altLang="en-US">
                          <a:ea typeface="Source Han Sans Normal"/>
                        </a:rPr>
                        <a:t>～</a:t>
                      </a:r>
                      <a:r>
                        <a:rPr lang="en-US" altLang="zh-CN">
                          <a:ea typeface="Source Han Sans Normal"/>
                        </a:rPr>
                        <a:t>100kbit/s</a:t>
                      </a:r>
                      <a:r>
                        <a:rPr lang="zh-CN" altLang="en-US">
                          <a:ea typeface="Source Han Sans Normal"/>
                        </a:rPr>
                        <a:t>之间，是控制器与测试仪器仪表之间的通信网络</a:t>
                      </a:r>
                      <a:endParaRPr lang="zh-CN" altLang="en-US">
                        <a:ea typeface="Source Han Sans Normal"/>
                      </a:endParaRPr>
                    </a:p>
                  </a:txBody>
                  <a:tcPr/>
                </a:tc>
                <a:tc>
                  <a:txBody>
                    <a:bodyPr vert="horz" wrap="square"/>
                    <a:lstStyle/>
                    <a:p>
                      <a:pPr algn="ctr"/>
                      <a:endParaRPr lang="en-US" altLang="zh-CN">
                        <a:ea typeface="Source Han Sans Normal"/>
                      </a:endParaRPr>
                    </a:p>
                    <a:p>
                      <a:pPr algn="ctr"/>
                      <a:r>
                        <a:rPr lang="zh-CN" altLang="en-US">
                          <a:ea typeface="Source Han Sans Normal"/>
                        </a:rPr>
                        <a:t>用于车身电子舒适性模块、仪表显示等系统</a:t>
                      </a:r>
                      <a:endParaRPr lang="zh-CN" altLang="en-US">
                        <a:ea typeface="Source Han Sans Normal"/>
                      </a:endParaRPr>
                    </a:p>
                  </a:txBody>
                  <a:tcPr/>
                </a:tc>
                <a:tc>
                  <a:txBody>
                    <a:bodyPr vert="horz" wrap="square"/>
                    <a:lstStyle/>
                    <a:p>
                      <a:pPr algn="ctr"/>
                      <a:r>
                        <a:rPr lang="zh-CN" altLang="en-US">
                          <a:ea typeface="Source Han Sans Normal"/>
                        </a:rPr>
                        <a:t>低速控制器局域网（</a:t>
                      </a:r>
                      <a:r>
                        <a:rPr lang="en-US" altLang="zh-CN">
                          <a:ea typeface="Source Han Sans Normal"/>
                        </a:rPr>
                        <a:t>CAN</a:t>
                      </a:r>
                      <a:r>
                        <a:rPr lang="zh-CN" altLang="en-US">
                          <a:ea typeface="Source Han Sans Normal"/>
                        </a:rPr>
                        <a:t>）</a:t>
                      </a:r>
                      <a:endParaRPr lang="zh-CN" altLang="en-US">
                        <a:ea typeface="Source Han Sans Normal"/>
                      </a:endParaRPr>
                    </a:p>
                    <a:p>
                      <a:pPr algn="ctr"/>
                      <a:r>
                        <a:rPr lang="zh-CN" altLang="en-US">
                          <a:ea typeface="Source Han Sans Normal"/>
                        </a:rPr>
                        <a:t>车辆局域网（</a:t>
                      </a:r>
                      <a:r>
                        <a:rPr lang="en-US" altLang="zh-CN">
                          <a:ea typeface="Source Han Sans Normal"/>
                        </a:rPr>
                        <a:t>VAN</a:t>
                      </a:r>
                      <a:r>
                        <a:rPr lang="zh-CN" altLang="en-US">
                          <a:ea typeface="Source Han Sans Normal"/>
                        </a:rPr>
                        <a:t>）</a:t>
                      </a:r>
                      <a:endParaRPr lang="zh-CN" altLang="en-US">
                        <a:ea typeface="Source Han Sans Normal"/>
                      </a:endParaRPr>
                    </a:p>
                    <a:p>
                      <a:pPr algn="ctr"/>
                      <a:r>
                        <a:rPr lang="en-US" altLang="zh-CN">
                          <a:ea typeface="Source Han Sans Normal"/>
                        </a:rPr>
                        <a:t>J1850</a:t>
                      </a:r>
                      <a:endParaRPr lang="en-US" altLang="zh-CN">
                        <a:ea typeface="Source Han Sans Normal"/>
                      </a:endParaRPr>
                    </a:p>
                    <a:p>
                      <a:pPr algn="ctr"/>
                      <a:endParaRPr lang="zh-CN" altLang="en-US">
                        <a:ea typeface="Source Han Sans Normal"/>
                      </a:endParaRPr>
                    </a:p>
                  </a:txBody>
                  <a:tcPr/>
                </a:tc>
              </a:tr>
            </a:tbl>
          </a:graphicData>
        </a:graphic>
      </p:graphicFrame>
      <p:sp>
        <p:nvSpPr>
          <p:cNvPr id="2" name="文本框 37"/>
          <p:cNvSpPr txBox="1"/>
          <p:nvPr>
            <p:custDataLst>
              <p:tags r:id="rId3"/>
            </p:custDataLst>
          </p:nvPr>
        </p:nvSpPr>
        <p:spPr>
          <a:xfrm>
            <a:off x="107315" y="0"/>
            <a:ext cx="3999230" cy="68707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solidFill>
              <a:schemeClr val="accent1">
                <a:lumMod val="75000"/>
              </a:schemeClr>
            </a:solidFill>
          </a:ln>
        </p:spPr>
        <p:txBody>
          <a:bodyPr lIns="0" tIns="0" bIns="0" anchor="ctr">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一</a:t>
            </a:r>
            <a:r>
              <a:rPr lang="en-US" altLang="zh-CN"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.ABCDE</a:t>
            </a:r>
            <a:r>
              <a:rPr lang="zh-CN" altLang="en-US"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五类</a:t>
            </a:r>
            <a:r>
              <a:rPr lang="zh-CN" altLang="en-US" sz="2800" b="1" kern="0">
                <a:solidFill>
                  <a:schemeClr val="bg1"/>
                </a:solidFill>
                <a:latin typeface="宋体" panose="02010600030101010101" pitchFamily="2" charset="-122"/>
                <a:cs typeface="Times New Roman" panose="02020603050405020304" pitchFamily="18" charset="0"/>
              </a:rPr>
              <a:t>车载网络概述</a:t>
            </a:r>
            <a:endParaRPr lang="zh-CN" altLang="en-US" sz="2800" b="1" kern="0">
              <a:solidFill>
                <a:schemeClr val="bg1"/>
              </a:solidFill>
              <a:latin typeface="宋体" panose="02010600030101010101" pitchFamily="2" charset="-122"/>
              <a:cs typeface="Times New Roman" panose="02020603050405020304" pitchFamily="18" charset="0"/>
            </a:endParaRPr>
          </a:p>
        </p:txBody>
      </p:sp>
    </p:spTree>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1000"/>
                                        <p:tgtEl>
                                          <p:spTgt spid="28"/>
                                        </p:tgtEl>
                                      </p:cBhvr>
                                    </p:animEffect>
                                    <p:anim calcmode="lin" valueType="num">
                                      <p:cBhvr>
                                        <p:cTn id="8" dur="1000" fill="hold"/>
                                        <p:tgtEl>
                                          <p:spTgt spid="28"/>
                                        </p:tgtEl>
                                        <p:attrNameLst>
                                          <p:attrName>ppt_x</p:attrName>
                                        </p:attrNameLst>
                                      </p:cBhvr>
                                      <p:tavLst>
                                        <p:tav tm="0">
                                          <p:val>
                                            <p:strVal val="#ppt_x"/>
                                          </p:val>
                                        </p:tav>
                                        <p:tav tm="100000">
                                          <p:val>
                                            <p:strVal val="#ppt_x"/>
                                          </p:val>
                                        </p:tav>
                                      </p:tavLst>
                                    </p:anim>
                                    <p:anim calcmode="lin" valueType="num">
                                      <p:cBhvr>
                                        <p:cTn id="9"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31" presetClass="entr" presetSubtype="0" dur="100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p:cTn id="21" dur="1000" fill="hold"/>
                                        <p:tgtEl>
                                          <p:spTgt spid="2"/>
                                        </p:tgtEl>
                                        <p:attrNameLst>
                                          <p:attrName>ppt_w</p:attrName>
                                        </p:attrNameLst>
                                      </p:cBhvr>
                                      <p:tavLst>
                                        <p:tav tm="0">
                                          <p:val>
                                            <p:fltVal val="0"/>
                                          </p:val>
                                        </p:tav>
                                        <p:tav tm="100000">
                                          <p:val>
                                            <p:strVal val="#ppt_w"/>
                                          </p:val>
                                        </p:tav>
                                      </p:tavLst>
                                    </p:anim>
                                    <p:anim calcmode="lin" valueType="num">
                                      <p:cBhvr>
                                        <p:cTn id="22" dur="1000" fill="hold"/>
                                        <p:tgtEl>
                                          <p:spTgt spid="2"/>
                                        </p:tgtEl>
                                        <p:attrNameLst>
                                          <p:attrName>ppt_h</p:attrName>
                                        </p:attrNameLst>
                                      </p:cBhvr>
                                      <p:tavLst>
                                        <p:tav tm="0">
                                          <p:val>
                                            <p:fltVal val="0"/>
                                          </p:val>
                                        </p:tav>
                                        <p:tav tm="100000">
                                          <p:val>
                                            <p:strVal val="#ppt_h"/>
                                          </p:val>
                                        </p:tav>
                                      </p:tavLst>
                                    </p:anim>
                                    <p:anim calcmode="lin" valueType="num">
                                      <p:cBhvr>
                                        <p:cTn id="23" dur="1000" fill="hold"/>
                                        <p:tgtEl>
                                          <p:spTgt spid="2"/>
                                        </p:tgtEl>
                                        <p:attrNameLst>
                                          <p:attrName>style.rotation</p:attrName>
                                        </p:attrNameLst>
                                      </p:cBhvr>
                                      <p:tavLst>
                                        <p:tav tm="0">
                                          <p:val>
                                            <p:fltVal val="90"/>
                                          </p:val>
                                        </p:tav>
                                        <p:tav tm="100000">
                                          <p:val>
                                            <p:fltVal val="0"/>
                                          </p:val>
                                        </p:tav>
                                      </p:tavLst>
                                    </p:anim>
                                    <p:animEffect transition="in" filter="fade">
                                      <p:cBhvr>
                                        <p:cTn id="2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表格 11"/>
          <p:cNvGraphicFramePr>
            <a:graphicFrameLocks noGrp="1"/>
          </p:cNvGraphicFramePr>
          <p:nvPr/>
        </p:nvGraphicFramePr>
        <p:xfrm>
          <a:off x="897092" y="920058"/>
          <a:ext cx="9358950" cy="4994935"/>
        </p:xfrm>
        <a:graphic>
          <a:graphicData uri="http://schemas.openxmlformats.org/drawingml/2006/table">
            <a:tbl>
              <a:tblPr firstRow="1" firstCol="1" bandRow="1">
                <a:tableStyleId>{5C22544A-7EE6-4342-B048-85BDC9FD1C3A}</a:tableStyleId>
              </a:tblPr>
              <a:tblGrid>
                <a:gridCol w="1425466"/>
                <a:gridCol w="3804934"/>
                <a:gridCol w="2249443"/>
                <a:gridCol w="1879107"/>
              </a:tblGrid>
              <a:tr h="621176">
                <a:tc>
                  <a:txBody>
                    <a:bodyPr vert="horz" wrap="square"/>
                    <a:lstStyle/>
                    <a:p>
                      <a:pPr algn="ctr"/>
                      <a:r>
                        <a:rPr lang="zh-CN" altLang="en-US">
                          <a:ea typeface="Source Han Sans Normal"/>
                        </a:rPr>
                        <a:t>类别</a:t>
                      </a:r>
                      <a:endParaRPr lang="zh-CN" altLang="en-US">
                        <a:ea typeface="Source Han Sans Normal"/>
                      </a:endParaRPr>
                    </a:p>
                  </a:txBody>
                  <a:tcPr>
                    <a:solidFill>
                      <a:srgbClr val="2C6A7F"/>
                    </a:solidFill>
                  </a:tcPr>
                </a:tc>
                <a:tc>
                  <a:txBody>
                    <a:bodyPr vert="horz" wrap="square"/>
                    <a:lstStyle/>
                    <a:p>
                      <a:pPr algn="ctr"/>
                      <a:r>
                        <a:rPr lang="zh-CN" altLang="zh-CN" sz="1800" b="1" kern="1200">
                          <a:solidFill>
                            <a:schemeClr val="lt1"/>
                          </a:solidFill>
                          <a:effectLst/>
                          <a:latin typeface="+mn-lt"/>
                          <a:ea typeface="Source Han Sans Normal"/>
                          <a:cs typeface="+mn-cs"/>
                        </a:rPr>
                        <a:t>内容</a:t>
                      </a:r>
                      <a:endParaRPr lang="zh-CN" altLang="en-US">
                        <a:ea typeface="Source Han Sans Normal"/>
                      </a:endParaRPr>
                    </a:p>
                  </a:txBody>
                  <a:tcPr>
                    <a:solidFill>
                      <a:srgbClr val="2C6A7F"/>
                    </a:solidFill>
                  </a:tcPr>
                </a:tc>
                <a:tc>
                  <a:txBody>
                    <a:bodyPr vert="horz" wrap="square"/>
                    <a:lstStyle/>
                    <a:p>
                      <a:pPr algn="ctr"/>
                      <a:r>
                        <a:rPr lang="zh-CN" altLang="zh-CN" sz="1800" b="1" kern="1200">
                          <a:solidFill>
                            <a:schemeClr val="lt1"/>
                          </a:solidFill>
                          <a:effectLst/>
                          <a:latin typeface="+mn-lt"/>
                          <a:ea typeface="Source Han Sans Normal"/>
                          <a:cs typeface="+mn-cs"/>
                        </a:rPr>
                        <a:t>应用系统</a:t>
                      </a:r>
                      <a:endParaRPr lang="zh-CN" altLang="en-US">
                        <a:ea typeface="Source Han Sans Normal"/>
                      </a:endParaRPr>
                    </a:p>
                  </a:txBody>
                  <a:tcPr>
                    <a:solidFill>
                      <a:srgbClr val="2C6A7F"/>
                    </a:solidFill>
                  </a:tcPr>
                </a:tc>
                <a:tc>
                  <a:txBody>
                    <a:bodyPr vert="horz" wrap="square"/>
                    <a:lstStyle/>
                    <a:p>
                      <a:pPr algn="ctr"/>
                      <a:r>
                        <a:rPr lang="zh-CN" altLang="zh-CN" sz="1800" b="1" kern="1200">
                          <a:solidFill>
                            <a:schemeClr val="lt1"/>
                          </a:solidFill>
                          <a:effectLst/>
                          <a:latin typeface="+mn-lt"/>
                          <a:ea typeface="Source Han Sans Normal"/>
                          <a:cs typeface="+mn-cs"/>
                        </a:rPr>
                        <a:t>实车应用</a:t>
                      </a:r>
                      <a:endParaRPr lang="zh-CN" altLang="en-US">
                        <a:ea typeface="Source Han Sans Normal"/>
                      </a:endParaRPr>
                    </a:p>
                  </a:txBody>
                  <a:tcPr>
                    <a:solidFill>
                      <a:srgbClr val="2C6A7F"/>
                    </a:solidFill>
                  </a:tcPr>
                </a:tc>
              </a:tr>
              <a:tr h="1490996">
                <a:tc>
                  <a:txBody>
                    <a:bodyPr vert="horz" wrap="square"/>
                    <a:lstStyle/>
                    <a:p>
                      <a:pPr algn="ctr"/>
                      <a:endParaRPr lang="en-US" altLang="zh-CN" sz="1800" b="1" kern="1200">
                        <a:solidFill>
                          <a:schemeClr val="lt1"/>
                        </a:solidFill>
                        <a:effectLst/>
                        <a:latin typeface="+mn-lt"/>
                        <a:ea typeface="Source Han Sans Normal"/>
                        <a:cs typeface="+mn-cs"/>
                      </a:endParaRPr>
                    </a:p>
                    <a:p>
                      <a:pPr algn="ctr"/>
                      <a:endParaRPr lang="en-US" altLang="zh-CN" sz="1800" b="1" kern="1200">
                        <a:solidFill>
                          <a:schemeClr val="lt1"/>
                        </a:solidFill>
                        <a:effectLst/>
                        <a:latin typeface="+mn-lt"/>
                        <a:ea typeface="Source Han Sans Normal"/>
                        <a:cs typeface="+mn-cs"/>
                      </a:endParaRPr>
                    </a:p>
                    <a:p>
                      <a:pPr algn="ctr"/>
                      <a:r>
                        <a:rPr lang="en-US" altLang="zh-CN" sz="1800" b="1" kern="1200">
                          <a:solidFill>
                            <a:schemeClr val="lt1"/>
                          </a:solidFill>
                          <a:effectLst/>
                          <a:latin typeface="+mn-lt"/>
                          <a:ea typeface="Source Han Sans Normal"/>
                          <a:cs typeface="+mn-cs"/>
                        </a:rPr>
                        <a:t>C</a:t>
                      </a:r>
                      <a:r>
                        <a:rPr lang="zh-CN" altLang="zh-CN" sz="1800" b="1" kern="1200">
                          <a:solidFill>
                            <a:schemeClr val="lt1"/>
                          </a:solidFill>
                          <a:effectLst/>
                          <a:latin typeface="+mn-lt"/>
                          <a:ea typeface="Source Han Sans Normal"/>
                          <a:cs typeface="+mn-cs"/>
                        </a:rPr>
                        <a:t>类网络</a:t>
                      </a:r>
                      <a:endParaRPr lang="zh-CN" altLang="en-US">
                        <a:ea typeface="Source Han Sans Normal"/>
                      </a:endParaRPr>
                    </a:p>
                  </a:txBody>
                  <a:tcPr>
                    <a:solidFill>
                      <a:srgbClr val="2C6A7F"/>
                    </a:solidFill>
                  </a:tcPr>
                </a:tc>
                <a:tc>
                  <a:txBody>
                    <a:bodyPr vert="horz" wrap="square"/>
                    <a:lstStyle/>
                    <a:p>
                      <a:endParaRPr lang="en-US" altLang="zh-CN">
                        <a:ea typeface="Source Han Sans Normal"/>
                      </a:endParaRPr>
                    </a:p>
                    <a:p>
                      <a:r>
                        <a:rPr lang="zh-CN" altLang="en-US">
                          <a:ea typeface="Source Han Sans Normal"/>
                        </a:rPr>
                        <a:t>面向高速、实时闭环控制的多路传输网络，位速率在</a:t>
                      </a:r>
                      <a:r>
                        <a:rPr lang="en-US" altLang="zh-CN">
                          <a:ea typeface="Source Han Sans Normal"/>
                        </a:rPr>
                        <a:t>125kbit/s</a:t>
                      </a:r>
                      <a:r>
                        <a:rPr lang="zh-CN" altLang="en-US">
                          <a:ea typeface="Source Han Sans Normal"/>
                        </a:rPr>
                        <a:t>～</a:t>
                      </a:r>
                      <a:r>
                        <a:rPr lang="en-US" altLang="zh-CN">
                          <a:ea typeface="Source Han Sans Normal"/>
                        </a:rPr>
                        <a:t>1Mbit/s</a:t>
                      </a:r>
                      <a:r>
                        <a:rPr lang="zh-CN" altLang="en-US">
                          <a:ea typeface="Source Han Sans Normal"/>
                        </a:rPr>
                        <a:t>之间</a:t>
                      </a:r>
                      <a:endParaRPr lang="zh-CN" altLang="en-US">
                        <a:ea typeface="Source Han Sans Normal"/>
                      </a:endParaRPr>
                    </a:p>
                  </a:txBody>
                  <a:tcPr/>
                </a:tc>
                <a:tc>
                  <a:txBody>
                    <a:bodyPr vert="horz" wrap="square"/>
                    <a:lstStyle/>
                    <a:p>
                      <a:endParaRPr lang="en-US" altLang="zh-CN">
                        <a:ea typeface="Source Han Sans Normal"/>
                      </a:endParaRPr>
                    </a:p>
                    <a:p>
                      <a:r>
                        <a:rPr lang="zh-CN" altLang="en-US">
                          <a:ea typeface="Source Han Sans Normal"/>
                        </a:rPr>
                        <a:t>用于牵引力控制、发动机控制、</a:t>
                      </a:r>
                      <a:r>
                        <a:rPr lang="en-US" altLang="zh-CN">
                          <a:ea typeface="Source Han Sans Normal"/>
                        </a:rPr>
                        <a:t>ABS</a:t>
                      </a:r>
                      <a:r>
                        <a:rPr lang="zh-CN" altLang="en-US">
                          <a:ea typeface="Source Han Sans Normal"/>
                        </a:rPr>
                        <a:t>、</a:t>
                      </a:r>
                      <a:r>
                        <a:rPr lang="en-US" altLang="zh-CN">
                          <a:ea typeface="Source Han Sans Normal"/>
                        </a:rPr>
                        <a:t>ESP</a:t>
                      </a:r>
                      <a:r>
                        <a:rPr lang="zh-CN" altLang="en-US">
                          <a:ea typeface="Source Han Sans Normal"/>
                        </a:rPr>
                        <a:t>等系统</a:t>
                      </a:r>
                      <a:endParaRPr lang="zh-CN" altLang="en-US">
                        <a:ea typeface="Source Han Sans Normal"/>
                      </a:endParaRPr>
                    </a:p>
                  </a:txBody>
                  <a:tcPr/>
                </a:tc>
                <a:tc>
                  <a:txBody>
                    <a:bodyPr vert="horz" wrap="square"/>
                    <a:lstStyle/>
                    <a:p>
                      <a:endParaRPr lang="en-US" altLang="zh-CN">
                        <a:ea typeface="Source Han Sans Normal"/>
                      </a:endParaRPr>
                    </a:p>
                    <a:p>
                      <a:r>
                        <a:rPr lang="zh-CN" altLang="en-US">
                          <a:ea typeface="Source Han Sans Normal"/>
                        </a:rPr>
                        <a:t>高速</a:t>
                      </a:r>
                      <a:r>
                        <a:rPr lang="en-US" altLang="zh-CN">
                          <a:ea typeface="Source Han Sans Normal"/>
                        </a:rPr>
                        <a:t>CAN</a:t>
                      </a:r>
                      <a:endParaRPr lang="en-US" altLang="zh-CN">
                        <a:ea typeface="Source Han Sans Normal"/>
                      </a:endParaRPr>
                    </a:p>
                    <a:p>
                      <a:r>
                        <a:rPr lang="en-US" altLang="zh-CN">
                          <a:ea typeface="Source Han Sans Normal"/>
                        </a:rPr>
                        <a:t>TTP/C</a:t>
                      </a:r>
                      <a:endParaRPr lang="en-US" altLang="zh-CN">
                        <a:ea typeface="Source Han Sans Normal"/>
                      </a:endParaRPr>
                    </a:p>
                    <a:p>
                      <a:r>
                        <a:rPr lang="en-US" altLang="zh-CN">
                          <a:ea typeface="Source Han Sans Normal"/>
                        </a:rPr>
                        <a:t>Flex Ray</a:t>
                      </a:r>
                      <a:endParaRPr lang="en-US" altLang="zh-CN">
                        <a:ea typeface="Source Han Sans Normal"/>
                      </a:endParaRPr>
                    </a:p>
                  </a:txBody>
                  <a:tcPr/>
                </a:tc>
              </a:tr>
              <a:tr h="1295091">
                <a:tc>
                  <a:txBody>
                    <a:bodyPr vert="horz" wrap="square"/>
                    <a:lstStyle/>
                    <a:p>
                      <a:pPr algn="ctr"/>
                      <a:endParaRPr lang="en-US" altLang="zh-CN" sz="1800" b="1" kern="1200">
                        <a:solidFill>
                          <a:schemeClr val="lt1"/>
                        </a:solidFill>
                        <a:effectLst/>
                        <a:latin typeface="+mn-lt"/>
                        <a:ea typeface="Source Han Sans Normal"/>
                        <a:cs typeface="+mn-cs"/>
                      </a:endParaRPr>
                    </a:p>
                    <a:p>
                      <a:pPr algn="ctr"/>
                      <a:endParaRPr lang="en-US" altLang="zh-CN" sz="1800" b="1" kern="1200">
                        <a:solidFill>
                          <a:schemeClr val="lt1"/>
                        </a:solidFill>
                        <a:effectLst/>
                        <a:latin typeface="+mn-lt"/>
                        <a:ea typeface="Source Han Sans Normal"/>
                        <a:cs typeface="+mn-cs"/>
                      </a:endParaRPr>
                    </a:p>
                    <a:p>
                      <a:pPr algn="ctr"/>
                      <a:r>
                        <a:rPr lang="en-US" altLang="zh-CN" sz="1800" b="1" kern="1200">
                          <a:solidFill>
                            <a:schemeClr val="lt1"/>
                          </a:solidFill>
                          <a:effectLst/>
                          <a:latin typeface="+mn-lt"/>
                          <a:ea typeface="Source Han Sans Normal"/>
                          <a:cs typeface="+mn-cs"/>
                        </a:rPr>
                        <a:t>D</a:t>
                      </a:r>
                      <a:r>
                        <a:rPr lang="zh-CN" altLang="zh-CN" sz="1800" b="1" kern="1200">
                          <a:solidFill>
                            <a:schemeClr val="lt1"/>
                          </a:solidFill>
                          <a:effectLst/>
                          <a:latin typeface="+mn-lt"/>
                          <a:ea typeface="Source Han Sans Normal"/>
                          <a:cs typeface="+mn-cs"/>
                        </a:rPr>
                        <a:t>类网络</a:t>
                      </a:r>
                      <a:endParaRPr lang="zh-CN" altLang="en-US">
                        <a:ea typeface="Source Han Sans Normal"/>
                      </a:endParaRPr>
                    </a:p>
                  </a:txBody>
                  <a:tcPr>
                    <a:solidFill>
                      <a:srgbClr val="2C6A7F"/>
                    </a:solidFill>
                  </a:tcPr>
                </a:tc>
                <a:tc>
                  <a:txBody>
                    <a:bodyPr vert="horz" wrap="square"/>
                    <a:lstStyle/>
                    <a:p>
                      <a:endParaRPr lang="en-US" altLang="zh-CN">
                        <a:ea typeface="Source Han Sans Normal"/>
                      </a:endParaRPr>
                    </a:p>
                    <a:p>
                      <a:r>
                        <a:rPr lang="zh-CN" altLang="en-US">
                          <a:ea typeface="Source Han Sans Normal"/>
                        </a:rPr>
                        <a:t>面向多媒体信息的高速传输网络，称为智能数据总线，其位率在</a:t>
                      </a:r>
                      <a:r>
                        <a:rPr lang="en-US" altLang="zh-CN">
                          <a:ea typeface="Source Han Sans Normal"/>
                        </a:rPr>
                        <a:t>250kbit/s</a:t>
                      </a:r>
                      <a:r>
                        <a:rPr lang="zh-CN" altLang="en-US">
                          <a:ea typeface="Source Han Sans Normal"/>
                        </a:rPr>
                        <a:t>～</a:t>
                      </a:r>
                      <a:r>
                        <a:rPr lang="en-US" altLang="zh-CN">
                          <a:ea typeface="Source Han Sans Normal"/>
                        </a:rPr>
                        <a:t>400Mbit/s</a:t>
                      </a:r>
                      <a:r>
                        <a:rPr lang="zh-CN" altLang="en-US">
                          <a:ea typeface="Source Han Sans Normal"/>
                        </a:rPr>
                        <a:t>之间</a:t>
                      </a:r>
                      <a:endParaRPr lang="zh-CN" altLang="en-US">
                        <a:ea typeface="Source Han Sans Normal"/>
                      </a:endParaRPr>
                    </a:p>
                  </a:txBody>
                  <a:tcPr/>
                </a:tc>
                <a:tc>
                  <a:txBody>
                    <a:bodyPr vert="horz" wrap="square"/>
                    <a:lstStyle/>
                    <a:p>
                      <a:endParaRPr lang="en-US" altLang="zh-CN">
                        <a:ea typeface="Source Han Sans Normal"/>
                      </a:endParaRPr>
                    </a:p>
                    <a:p>
                      <a:r>
                        <a:rPr lang="zh-CN" altLang="en-US">
                          <a:ea typeface="Source Han Sans Normal"/>
                        </a:rPr>
                        <a:t>用于车载视频、车载音响、车载电话、导航等影音信息娱乐系统</a:t>
                      </a:r>
                      <a:endParaRPr lang="zh-CN" altLang="en-US">
                        <a:ea typeface="Source Han Sans Normal"/>
                      </a:endParaRPr>
                    </a:p>
                  </a:txBody>
                  <a:tcPr/>
                </a:tc>
                <a:tc>
                  <a:txBody>
                    <a:bodyPr vert="horz" wrap="square"/>
                    <a:lstStyle/>
                    <a:p>
                      <a:endParaRPr lang="en-US" altLang="zh-CN">
                        <a:ea typeface="Source Han Sans Normal"/>
                      </a:endParaRPr>
                    </a:p>
                    <a:p>
                      <a:r>
                        <a:rPr lang="en-US" altLang="zh-CN">
                          <a:ea typeface="Source Han Sans Normal"/>
                        </a:rPr>
                        <a:t>MOST</a:t>
                      </a:r>
                      <a:r>
                        <a:rPr lang="zh-CN" altLang="en-US">
                          <a:ea typeface="Source Han Sans Normal"/>
                        </a:rPr>
                        <a:t>总线、</a:t>
                      </a:r>
                      <a:r>
                        <a:rPr lang="en-US" altLang="zh-CN">
                          <a:ea typeface="Source Han Sans Normal"/>
                        </a:rPr>
                        <a:t>DDB</a:t>
                      </a:r>
                      <a:r>
                        <a:rPr lang="zh-CN" altLang="en-US">
                          <a:ea typeface="Source Han Sans Normal"/>
                        </a:rPr>
                        <a:t>总线</a:t>
                      </a:r>
                      <a:endParaRPr lang="zh-CN" altLang="en-US">
                        <a:ea typeface="Source Han Sans Normal"/>
                      </a:endParaRPr>
                    </a:p>
                  </a:txBody>
                  <a:tcPr/>
                </a:tc>
              </a:tr>
              <a:tr h="1419723">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endParaRPr lang="en-US" altLang="zh-CN" sz="1800" b="1" kern="1200">
                        <a:solidFill>
                          <a:schemeClr val="lt1"/>
                        </a:solidFill>
                        <a:effectLst/>
                        <a:latin typeface="+mn-lt"/>
                        <a:ea typeface="Source Han Sans Normal"/>
                        <a:cs typeface="+mn-cs"/>
                      </a:endParaRPr>
                    </a:p>
                    <a:p>
                      <a:pPr marL="0" marR="0" lvl="0" indent="0" algn="ctr" defTabSz="914400" rtl="0" eaLnBrk="1" fontAlgn="auto" latinLnBrk="0" hangingPunct="1">
                        <a:lnSpc>
                          <a:spcPct val="100000"/>
                        </a:lnSpc>
                        <a:spcBef>
                          <a:spcPct val="0"/>
                        </a:spcBef>
                        <a:spcAft>
                          <a:spcPct val="0"/>
                        </a:spcAft>
                        <a:buClrTx/>
                        <a:buSzTx/>
                        <a:buFontTx/>
                        <a:buNone/>
                        <a:defRPr/>
                      </a:pPr>
                      <a:endParaRPr lang="en-US" altLang="zh-CN" sz="1800" b="1" kern="1200">
                        <a:solidFill>
                          <a:schemeClr val="lt1"/>
                        </a:solidFill>
                        <a:effectLst/>
                        <a:latin typeface="+mn-lt"/>
                        <a:ea typeface="Source Han Sans Normal"/>
                        <a:cs typeface="+mn-cs"/>
                      </a:endParaRPr>
                    </a:p>
                    <a:p>
                      <a:pPr marL="0" marR="0" lvl="0" indent="0" algn="ctr" defTabSz="914400" rtl="0" eaLnBrk="1" fontAlgn="auto" latinLnBrk="0" hangingPunct="1">
                        <a:lnSpc>
                          <a:spcPct val="100000"/>
                        </a:lnSpc>
                        <a:spcBef>
                          <a:spcPct val="0"/>
                        </a:spcBef>
                        <a:spcAft>
                          <a:spcPct val="0"/>
                        </a:spcAft>
                        <a:buClrTx/>
                        <a:buSzTx/>
                        <a:buFontTx/>
                        <a:buNone/>
                        <a:defRPr/>
                      </a:pPr>
                      <a:r>
                        <a:rPr lang="en-US" altLang="zh-CN" sz="1800" b="1" kern="1200">
                          <a:solidFill>
                            <a:schemeClr val="lt1"/>
                          </a:solidFill>
                          <a:effectLst/>
                          <a:latin typeface="+mn-lt"/>
                          <a:ea typeface="Source Han Sans Normal"/>
                          <a:cs typeface="+mn-cs"/>
                        </a:rPr>
                        <a:t>E</a:t>
                      </a:r>
                      <a:r>
                        <a:rPr lang="zh-CN" altLang="zh-CN" sz="1800" b="1" kern="1200">
                          <a:solidFill>
                            <a:schemeClr val="lt1"/>
                          </a:solidFill>
                          <a:effectLst/>
                          <a:latin typeface="+mn-lt"/>
                          <a:ea typeface="Source Han Sans Normal"/>
                          <a:cs typeface="+mn-cs"/>
                        </a:rPr>
                        <a:t>类网络</a:t>
                      </a:r>
                      <a:endParaRPr lang="zh-CN" altLang="en-US">
                        <a:ea typeface="Source Han Sans Normal"/>
                      </a:endParaRPr>
                    </a:p>
                    <a:p>
                      <a:pPr algn="ctr"/>
                      <a:endParaRPr lang="zh-CN" altLang="en-US">
                        <a:ea typeface="Source Han Sans Normal"/>
                      </a:endParaRPr>
                    </a:p>
                  </a:txBody>
                  <a:tcPr>
                    <a:solidFill>
                      <a:srgbClr val="2C6A7F"/>
                    </a:solidFill>
                  </a:tcPr>
                </a:tc>
                <a:tc>
                  <a:txBody>
                    <a:bodyPr vert="horz" wrap="square"/>
                    <a:lstStyle/>
                    <a:p>
                      <a:endParaRPr lang="en-US" altLang="zh-CN">
                        <a:ea typeface="Source Han Sans Normal"/>
                      </a:endParaRPr>
                    </a:p>
                    <a:p>
                      <a:r>
                        <a:rPr lang="zh-CN" altLang="en-US">
                          <a:ea typeface="Source Han Sans Normal"/>
                        </a:rPr>
                        <a:t>面向汽车被动安全系统的高速、实时网络，用于车辆被动性安全领域，其位速率在</a:t>
                      </a:r>
                      <a:r>
                        <a:rPr lang="en-US" altLang="zh-CN">
                          <a:ea typeface="Source Han Sans Normal"/>
                        </a:rPr>
                        <a:t>10Mbit/s</a:t>
                      </a:r>
                      <a:r>
                        <a:rPr lang="zh-CN" altLang="en-US">
                          <a:ea typeface="Source Han Sans Normal"/>
                        </a:rPr>
                        <a:t>以上</a:t>
                      </a:r>
                      <a:endParaRPr lang="zh-CN" altLang="en-US">
                        <a:ea typeface="Source Han Sans Normal"/>
                      </a:endParaRPr>
                    </a:p>
                  </a:txBody>
                  <a:tcPr/>
                </a:tc>
                <a:tc>
                  <a:txBody>
                    <a:bodyPr vert="horz" wrap="square"/>
                    <a:lstStyle/>
                    <a:p>
                      <a:endParaRPr lang="en-US" altLang="zh-CN">
                        <a:ea typeface="Source Han Sans Normal"/>
                      </a:endParaRPr>
                    </a:p>
                    <a:p>
                      <a:r>
                        <a:rPr lang="zh-CN" altLang="en-US">
                          <a:ea typeface="Source Han Sans Normal"/>
                        </a:rPr>
                        <a:t>用于安全气囊系统</a:t>
                      </a:r>
                      <a:endParaRPr lang="zh-CN" altLang="en-US">
                        <a:ea typeface="Source Han Sans Normal"/>
                      </a:endParaRPr>
                    </a:p>
                  </a:txBody>
                  <a:tcPr/>
                </a:tc>
                <a:tc>
                  <a:txBody>
                    <a:bodyPr vert="horz" wrap="square"/>
                    <a:lstStyle/>
                    <a:p>
                      <a:endParaRPr lang="en-US" altLang="zh-CN">
                        <a:ea typeface="Source Han Sans Normal"/>
                      </a:endParaRPr>
                    </a:p>
                    <a:p>
                      <a:r>
                        <a:rPr lang="zh-CN" altLang="en-US">
                          <a:ea typeface="Source Han Sans Normal"/>
                        </a:rPr>
                        <a:t>典型的安全总线有宝马公司的</a:t>
                      </a:r>
                      <a:r>
                        <a:rPr lang="en-US" altLang="zh-CN">
                          <a:ea typeface="Source Han Sans Normal"/>
                        </a:rPr>
                        <a:t>Byte flight</a:t>
                      </a:r>
                      <a:endParaRPr lang="zh-CN" altLang="en-US">
                        <a:ea typeface="Source Han Sans Normal"/>
                      </a:endParaRPr>
                    </a:p>
                  </a:txBody>
                  <a:tcPr/>
                </a:tc>
              </a:tr>
            </a:tbl>
          </a:graphicData>
        </a:graphic>
      </p:graphicFrame>
      <p:sp>
        <p:nvSpPr>
          <p:cNvPr id="2" name="文本框 37"/>
          <p:cNvSpPr txBox="1"/>
          <p:nvPr>
            <p:custDataLst>
              <p:tags r:id="rId3"/>
            </p:custDataLst>
          </p:nvPr>
        </p:nvSpPr>
        <p:spPr>
          <a:xfrm>
            <a:off x="153496" y="73891"/>
            <a:ext cx="5185121" cy="68707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solidFill>
              <a:schemeClr val="accent1">
                <a:lumMod val="75000"/>
              </a:schemeClr>
            </a:solidFill>
          </a:ln>
        </p:spPr>
        <p:txBody>
          <a:bodyPr lIns="0" tIns="0" bIns="0" anchor="ctr">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一</a:t>
            </a:r>
            <a:r>
              <a:rPr lang="en-US" altLang="zh-CN"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.ABCDE</a:t>
            </a:r>
            <a:r>
              <a:rPr lang="zh-CN" altLang="en-US" sz="2800" b="1" kern="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五类</a:t>
            </a:r>
            <a:r>
              <a:rPr lang="zh-CN" altLang="en-US" sz="2800" b="1" kern="0">
                <a:solidFill>
                  <a:schemeClr val="bg1"/>
                </a:solidFill>
                <a:latin typeface="宋体" panose="02010600030101010101" pitchFamily="2" charset="-122"/>
                <a:cs typeface="Times New Roman" panose="02020603050405020304" pitchFamily="18" charset="0"/>
              </a:rPr>
              <a:t>车载网络概述</a:t>
            </a:r>
            <a:endParaRPr lang="zh-CN" altLang="en-US" sz="2800" b="1" kern="0">
              <a:solidFill>
                <a:schemeClr val="bg1"/>
              </a:solidFill>
              <a:latin typeface="宋体" panose="02010600030101010101" pitchFamily="2" charset="-122"/>
              <a:cs typeface="Times New Roman" panose="02020603050405020304" pitchFamily="18" charset="0"/>
            </a:endParaRPr>
          </a:p>
        </p:txBody>
      </p:sp>
    </p:spTree>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31" presetClass="entr" presetSubtype="0" dur="100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Rectangle 8" hidden="1"/>
          <p:cNvSpPr>
            <a:spLocks noGrp="1" noRot="1" noChangeAspect="1" noMove="1" noResize="1" noEditPoints="1" noAdjustHandles="1" noChangeArrowheads="1" noChangeShapeType="1" noTextEdit="1"/>
          </p:cNvSpPr>
          <p:nvPr/>
        </p:nvSpPr>
        <p:spPr bwMode="white">
          <a:xfrm>
            <a:off x="0" y="0"/>
            <a:ext cx="12192000" cy="6858000"/>
          </a:xfrm>
          <a:prstGeom prst="rect">
            <a:avLst/>
          </a:prstGeom>
          <a:solidFill>
            <a:schemeClr val="bg1"/>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9" name="文本框 18"/>
          <p:cNvSpPr txBox="1"/>
          <p:nvPr/>
        </p:nvSpPr>
        <p:spPr>
          <a:xfrm>
            <a:off x="5796280" y="1916430"/>
            <a:ext cx="122174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solidFill>
                <a:cs typeface="+mn-ea"/>
                <a:sym typeface="+mn-lt"/>
              </a:rPr>
              <a:t>1</a:t>
            </a:r>
            <a:endParaRPr lang="zh-CN" altLang="en-US" sz="9600">
              <a:solidFill>
                <a:schemeClr val="bg1"/>
              </a:solidFill>
              <a:cs typeface="+mn-ea"/>
              <a:sym typeface="+mn-lt"/>
            </a:endParaRPr>
          </a:p>
        </p:txBody>
      </p:sp>
      <p:sp>
        <p:nvSpPr>
          <p:cNvPr id="16" name="文本框 15"/>
          <p:cNvSpPr txBox="1"/>
          <p:nvPr/>
        </p:nvSpPr>
        <p:spPr>
          <a:xfrm>
            <a:off x="5814695" y="1917065"/>
            <a:ext cx="122174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solidFill>
                <a:cs typeface="+mn-ea"/>
                <a:sym typeface="+mn-lt"/>
              </a:rPr>
              <a:t>1</a:t>
            </a:r>
            <a:endParaRPr lang="zh-CN" altLang="en-US" sz="9600">
              <a:solidFill>
                <a:schemeClr val="bg1"/>
              </a:solidFill>
              <a:cs typeface="+mn-ea"/>
              <a:sym typeface="+mn-lt"/>
            </a:endParaRPr>
          </a:p>
        </p:txBody>
      </p:sp>
      <p:sp>
        <p:nvSpPr>
          <p:cNvPr id="30" name="文本框 29"/>
          <p:cNvSpPr txBox="1"/>
          <p:nvPr/>
        </p:nvSpPr>
        <p:spPr>
          <a:xfrm>
            <a:off x="5823585" y="1917700"/>
            <a:ext cx="122174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solidFill>
                <a:cs typeface="+mn-ea"/>
                <a:sym typeface="+mn-lt"/>
              </a:rPr>
              <a:t>1</a:t>
            </a:r>
            <a:endParaRPr lang="zh-CN" altLang="en-US" sz="9600">
              <a:solidFill>
                <a:schemeClr val="bg1"/>
              </a:solidFill>
              <a:cs typeface="+mn-ea"/>
              <a:sym typeface="+mn-lt"/>
            </a:endParaRPr>
          </a:p>
        </p:txBody>
      </p:sp>
      <p:sp>
        <p:nvSpPr>
          <p:cNvPr id="31" name="椭圆 30"/>
          <p:cNvSpPr/>
          <p:nvPr/>
        </p:nvSpPr>
        <p:spPr>
          <a:xfrm>
            <a:off x="2196201" y="1573711"/>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nvGrpSpPr>
          <p:cNvPr id="32" name="组合 31"/>
          <p:cNvGrpSpPr/>
          <p:nvPr/>
        </p:nvGrpSpPr>
        <p:grpSpPr>
          <a:xfrm>
            <a:off x="4619779" y="1006784"/>
            <a:ext cx="3728911" cy="3605963"/>
            <a:chOff x="2563325" y="-921225"/>
            <a:chExt cx="8228053" cy="7956762"/>
          </a:xfrm>
        </p:grpSpPr>
        <p:sp>
          <p:nvSpPr>
            <p:cNvPr id="33" name="椭圆 3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4" name="椭圆 33"/>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5" name="椭圆 34"/>
            <p:cNvSpPr/>
            <p:nvPr/>
          </p:nvSpPr>
          <p:spPr>
            <a:xfrm>
              <a:off x="2563325" y="376456"/>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6" name="椭圆 35"/>
            <p:cNvSpPr/>
            <p:nvPr/>
          </p:nvSpPr>
          <p:spPr>
            <a:xfrm>
              <a:off x="4842635" y="2917097"/>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42" name="文本框 41"/>
          <p:cNvSpPr txBox="1"/>
          <p:nvPr/>
        </p:nvSpPr>
        <p:spPr>
          <a:xfrm>
            <a:off x="5288030" y="2170430"/>
            <a:ext cx="1627369" cy="156966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9600">
                <a:solidFill>
                  <a:schemeClr val="bg1"/>
                </a:solidFill>
                <a:latin typeface="+mj-lt"/>
                <a:ea typeface="+mj-lt"/>
                <a:cs typeface="+mn-ea"/>
                <a:sym typeface="+mn-lt"/>
              </a:rPr>
              <a:t>02</a:t>
            </a:r>
            <a:endParaRPr lang="en-US" altLang="zh-CN" sz="9600">
              <a:solidFill>
                <a:schemeClr val="bg1"/>
              </a:solidFill>
              <a:latin typeface="+mj-lt"/>
              <a:ea typeface="+mj-lt"/>
              <a:cs typeface="+mn-ea"/>
              <a:sym typeface="+mn-lt"/>
            </a:endParaRPr>
          </a:p>
        </p:txBody>
      </p:sp>
      <p:sp>
        <p:nvSpPr>
          <p:cNvPr id="43" name="文本框 42"/>
          <p:cNvSpPr txBox="1"/>
          <p:nvPr/>
        </p:nvSpPr>
        <p:spPr>
          <a:xfrm>
            <a:off x="4705378" y="4990465"/>
            <a:ext cx="3458817"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000" b="1">
                <a:latin typeface="+mj-lt"/>
                <a:ea typeface="Source Han Sans Normal"/>
                <a:cs typeface="+mn-ea"/>
                <a:sym typeface="+mn-lt"/>
              </a:rPr>
              <a:t>车载网络应用</a:t>
            </a:r>
            <a:endParaRPr lang="zh-CN" altLang="en-US" sz="4000" b="1">
              <a:latin typeface="+mj-lt"/>
              <a:ea typeface="Source Han Sans Normal"/>
              <a:cs typeface="+mn-ea"/>
              <a:sym typeface="+mn-lt"/>
            </a:endParaRPr>
          </a:p>
        </p:txBody>
      </p:sp>
      <p:sp>
        <p:nvSpPr>
          <p:cNvPr id="44" name="椭圆 43"/>
          <p:cNvSpPr/>
          <p:nvPr/>
        </p:nvSpPr>
        <p:spPr>
          <a:xfrm>
            <a:off x="9962274" y="1156423"/>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45" name="椭圆 44"/>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46" name="椭圆 45"/>
          <p:cNvSpPr/>
          <p:nvPr/>
        </p:nvSpPr>
        <p:spPr>
          <a:xfrm>
            <a:off x="9870328" y="4279788"/>
            <a:ext cx="1170257" cy="1170257"/>
          </a:xfrm>
          <a:prstGeom prst="ellipse">
            <a:avLst/>
          </a:prstGeom>
          <a:pattFill prst="wdDn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additive="base">
                                        <p:cTn id="12" dur="500" fill="hold"/>
                                        <p:tgtEl>
                                          <p:spTgt spid="16"/>
                                        </p:tgtEl>
                                        <p:attrNameLst>
                                          <p:attrName>ppt_x</p:attrName>
                                        </p:attrNameLst>
                                      </p:cBhvr>
                                      <p:tavLst>
                                        <p:tav tm="0">
                                          <p:val>
                                            <p:strVal val="#ppt_x"/>
                                          </p:val>
                                        </p:tav>
                                        <p:tav tm="100000">
                                          <p:val>
                                            <p:strVal val="#ppt_x"/>
                                          </p:val>
                                        </p:tav>
                                      </p:tavLst>
                                    </p:anim>
                                    <p:anim calcmode="lin" valueType="num">
                                      <p:cBhvr additive="base">
                                        <p:cTn id="13"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30"/>
                                        </p:tgtEl>
                                        <p:attrNameLst>
                                          <p:attrName>style.visibility</p:attrName>
                                        </p:attrNameLst>
                                      </p:cBhvr>
                                      <p:to>
                                        <p:strVal val="visible"/>
                                      </p:to>
                                    </p:set>
                                    <p:anim calcmode="lin" valueType="num">
                                      <p:cBhvr additive="base">
                                        <p:cTn id="18" dur="500" fill="hold"/>
                                        <p:tgtEl>
                                          <p:spTgt spid="30"/>
                                        </p:tgtEl>
                                        <p:attrNameLst>
                                          <p:attrName>ppt_x</p:attrName>
                                        </p:attrNameLst>
                                      </p:cBhvr>
                                      <p:tavLst>
                                        <p:tav tm="0">
                                          <p:val>
                                            <p:strVal val="#ppt_x"/>
                                          </p:val>
                                        </p:tav>
                                        <p:tav tm="100000">
                                          <p:val>
                                            <p:strVal val="#ppt_x"/>
                                          </p:val>
                                        </p:tav>
                                      </p:tavLst>
                                    </p:anim>
                                    <p:anim calcmode="lin" valueType="num">
                                      <p:cBhvr additive="base">
                                        <p:cTn id="19"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42"/>
                                        </p:tgtEl>
                                        <p:attrNameLst>
                                          <p:attrName>style.visibility</p:attrName>
                                        </p:attrNameLst>
                                      </p:cBhvr>
                                      <p:to>
                                        <p:strVal val="visible"/>
                                      </p:to>
                                    </p:set>
                                    <p:anim calcmode="lin" valueType="num">
                                      <p:cBhvr additive="base">
                                        <p:cTn id="24" dur="500" fill="hold"/>
                                        <p:tgtEl>
                                          <p:spTgt spid="42"/>
                                        </p:tgtEl>
                                        <p:attrNameLst>
                                          <p:attrName>ppt_x</p:attrName>
                                        </p:attrNameLst>
                                      </p:cBhvr>
                                      <p:tavLst>
                                        <p:tav tm="0">
                                          <p:val>
                                            <p:strVal val="#ppt_x"/>
                                          </p:val>
                                        </p:tav>
                                        <p:tav tm="100000">
                                          <p:val>
                                            <p:strVal val="#ppt_x"/>
                                          </p:val>
                                        </p:tav>
                                      </p:tavLst>
                                    </p:anim>
                                    <p:anim calcmode="lin" valueType="num">
                                      <p:cBhvr additive="base">
                                        <p:cTn id="25" dur="500" fill="hold"/>
                                        <p:tgtEl>
                                          <p:spTgt spid="42"/>
                                        </p:tgtEl>
                                        <p:attrNameLst>
                                          <p:attrName>ppt_y</p:attrName>
                                        </p:attrNameLst>
                                      </p:cBhvr>
                                      <p:tavLst>
                                        <p:tav tm="0">
                                          <p:val>
                                            <p:strVal val="1+#ppt_h/2"/>
                                          </p:val>
                                        </p:tav>
                                        <p:tav tm="100000">
                                          <p:val>
                                            <p:strVal val="#ppt_y"/>
                                          </p:val>
                                        </p:tav>
                                      </p:tavLst>
                                    </p:anim>
                                  </p:childTnLst>
                                </p:cTn>
                              </p:par>
                              <p:par>
                                <p:cTn id="26" presetID="2" presetClass="entr" presetSubtype="4" dur="500" fill="hold" grpId="0" nodeType="withEffect">
                                  <p:stCondLst>
                                    <p:cond delay="0"/>
                                  </p:stCondLst>
                                  <p:childTnLst>
                                    <p:set>
                                      <p:cBhvr>
                                        <p:cTn id="27" dur="1" fill="hold">
                                          <p:stCondLst>
                                            <p:cond delay="0"/>
                                          </p:stCondLst>
                                        </p:cTn>
                                        <p:tgtEl>
                                          <p:spTgt spid="43"/>
                                        </p:tgtEl>
                                        <p:attrNameLst>
                                          <p:attrName>style.visibility</p:attrName>
                                        </p:attrNameLst>
                                      </p:cBhvr>
                                      <p:to>
                                        <p:strVal val="visible"/>
                                      </p:to>
                                    </p:set>
                                    <p:anim calcmode="lin" valueType="num">
                                      <p:cBhvr additive="base">
                                        <p:cTn id="28" dur="500" fill="hold"/>
                                        <p:tgtEl>
                                          <p:spTgt spid="43"/>
                                        </p:tgtEl>
                                        <p:attrNameLst>
                                          <p:attrName>ppt_x</p:attrName>
                                        </p:attrNameLst>
                                      </p:cBhvr>
                                      <p:tavLst>
                                        <p:tav tm="0">
                                          <p:val>
                                            <p:strVal val="#ppt_x"/>
                                          </p:val>
                                        </p:tav>
                                        <p:tav tm="100000">
                                          <p:val>
                                            <p:strVal val="#ppt_x"/>
                                          </p:val>
                                        </p:tav>
                                      </p:tavLst>
                                    </p:anim>
                                    <p:anim calcmode="lin" valueType="num">
                                      <p:cBhvr additive="base">
                                        <p:cTn id="29" dur="500" fill="hold"/>
                                        <p:tgtEl>
                                          <p:spTgt spid="43"/>
                                        </p:tgtEl>
                                        <p:attrNameLst>
                                          <p:attrName>ppt_y</p:attrName>
                                        </p:attrNameLst>
                                      </p:cBhvr>
                                      <p:tavLst>
                                        <p:tav tm="0">
                                          <p:val>
                                            <p:strVal val="1+#ppt_h/2"/>
                                          </p:val>
                                        </p:tav>
                                        <p:tav tm="100000">
                                          <p:val>
                                            <p:strVal val="#ppt_y"/>
                                          </p:val>
                                        </p:tav>
                                      </p:tavLst>
                                    </p:anim>
                                  </p:childTnLst>
                                </p:cTn>
                              </p:par>
                              <p:par>
                                <p:cTn id="30" presetID="2" presetClass="entr" presetSubtype="4" dur="500" fill="hold" nodeType="withEffect">
                                  <p:stCondLst>
                                    <p:cond delay="0"/>
                                  </p:stCondLst>
                                  <p:childTnLst>
                                    <p:set>
                                      <p:cBhvr>
                                        <p:cTn id="31" dur="1" fill="hold">
                                          <p:stCondLst>
                                            <p:cond delay="0"/>
                                          </p:stCondLst>
                                        </p:cTn>
                                        <p:tgtEl>
                                          <p:spTgt spid="32"/>
                                        </p:tgtEl>
                                        <p:attrNameLst>
                                          <p:attrName>style.visibility</p:attrName>
                                        </p:attrNameLst>
                                      </p:cBhvr>
                                      <p:to>
                                        <p:strVal val="visible"/>
                                      </p:to>
                                    </p:set>
                                    <p:anim calcmode="lin" valueType="num">
                                      <p:cBhvr additive="base">
                                        <p:cTn id="32" dur="500" fill="hold"/>
                                        <p:tgtEl>
                                          <p:spTgt spid="32"/>
                                        </p:tgtEl>
                                        <p:attrNameLst>
                                          <p:attrName>ppt_x</p:attrName>
                                        </p:attrNameLst>
                                      </p:cBhvr>
                                      <p:tavLst>
                                        <p:tav tm="0">
                                          <p:val>
                                            <p:strVal val="#ppt_x"/>
                                          </p:val>
                                        </p:tav>
                                        <p:tav tm="100000">
                                          <p:val>
                                            <p:strVal val="#ppt_x"/>
                                          </p:val>
                                        </p:tav>
                                      </p:tavLst>
                                    </p:anim>
                                    <p:anim calcmode="lin" valueType="num">
                                      <p:cBhvr additive="base">
                                        <p:cTn id="33" dur="500" fill="hold"/>
                                        <p:tgtEl>
                                          <p:spTgt spid="32"/>
                                        </p:tgtEl>
                                        <p:attrNameLst>
                                          <p:attrName>ppt_y</p:attrName>
                                        </p:attrNameLst>
                                      </p:cBhvr>
                                      <p:tavLst>
                                        <p:tav tm="0">
                                          <p:val>
                                            <p:strVal val="1+#ppt_h/2"/>
                                          </p:val>
                                        </p:tav>
                                        <p:tav tm="100000">
                                          <p:val>
                                            <p:strVal val="#ppt_y"/>
                                          </p:val>
                                        </p:tav>
                                      </p:tavLst>
                                    </p:anim>
                                  </p:childTnLst>
                                </p:cTn>
                              </p:par>
                              <p:par>
                                <p:cTn id="34" presetID="2" presetClass="entr" presetSubtype="4" dur="500" fill="hold" grpId="0" nodeType="withEffect">
                                  <p:stCondLst>
                                    <p:cond delay="0"/>
                                  </p:stCondLst>
                                  <p:childTnLst>
                                    <p:set>
                                      <p:cBhvr>
                                        <p:cTn id="35" dur="1" fill="hold">
                                          <p:stCondLst>
                                            <p:cond delay="0"/>
                                          </p:stCondLst>
                                        </p:cTn>
                                        <p:tgtEl>
                                          <p:spTgt spid="31"/>
                                        </p:tgtEl>
                                        <p:attrNameLst>
                                          <p:attrName>style.visibility</p:attrName>
                                        </p:attrNameLst>
                                      </p:cBhvr>
                                      <p:to>
                                        <p:strVal val="visible"/>
                                      </p:to>
                                    </p:set>
                                    <p:anim calcmode="lin" valueType="num">
                                      <p:cBhvr additive="base">
                                        <p:cTn id="36" dur="500" fill="hold"/>
                                        <p:tgtEl>
                                          <p:spTgt spid="31"/>
                                        </p:tgtEl>
                                        <p:attrNameLst>
                                          <p:attrName>ppt_x</p:attrName>
                                        </p:attrNameLst>
                                      </p:cBhvr>
                                      <p:tavLst>
                                        <p:tav tm="0">
                                          <p:val>
                                            <p:strVal val="#ppt_x"/>
                                          </p:val>
                                        </p:tav>
                                        <p:tav tm="100000">
                                          <p:val>
                                            <p:strVal val="#ppt_x"/>
                                          </p:val>
                                        </p:tav>
                                      </p:tavLst>
                                    </p:anim>
                                    <p:anim calcmode="lin" valueType="num">
                                      <p:cBhvr additive="base">
                                        <p:cTn id="37" dur="500" fill="hold"/>
                                        <p:tgtEl>
                                          <p:spTgt spid="31"/>
                                        </p:tgtEl>
                                        <p:attrNameLst>
                                          <p:attrName>ppt_y</p:attrName>
                                        </p:attrNameLst>
                                      </p:cBhvr>
                                      <p:tavLst>
                                        <p:tav tm="0">
                                          <p:val>
                                            <p:strVal val="1+#ppt_h/2"/>
                                          </p:val>
                                        </p:tav>
                                        <p:tav tm="100000">
                                          <p:val>
                                            <p:strVal val="#ppt_y"/>
                                          </p:val>
                                        </p:tav>
                                      </p:tavLst>
                                    </p:anim>
                                  </p:childTnLst>
                                </p:cTn>
                              </p:par>
                              <p:par>
                                <p:cTn id="38" presetID="2" presetClass="entr" presetSubtype="4" dur="500" fill="hold" grpId="0" nodeType="withEffect">
                                  <p:stCondLst>
                                    <p:cond delay="0"/>
                                  </p:stCondLst>
                                  <p:childTnLst>
                                    <p:set>
                                      <p:cBhvr>
                                        <p:cTn id="39" dur="1" fill="hold">
                                          <p:stCondLst>
                                            <p:cond delay="0"/>
                                          </p:stCondLst>
                                        </p:cTn>
                                        <p:tgtEl>
                                          <p:spTgt spid="44"/>
                                        </p:tgtEl>
                                        <p:attrNameLst>
                                          <p:attrName>style.visibility</p:attrName>
                                        </p:attrNameLst>
                                      </p:cBhvr>
                                      <p:to>
                                        <p:strVal val="visible"/>
                                      </p:to>
                                    </p:set>
                                    <p:anim calcmode="lin" valueType="num">
                                      <p:cBhvr additive="base">
                                        <p:cTn id="40" dur="500" fill="hold"/>
                                        <p:tgtEl>
                                          <p:spTgt spid="44"/>
                                        </p:tgtEl>
                                        <p:attrNameLst>
                                          <p:attrName>ppt_x</p:attrName>
                                        </p:attrNameLst>
                                      </p:cBhvr>
                                      <p:tavLst>
                                        <p:tav tm="0">
                                          <p:val>
                                            <p:strVal val="#ppt_x"/>
                                          </p:val>
                                        </p:tav>
                                        <p:tav tm="100000">
                                          <p:val>
                                            <p:strVal val="#ppt_x"/>
                                          </p:val>
                                        </p:tav>
                                      </p:tavLst>
                                    </p:anim>
                                    <p:anim calcmode="lin" valueType="num">
                                      <p:cBhvr additive="base">
                                        <p:cTn id="41" dur="500" fill="hold"/>
                                        <p:tgtEl>
                                          <p:spTgt spid="44"/>
                                        </p:tgtEl>
                                        <p:attrNameLst>
                                          <p:attrName>ppt_y</p:attrName>
                                        </p:attrNameLst>
                                      </p:cBhvr>
                                      <p:tavLst>
                                        <p:tav tm="0">
                                          <p:val>
                                            <p:strVal val="1+#ppt_h/2"/>
                                          </p:val>
                                        </p:tav>
                                        <p:tav tm="100000">
                                          <p:val>
                                            <p:strVal val="#ppt_y"/>
                                          </p:val>
                                        </p:tav>
                                      </p:tavLst>
                                    </p:anim>
                                  </p:childTnLst>
                                </p:cTn>
                              </p:par>
                              <p:par>
                                <p:cTn id="42" presetID="2" presetClass="entr" presetSubtype="4" dur="500" fill="hold" grpId="0" nodeType="withEffect">
                                  <p:stCondLst>
                                    <p:cond delay="0"/>
                                  </p:stCondLst>
                                  <p:childTnLst>
                                    <p:set>
                                      <p:cBhvr>
                                        <p:cTn id="43" dur="1" fill="hold">
                                          <p:stCondLst>
                                            <p:cond delay="0"/>
                                          </p:stCondLst>
                                        </p:cTn>
                                        <p:tgtEl>
                                          <p:spTgt spid="45"/>
                                        </p:tgtEl>
                                        <p:attrNameLst>
                                          <p:attrName>style.visibility</p:attrName>
                                        </p:attrNameLst>
                                      </p:cBhvr>
                                      <p:to>
                                        <p:strVal val="visible"/>
                                      </p:to>
                                    </p:set>
                                    <p:anim calcmode="lin" valueType="num">
                                      <p:cBhvr additive="base">
                                        <p:cTn id="44" dur="500" fill="hold"/>
                                        <p:tgtEl>
                                          <p:spTgt spid="45"/>
                                        </p:tgtEl>
                                        <p:attrNameLst>
                                          <p:attrName>ppt_x</p:attrName>
                                        </p:attrNameLst>
                                      </p:cBhvr>
                                      <p:tavLst>
                                        <p:tav tm="0">
                                          <p:val>
                                            <p:strVal val="#ppt_x"/>
                                          </p:val>
                                        </p:tav>
                                        <p:tav tm="100000">
                                          <p:val>
                                            <p:strVal val="#ppt_x"/>
                                          </p:val>
                                        </p:tav>
                                      </p:tavLst>
                                    </p:anim>
                                    <p:anim calcmode="lin" valueType="num">
                                      <p:cBhvr additive="base">
                                        <p:cTn id="45" dur="500" fill="hold"/>
                                        <p:tgtEl>
                                          <p:spTgt spid="45"/>
                                        </p:tgtEl>
                                        <p:attrNameLst>
                                          <p:attrName>ppt_y</p:attrName>
                                        </p:attrNameLst>
                                      </p:cBhvr>
                                      <p:tavLst>
                                        <p:tav tm="0">
                                          <p:val>
                                            <p:strVal val="1+#ppt_h/2"/>
                                          </p:val>
                                        </p:tav>
                                        <p:tav tm="100000">
                                          <p:val>
                                            <p:strVal val="#ppt_y"/>
                                          </p:val>
                                        </p:tav>
                                      </p:tavLst>
                                    </p:anim>
                                  </p:childTnLst>
                                </p:cTn>
                              </p:par>
                              <p:par>
                                <p:cTn id="46" presetID="2" presetClass="entr" presetSubtype="4" dur="500" fill="hold" grpId="0" nodeType="withEffect">
                                  <p:stCondLst>
                                    <p:cond delay="0"/>
                                  </p:stCondLst>
                                  <p:childTnLst>
                                    <p:set>
                                      <p:cBhvr>
                                        <p:cTn id="47" dur="1" fill="hold">
                                          <p:stCondLst>
                                            <p:cond delay="0"/>
                                          </p:stCondLst>
                                        </p:cTn>
                                        <p:tgtEl>
                                          <p:spTgt spid="46"/>
                                        </p:tgtEl>
                                        <p:attrNameLst>
                                          <p:attrName>style.visibility</p:attrName>
                                        </p:attrNameLst>
                                      </p:cBhvr>
                                      <p:to>
                                        <p:strVal val="visible"/>
                                      </p:to>
                                    </p:set>
                                    <p:anim calcmode="lin" valueType="num">
                                      <p:cBhvr additive="base">
                                        <p:cTn id="48" dur="500" fill="hold"/>
                                        <p:tgtEl>
                                          <p:spTgt spid="46"/>
                                        </p:tgtEl>
                                        <p:attrNameLst>
                                          <p:attrName>ppt_x</p:attrName>
                                        </p:attrNameLst>
                                      </p:cBhvr>
                                      <p:tavLst>
                                        <p:tav tm="0">
                                          <p:val>
                                            <p:strVal val="#ppt_x"/>
                                          </p:val>
                                        </p:tav>
                                        <p:tav tm="100000">
                                          <p:val>
                                            <p:strVal val="#ppt_x"/>
                                          </p:val>
                                        </p:tav>
                                      </p:tavLst>
                                    </p:anim>
                                    <p:anim calcmode="lin" valueType="num">
                                      <p:cBhvr additive="base">
                                        <p:cTn id="49"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6" grpId="0"/>
      <p:bldP spid="30" grpId="0"/>
      <p:bldP spid="31" grpId="0"/>
      <p:bldP spid="42" grpId="0"/>
      <p:bldP spid="43" grpId="0"/>
      <p:bldP spid="44" grpId="0"/>
      <p:bldP spid="45" grpId="0"/>
      <p:bldP spid="4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1" y="7066"/>
            <a:ext cx="2909455"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2.1 A</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430072" y="952446"/>
            <a:ext cx="10431892" cy="1321540"/>
            <a:chOff x="936527" y="1614853"/>
            <a:chExt cx="4885162" cy="4548563"/>
          </a:xfrm>
        </p:grpSpPr>
        <p:sp>
          <p:nvSpPr>
            <p:cNvPr id="23" name="文本框 22"/>
            <p:cNvSpPr txBox="1"/>
            <p:nvPr/>
          </p:nvSpPr>
          <p:spPr>
            <a:xfrm>
              <a:off x="1089245" y="1895475"/>
              <a:ext cx="4641612" cy="41263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altLang="en-US" sz="2000" spc="150">
                  <a:latin typeface="Source Han Sans Normal" pitchFamily="34" charset="-122"/>
                  <a:ea typeface="Source Han Sans Normal" pitchFamily="34" charset="-122"/>
                </a:rPr>
                <a:t>     </a:t>
              </a:r>
              <a:r>
                <a:rPr lang="en-US" altLang="zh-CN" sz="2000" spc="150">
                  <a:latin typeface="Source Han Sans Normal" pitchFamily="34" charset="-122"/>
                  <a:ea typeface="Source Han Sans Normal" pitchFamily="34" charset="-122"/>
                </a:rPr>
                <a:t>A</a:t>
              </a:r>
              <a:r>
                <a:rPr lang="zh-CN" altLang="en-US" sz="2000" spc="150">
                  <a:latin typeface="Source Han Sans Normal" pitchFamily="34" charset="-122"/>
                  <a:ea typeface="Source Han Sans Normal" pitchFamily="34" charset="-122"/>
                </a:rPr>
                <a:t>类网络是应用在</a:t>
              </a:r>
              <a:r>
                <a:rPr lang="zh-CN" altLang="en-US" sz="2000" spc="150">
                  <a:solidFill>
                    <a:srgbClr val="FF0000"/>
                  </a:solidFill>
                  <a:latin typeface="Source Han Sans Normal" pitchFamily="34" charset="-122"/>
                  <a:ea typeface="Source Han Sans Normal" pitchFamily="34" charset="-122"/>
                </a:rPr>
                <a:t>控制模块</a:t>
              </a:r>
              <a:r>
                <a:rPr lang="zh-CN" altLang="en-US" sz="2000" spc="150">
                  <a:latin typeface="Source Han Sans Normal" pitchFamily="34" charset="-122"/>
                  <a:ea typeface="Source Han Sans Normal" pitchFamily="34" charset="-122"/>
                </a:rPr>
                <a:t>与</a:t>
              </a:r>
              <a:r>
                <a:rPr lang="zh-CN" altLang="en-US" sz="2000" spc="150">
                  <a:solidFill>
                    <a:srgbClr val="FF0000"/>
                  </a:solidFill>
                  <a:latin typeface="Source Han Sans Normal" pitchFamily="34" charset="-122"/>
                  <a:ea typeface="Source Han Sans Normal" pitchFamily="34" charset="-122"/>
                </a:rPr>
                <a:t>智能传感器</a:t>
              </a:r>
              <a:r>
                <a:rPr lang="zh-CN" altLang="en-US" sz="2000" spc="150">
                  <a:latin typeface="Source Han Sans Normal" pitchFamily="34" charset="-122"/>
                  <a:ea typeface="Source Han Sans Normal" pitchFamily="34" charset="-122"/>
                </a:rPr>
                <a:t>或</a:t>
              </a:r>
              <a:r>
                <a:rPr lang="zh-CN" altLang="en-US" sz="2000" spc="150">
                  <a:solidFill>
                    <a:srgbClr val="FF0000"/>
                  </a:solidFill>
                  <a:latin typeface="Source Han Sans Normal" pitchFamily="34" charset="-122"/>
                  <a:ea typeface="Source Han Sans Normal" pitchFamily="34" charset="-122"/>
                </a:rPr>
                <a:t>智能执行器</a:t>
              </a:r>
              <a:r>
                <a:rPr lang="zh-CN" altLang="en-US" sz="2000" spc="150">
                  <a:latin typeface="Source Han Sans Normal" pitchFamily="34" charset="-122"/>
                  <a:ea typeface="Source Han Sans Normal" pitchFamily="34" charset="-122"/>
                </a:rPr>
                <a:t>之间的通信网络（子总线），特点是</a:t>
              </a:r>
              <a:r>
                <a:rPr lang="zh-CN" altLang="en-US" sz="2000" spc="150">
                  <a:solidFill>
                    <a:srgbClr val="FF0000"/>
                  </a:solidFill>
                  <a:latin typeface="Source Han Sans Normal" pitchFamily="34" charset="-122"/>
                  <a:ea typeface="Source Han Sans Normal" pitchFamily="34" charset="-122"/>
                </a:rPr>
                <a:t>低传输位速率、低成本</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A</a:t>
              </a:r>
              <a:r>
                <a:rPr lang="zh-CN" altLang="en-US" sz="2000" spc="150">
                  <a:latin typeface="Source Han Sans Normal" pitchFamily="34" charset="-122"/>
                  <a:ea typeface="Source Han Sans Normal" pitchFamily="34" charset="-122"/>
                </a:rPr>
                <a:t>类的网络通信大部分采用</a:t>
              </a:r>
              <a:r>
                <a:rPr lang="en-US" altLang="zh-CN" sz="2000" spc="150">
                  <a:latin typeface="Source Han Sans Normal" pitchFamily="34" charset="-122"/>
                  <a:ea typeface="Source Han Sans Normal" pitchFamily="34" charset="-122"/>
                </a:rPr>
                <a:t>UART</a:t>
              </a:r>
              <a:r>
                <a:rPr lang="zh-CN" altLang="en-US" sz="2000" spc="150">
                  <a:latin typeface="Source Han Sans Normal" pitchFamily="34" charset="-122"/>
                  <a:ea typeface="Source Han Sans Normal" pitchFamily="34" charset="-122"/>
                </a:rPr>
                <a:t>（通用异步收发器）标准，还在应用的是</a:t>
              </a:r>
              <a:r>
                <a:rPr lang="en-US" altLang="zh-CN" sz="2000" spc="150">
                  <a:latin typeface="Source Han Sans Normal" pitchFamily="34" charset="-122"/>
                  <a:ea typeface="Source Han Sans Normal" pitchFamily="34" charset="-122"/>
                </a:rPr>
                <a:t>LIN</a:t>
              </a:r>
              <a:r>
                <a:rPr lang="zh-CN" altLang="en-US" sz="2000" spc="150">
                  <a:latin typeface="Source Han Sans Normal" pitchFamily="34" charset="-122"/>
                  <a:ea typeface="Source Han Sans Normal" pitchFamily="34" charset="-122"/>
                </a:rPr>
                <a:t>协议、</a:t>
              </a:r>
              <a:r>
                <a:rPr lang="en-US" altLang="zh-CN" sz="2000" spc="150">
                  <a:latin typeface="Source Han Sans Normal" pitchFamily="34" charset="-122"/>
                  <a:ea typeface="Source Han Sans Normal" pitchFamily="34" charset="-122"/>
                </a:rPr>
                <a:t>TTP/A</a:t>
              </a:r>
              <a:r>
                <a:rPr lang="zh-CN" altLang="en-US" sz="2000" spc="150">
                  <a:latin typeface="Source Han Sans Normal" pitchFamily="34" charset="-122"/>
                  <a:ea typeface="Source Han Sans Normal" pitchFamily="34" charset="-122"/>
                </a:rPr>
                <a:t>协议和丰田专用</a:t>
              </a:r>
              <a:r>
                <a:rPr lang="en-US" altLang="zh-CN" sz="2000" spc="150">
                  <a:latin typeface="Source Han Sans Normal" pitchFamily="34" charset="-122"/>
                  <a:ea typeface="Source Han Sans Normal" pitchFamily="34" charset="-122"/>
                </a:rPr>
                <a:t>BEAN</a:t>
              </a:r>
              <a:r>
                <a:rPr lang="zh-CN" altLang="en-US" sz="2000" spc="150">
                  <a:latin typeface="Source Han Sans Normal" pitchFamily="34" charset="-122"/>
                  <a:ea typeface="Source Han Sans Normal" pitchFamily="34" charset="-122"/>
                </a:rPr>
                <a:t>协议等。</a:t>
              </a:r>
              <a:endParaRPr lang="zh-CN" altLang="en-US" sz="2000" spc="150">
                <a:latin typeface="Source Han Sans Normal" pitchFamily="34" charset="-122"/>
                <a:ea typeface="Source Han Sans Normal" pitchFamily="34" charset="-122"/>
              </a:endParaRPr>
            </a:p>
          </p:txBody>
        </p:sp>
        <p:sp>
          <p:nvSpPr>
            <p:cNvPr id="24" name="Rectangle: Rounded Corners 116"/>
            <p:cNvSpPr/>
            <p:nvPr/>
          </p:nvSpPr>
          <p:spPr>
            <a:xfrm>
              <a:off x="936527" y="1614853"/>
              <a:ext cx="4885162" cy="4548563"/>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graphicFrame>
        <p:nvGraphicFramePr>
          <p:cNvPr id="6" name="表格 5"/>
          <p:cNvGraphicFramePr>
            <a:graphicFrameLocks noGrp="1"/>
          </p:cNvGraphicFramePr>
          <p:nvPr/>
        </p:nvGraphicFramePr>
        <p:xfrm>
          <a:off x="455346" y="2519341"/>
          <a:ext cx="10513496" cy="3050824"/>
        </p:xfrm>
        <a:graphic>
          <a:graphicData uri="http://schemas.openxmlformats.org/drawingml/2006/table">
            <a:tbl>
              <a:tblPr firstRow="1" firstCol="1" bandRow="1">
                <a:tableStyleId>{5C22544A-7EE6-4342-B048-85BDC9FD1C3A}</a:tableStyleId>
              </a:tblPr>
              <a:tblGrid>
                <a:gridCol w="2438004"/>
                <a:gridCol w="2747224"/>
                <a:gridCol w="2130886"/>
                <a:gridCol w="3197382"/>
              </a:tblGrid>
              <a:tr h="399698">
                <a:tc>
                  <a:txBody>
                    <a:bodyPr vert="horz" wrap="square"/>
                    <a:lstStyle/>
                    <a:p>
                      <a:pPr indent="267970" algn="ctr">
                        <a:lnSpc>
                          <a:spcPct val="150000"/>
                        </a:lnSpc>
                      </a:pPr>
                      <a:r>
                        <a:rPr lang="zh-CN" sz="1800" kern="100">
                          <a:solidFill>
                            <a:schemeClr val="bg1"/>
                          </a:solidFill>
                          <a:effectLst/>
                          <a:ea typeface="Source Han Sans Normal"/>
                        </a:rPr>
                        <a:t>总线名称</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7970" algn="ctr">
                        <a:lnSpc>
                          <a:spcPct val="150000"/>
                        </a:lnSpc>
                      </a:pPr>
                      <a:r>
                        <a:rPr lang="zh-CN" sz="1800" kern="100">
                          <a:solidFill>
                            <a:schemeClr val="bg1"/>
                          </a:solidFill>
                          <a:effectLst/>
                          <a:ea typeface="Source Han Sans Normal"/>
                        </a:rPr>
                        <a:t>用户</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7970" algn="ctr">
                        <a:lnSpc>
                          <a:spcPct val="150000"/>
                        </a:lnSpc>
                      </a:pPr>
                      <a:r>
                        <a:rPr lang="zh-CN" sz="1800" kern="100">
                          <a:solidFill>
                            <a:schemeClr val="bg1"/>
                          </a:solidFill>
                          <a:effectLst/>
                          <a:ea typeface="Source Han Sans Normal"/>
                        </a:rPr>
                        <a:t>主要使用场合</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7970" algn="ctr">
                        <a:lnSpc>
                          <a:spcPct val="150000"/>
                        </a:lnSpc>
                      </a:pPr>
                      <a:r>
                        <a:rPr lang="zh-CN" sz="1800" kern="100">
                          <a:solidFill>
                            <a:schemeClr val="bg1"/>
                          </a:solidFill>
                          <a:effectLst/>
                          <a:ea typeface="Source Han Sans Normal"/>
                        </a:rPr>
                        <a:t>备注</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r>
              <a:tr h="399698">
                <a:tc>
                  <a:txBody>
                    <a:bodyPr vert="horz" wrap="square"/>
                    <a:lstStyle/>
                    <a:p>
                      <a:pPr indent="304800" algn="ctr">
                        <a:lnSpc>
                          <a:spcPct val="150000"/>
                        </a:lnSpc>
                      </a:pPr>
                      <a:r>
                        <a:rPr lang="en-US" sz="1800" kern="100">
                          <a:solidFill>
                            <a:schemeClr val="bg1"/>
                          </a:solidFill>
                          <a:effectLst/>
                          <a:ea typeface="Source Han Sans Normal"/>
                        </a:rPr>
                        <a:t>UART</a:t>
                      </a:r>
                      <a:r>
                        <a:rPr lang="zh-CN" sz="1800" kern="100">
                          <a:solidFill>
                            <a:schemeClr val="bg1"/>
                          </a:solidFill>
                          <a:effectLst/>
                          <a:ea typeface="Source Han Sans Normal"/>
                        </a:rPr>
                        <a:t>（</a:t>
                      </a:r>
                      <a:r>
                        <a:rPr lang="en-US" sz="1800" kern="100">
                          <a:solidFill>
                            <a:schemeClr val="bg1"/>
                          </a:solidFill>
                          <a:effectLst/>
                          <a:ea typeface="Source Han Sans Normal"/>
                        </a:rPr>
                        <a:t>ALDL</a:t>
                      </a:r>
                      <a:r>
                        <a:rPr lang="zh-CN" sz="1800" kern="100">
                          <a:solidFill>
                            <a:schemeClr val="bg1"/>
                          </a:solidFill>
                          <a:effectLst/>
                          <a:ea typeface="Source Han Sans Normal"/>
                        </a:rPr>
                        <a:t>）</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algn="ctr">
                        <a:lnSpc>
                          <a:spcPct val="150000"/>
                        </a:lnSpc>
                      </a:pPr>
                      <a:r>
                        <a:rPr lang="zh-CN" sz="1800" kern="100">
                          <a:solidFill>
                            <a:schemeClr val="tx1"/>
                          </a:solidFill>
                          <a:effectLst/>
                          <a:ea typeface="Source Han Sans Normal"/>
                        </a:rPr>
                        <a:t>通用汽车</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多种场合</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en-US" sz="1800" kern="100">
                          <a:solidFill>
                            <a:schemeClr val="tx1"/>
                          </a:solidFill>
                          <a:effectLst/>
                          <a:ea typeface="Source Han Sans Normal"/>
                        </a:rPr>
                        <a:t> </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399698">
                <a:tc>
                  <a:txBody>
                    <a:bodyPr vert="horz" wrap="square"/>
                    <a:lstStyle/>
                    <a:p>
                      <a:pPr indent="304800" algn="ctr">
                        <a:lnSpc>
                          <a:spcPct val="150000"/>
                        </a:lnSpc>
                      </a:pPr>
                      <a:r>
                        <a:rPr lang="en-US" sz="1800" kern="100" err="1">
                          <a:solidFill>
                            <a:schemeClr val="bg1"/>
                          </a:solidFill>
                          <a:effectLst/>
                          <a:ea typeface="Source Han Sans Normal"/>
                        </a:rPr>
                        <a:t>Sinebus</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algn="ctr">
                        <a:lnSpc>
                          <a:spcPct val="150000"/>
                        </a:lnSpc>
                      </a:pPr>
                      <a:r>
                        <a:rPr lang="zh-CN" sz="1800" kern="100">
                          <a:solidFill>
                            <a:schemeClr val="tx1"/>
                          </a:solidFill>
                          <a:effectLst/>
                          <a:ea typeface="Source Han Sans Normal"/>
                        </a:rPr>
                        <a:t>通用汽车</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音频</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应用于无线操纵车轮控制</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399698">
                <a:tc>
                  <a:txBody>
                    <a:bodyPr vert="horz" wrap="square"/>
                    <a:lstStyle/>
                    <a:p>
                      <a:pPr indent="304800" algn="ctr">
                        <a:lnSpc>
                          <a:spcPct val="150000"/>
                        </a:lnSpc>
                      </a:pPr>
                      <a:r>
                        <a:rPr lang="en-US" sz="1800" kern="100">
                          <a:solidFill>
                            <a:schemeClr val="bg1"/>
                          </a:solidFill>
                          <a:effectLst/>
                          <a:ea typeface="Source Han Sans Normal"/>
                        </a:rPr>
                        <a:t>12C</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algn="ctr">
                        <a:lnSpc>
                          <a:spcPct val="150000"/>
                        </a:lnSpc>
                      </a:pPr>
                      <a:r>
                        <a:rPr lang="zh-CN" sz="1800" kern="100">
                          <a:solidFill>
                            <a:schemeClr val="tx1"/>
                          </a:solidFill>
                          <a:effectLst/>
                          <a:ea typeface="Source Han Sans Normal"/>
                        </a:rPr>
                        <a:t>雷诺汽车</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极少使用</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en-US" sz="1800" kern="100">
                          <a:solidFill>
                            <a:schemeClr val="tx1"/>
                          </a:solidFill>
                          <a:effectLst/>
                          <a:ea typeface="Source Han Sans Normal"/>
                        </a:rPr>
                        <a:t> </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399698">
                <a:tc>
                  <a:txBody>
                    <a:bodyPr vert="horz" wrap="square"/>
                    <a:lstStyle/>
                    <a:p>
                      <a:pPr indent="304800" algn="ctr">
                        <a:lnSpc>
                          <a:spcPct val="150000"/>
                        </a:lnSpc>
                      </a:pPr>
                      <a:r>
                        <a:rPr lang="en-US" sz="1800" kern="100">
                          <a:solidFill>
                            <a:schemeClr val="bg1"/>
                          </a:solidFill>
                          <a:effectLst/>
                          <a:ea typeface="Source Han Sans Normal"/>
                        </a:rPr>
                        <a:t>BEAN</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algn="ctr">
                        <a:lnSpc>
                          <a:spcPct val="150000"/>
                        </a:lnSpc>
                      </a:pPr>
                      <a:r>
                        <a:rPr lang="zh-CN" sz="1800" kern="100">
                          <a:solidFill>
                            <a:schemeClr val="tx1"/>
                          </a:solidFill>
                          <a:effectLst/>
                          <a:ea typeface="Source Han Sans Normal"/>
                        </a:rPr>
                        <a:t>丰田汽车</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控制</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en-US" sz="1800" kern="100">
                          <a:solidFill>
                            <a:schemeClr val="tx1"/>
                          </a:solidFill>
                          <a:effectLst/>
                          <a:ea typeface="Source Han Sans Normal"/>
                        </a:rPr>
                        <a:t> </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399698">
                <a:tc>
                  <a:txBody>
                    <a:bodyPr vert="horz" wrap="square"/>
                    <a:lstStyle/>
                    <a:p>
                      <a:pPr indent="304800" algn="ctr">
                        <a:lnSpc>
                          <a:spcPct val="150000"/>
                        </a:lnSpc>
                      </a:pPr>
                      <a:r>
                        <a:rPr lang="en-US" sz="1800" kern="100">
                          <a:solidFill>
                            <a:schemeClr val="bg1"/>
                          </a:solidFill>
                          <a:effectLst/>
                          <a:ea typeface="Source Han Sans Normal"/>
                        </a:rPr>
                        <a:t>LIN</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algn="ctr">
                        <a:lnSpc>
                          <a:spcPct val="150000"/>
                        </a:lnSpc>
                      </a:pPr>
                      <a:r>
                        <a:rPr lang="zh-CN" sz="1800" kern="100">
                          <a:solidFill>
                            <a:schemeClr val="tx1"/>
                          </a:solidFill>
                          <a:effectLst/>
                          <a:ea typeface="Source Han Sans Normal"/>
                        </a:rPr>
                        <a:t>许多</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车身控制</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由</a:t>
                      </a:r>
                      <a:r>
                        <a:rPr lang="en-US" sz="1800" kern="100">
                          <a:solidFill>
                            <a:schemeClr val="tx1"/>
                          </a:solidFill>
                          <a:effectLst/>
                          <a:ea typeface="Source Han Sans Normal"/>
                        </a:rPr>
                        <a:t>LIN</a:t>
                      </a:r>
                      <a:r>
                        <a:rPr lang="zh-CN" sz="1800" kern="100">
                          <a:solidFill>
                            <a:schemeClr val="tx1"/>
                          </a:solidFill>
                          <a:effectLst/>
                          <a:ea typeface="Source Han Sans Normal"/>
                        </a:rPr>
                        <a:t>协议会开发，首选协议</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581944">
                <a:tc>
                  <a:txBody>
                    <a:bodyPr vert="horz" wrap="square"/>
                    <a:lstStyle/>
                    <a:p>
                      <a:pPr indent="304800" algn="ctr">
                        <a:lnSpc>
                          <a:spcPct val="150000"/>
                        </a:lnSpc>
                      </a:pPr>
                      <a:r>
                        <a:rPr lang="en-US" sz="1800" kern="100">
                          <a:solidFill>
                            <a:schemeClr val="bg1"/>
                          </a:solidFill>
                          <a:effectLst/>
                          <a:ea typeface="Source Han Sans Normal"/>
                        </a:rPr>
                        <a:t>TTP/A</a:t>
                      </a:r>
                      <a:endParaRPr lang="zh-CN" sz="1800" kern="100">
                        <a:solidFill>
                          <a:schemeClr val="bg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algn="ctr">
                        <a:lnSpc>
                          <a:spcPct val="150000"/>
                        </a:lnSpc>
                      </a:pPr>
                      <a:r>
                        <a:rPr lang="en-US" sz="1800" kern="100">
                          <a:solidFill>
                            <a:schemeClr val="tx1"/>
                          </a:solidFill>
                          <a:effectLst/>
                          <a:ea typeface="Source Han Sans Normal"/>
                        </a:rPr>
                        <a:t>TTTech</a:t>
                      </a:r>
                      <a:r>
                        <a:rPr lang="zh-CN" sz="1800" kern="100">
                          <a:solidFill>
                            <a:schemeClr val="tx1"/>
                          </a:solidFill>
                          <a:effectLst/>
                          <a:ea typeface="Source Han Sans Normal"/>
                        </a:rPr>
                        <a:t>互联网汽车公司</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智能传感器</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algn="ctr">
                        <a:lnSpc>
                          <a:spcPct val="150000"/>
                        </a:lnSpc>
                      </a:pPr>
                      <a:r>
                        <a:rPr lang="zh-CN" sz="1800" kern="100">
                          <a:solidFill>
                            <a:schemeClr val="tx1"/>
                          </a:solidFill>
                          <a:effectLst/>
                          <a:ea typeface="Source Han Sans Normal"/>
                        </a:rPr>
                        <a:t>由维也纳工业大学开发</a:t>
                      </a:r>
                      <a:endParaRPr lang="zh-CN" sz="1800" kern="100">
                        <a:solidFill>
                          <a:schemeClr val="tx1"/>
                        </a:solidFill>
                        <a:effectLst/>
                        <a:latin typeface="Calibri" panose="020f0502020204030204" pitchFamily="34" charset="0"/>
                        <a:ea typeface="Source Han Sans Normal"/>
                        <a:cs typeface="Times New Roman" panose="02020603050405020304" pitchFamily="18" charset="0"/>
                      </a:endParaRPr>
                    </a:p>
                  </a:txBody>
                  <a:tcPr marL="68580" marR="68580" marT="0" marB="0" anchor="ctr"/>
                </a:tc>
              </a:tr>
            </a:tbl>
          </a:graphicData>
        </a:graphic>
      </p:graphicFrame>
      <p:sp>
        <p:nvSpPr>
          <p:cNvPr id="27" name="文本框 26"/>
          <p:cNvSpPr txBox="1"/>
          <p:nvPr/>
        </p:nvSpPr>
        <p:spPr>
          <a:xfrm>
            <a:off x="4268706" y="5824022"/>
            <a:ext cx="2754623"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spc="150">
                <a:solidFill>
                  <a:srgbClr val="2C6A7F"/>
                </a:solidFill>
                <a:ea typeface="Source Han Sans Normal" pitchFamily="34" charset="-122"/>
              </a:rPr>
              <a:t>   A</a:t>
            </a:r>
            <a:r>
              <a:rPr lang="zh-CN" altLang="en-US" b="1" spc="150">
                <a:solidFill>
                  <a:srgbClr val="2C6A7F"/>
                </a:solidFill>
                <a:ea typeface="Source Han Sans Normal" pitchFamily="34" charset="-122"/>
              </a:rPr>
              <a:t>类网络总线协议</a:t>
            </a:r>
            <a:endParaRPr lang="zh-CN" altLang="en-US" b="1" spc="150">
              <a:solidFill>
                <a:srgbClr val="2C6A7F"/>
              </a:solidFill>
              <a:ea typeface="Source Han Sans Normal" pitchFamily="34" charset="-122"/>
            </a:endParaRPr>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1000"/>
                                        <p:tgtEl>
                                          <p:spTgt spid="22"/>
                                        </p:tgtEl>
                                      </p:cBhvr>
                                    </p:animEffect>
                                    <p:anim calcmode="lin" valueType="num">
                                      <p:cBhvr>
                                        <p:cTn id="28" dur="1000" fill="hold"/>
                                        <p:tgtEl>
                                          <p:spTgt spid="22"/>
                                        </p:tgtEl>
                                        <p:attrNameLst>
                                          <p:attrName>ppt_x</p:attrName>
                                        </p:attrNameLst>
                                      </p:cBhvr>
                                      <p:tavLst>
                                        <p:tav tm="0">
                                          <p:val>
                                            <p:strVal val="#ppt_x"/>
                                          </p:val>
                                        </p:tav>
                                        <p:tav tm="100000">
                                          <p:val>
                                            <p:strVal val="#ppt_x"/>
                                          </p:val>
                                        </p:tav>
                                      </p:tavLst>
                                    </p:anim>
                                    <p:anim calcmode="lin" valueType="num">
                                      <p:cBhvr>
                                        <p:cTn id="2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1000"/>
                                        <p:tgtEl>
                                          <p:spTgt spid="6"/>
                                        </p:tgtEl>
                                      </p:cBhvr>
                                    </p:animEffect>
                                    <p:anim calcmode="lin" valueType="num">
                                      <p:cBhvr>
                                        <p:cTn id="35" dur="1000" fill="hold"/>
                                        <p:tgtEl>
                                          <p:spTgt spid="6"/>
                                        </p:tgtEl>
                                        <p:attrNameLst>
                                          <p:attrName>ppt_x</p:attrName>
                                        </p:attrNameLst>
                                      </p:cBhvr>
                                      <p:tavLst>
                                        <p:tav tm="0">
                                          <p:val>
                                            <p:strVal val="#ppt_x"/>
                                          </p:val>
                                        </p:tav>
                                        <p:tav tm="100000">
                                          <p:val>
                                            <p:strVal val="#ppt_x"/>
                                          </p:val>
                                        </p:tav>
                                      </p:tavLst>
                                    </p:anim>
                                    <p:anim calcmode="lin" valueType="num">
                                      <p:cBhvr>
                                        <p:cTn id="36" dur="1000" fill="hold"/>
                                        <p:tgtEl>
                                          <p:spTgt spid="6"/>
                                        </p:tgtEl>
                                        <p:attrNameLst>
                                          <p:attrName>ppt_y</p:attrName>
                                        </p:attrNameLst>
                                      </p:cBhvr>
                                      <p:tavLst>
                                        <p:tav tm="0">
                                          <p:val>
                                            <p:strVal val="#ppt_y+.1"/>
                                          </p:val>
                                        </p:tav>
                                        <p:tav tm="100000">
                                          <p:val>
                                            <p:strVal val="#ppt_y"/>
                                          </p:val>
                                        </p:tav>
                                      </p:tavLst>
                                    </p:anim>
                                  </p:childTnLst>
                                </p:cTn>
                              </p:par>
                              <p:par>
                                <p:cTn id="37" presetID="42" presetClass="entr" presetSubtype="0" dur="1000" fill="hold" grpId="0" nodeType="with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fade">
                                      <p:cBhvr>
                                        <p:cTn id="39" dur="1000"/>
                                        <p:tgtEl>
                                          <p:spTgt spid="27"/>
                                        </p:tgtEl>
                                      </p:cBhvr>
                                    </p:animEffect>
                                    <p:anim calcmode="lin" valueType="num">
                                      <p:cBhvr>
                                        <p:cTn id="40" dur="1000" fill="hold"/>
                                        <p:tgtEl>
                                          <p:spTgt spid="27"/>
                                        </p:tgtEl>
                                        <p:attrNameLst>
                                          <p:attrName>ppt_x</p:attrName>
                                        </p:attrNameLst>
                                      </p:cBhvr>
                                      <p:tavLst>
                                        <p:tav tm="0">
                                          <p:val>
                                            <p:strVal val="#ppt_x"/>
                                          </p:val>
                                        </p:tav>
                                        <p:tav tm="100000">
                                          <p:val>
                                            <p:strVal val="#ppt_x"/>
                                          </p:val>
                                        </p:tav>
                                      </p:tavLst>
                                    </p:anim>
                                    <p:anim calcmode="lin" valueType="num">
                                      <p:cBhvr>
                                        <p:cTn id="41"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P spid="2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890982"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2.1 A</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35" name="组合 34"/>
          <p:cNvGrpSpPr/>
          <p:nvPr/>
        </p:nvGrpSpPr>
        <p:grpSpPr>
          <a:xfrm>
            <a:off x="510689" y="918849"/>
            <a:ext cx="5158657" cy="5284470"/>
            <a:chOff x="1183391" y="1929070"/>
            <a:chExt cx="4373245" cy="3468041"/>
          </a:xfrm>
        </p:grpSpPr>
        <p:sp>
          <p:nvSpPr>
            <p:cNvPr id="36" name="任意多边形: 形状 35"/>
            <p:cNvSpPr/>
            <p:nvPr>
              <p:custDataLst>
                <p:tags r:id="rId6"/>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37" name="组合 36"/>
            <p:cNvGrpSpPr/>
            <p:nvPr/>
          </p:nvGrpSpPr>
          <p:grpSpPr>
            <a:xfrm>
              <a:off x="1183391" y="1929070"/>
              <a:ext cx="4373245" cy="3468041"/>
              <a:chOff x="1295400" y="2224099"/>
              <a:chExt cx="4373245" cy="3468041"/>
            </a:xfrm>
          </p:grpSpPr>
          <p:sp>
            <p:nvSpPr>
              <p:cNvPr id="38" name="TextBox 21"/>
              <p:cNvSpPr txBox="1"/>
              <p:nvPr>
                <p:custDataLst>
                  <p:tags r:id="rId7"/>
                </p:custDataLst>
              </p:nvPr>
            </p:nvSpPr>
            <p:spPr>
              <a:xfrm flipH="1">
                <a:off x="1310473" y="2637914"/>
                <a:ext cx="4266190" cy="2871698"/>
              </a:xfrm>
              <a:prstGeom prst="rect">
                <a:avLst/>
              </a:prstGeom>
              <a:noFill/>
            </p:spPr>
            <p:txBody>
              <a:bodyPr wrap="square"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algn="just" fontAlgn="auto">
                  <a:lnSpc>
                    <a:spcPct val="150000"/>
                  </a:lnSpc>
                </a:pPr>
                <a:r>
                  <a:rPr lang="en-US" altLang="zh-CN" sz="1900">
                    <a:ea typeface="Source Han Sans Normal" pitchFamily="34" charset="-122"/>
                    <a:sym typeface="+mn-ea"/>
                  </a:rPr>
                  <a:t>      </a:t>
                </a:r>
                <a:r>
                  <a:rPr lang="zh-CN" altLang="en-US" sz="1900">
                    <a:ea typeface="Source Han Sans Normal" pitchFamily="34" charset="-122"/>
                    <a:sym typeface="+mn-ea"/>
                  </a:rPr>
                  <a:t>用于汽车分布式电控系统的一种新型低成本串行通信系统，也是一种基于</a:t>
                </a:r>
                <a:r>
                  <a:rPr lang="en-US" altLang="zh-CN" sz="1900">
                    <a:ea typeface="Source Han Sans Normal" pitchFamily="34" charset="-122"/>
                    <a:sym typeface="+mn-ea"/>
                  </a:rPr>
                  <a:t>UART</a:t>
                </a:r>
                <a:r>
                  <a:rPr lang="zh-CN" altLang="en-US" sz="1900">
                    <a:ea typeface="Source Han Sans Normal" pitchFamily="34" charset="-122"/>
                    <a:sym typeface="+mn-ea"/>
                  </a:rPr>
                  <a:t>的数据格式、主从结构的单线</a:t>
                </a:r>
                <a:r>
                  <a:rPr lang="en-US" altLang="zh-CN" sz="1900">
                    <a:ea typeface="Source Han Sans Normal" pitchFamily="34" charset="-122"/>
                    <a:sym typeface="+mn-ea"/>
                  </a:rPr>
                  <a:t>12V</a:t>
                </a:r>
                <a:r>
                  <a:rPr lang="zh-CN" altLang="en-US" sz="1900">
                    <a:ea typeface="Source Han Sans Normal" pitchFamily="34" charset="-122"/>
                    <a:sym typeface="+mn-ea"/>
                  </a:rPr>
                  <a:t>的总线通信系统。</a:t>
                </a:r>
                <a:endParaRPr lang="en-US" altLang="zh-CN" sz="1900">
                  <a:ea typeface="Source Han Sans Normal" pitchFamily="34" charset="-122"/>
                  <a:sym typeface="+mn-ea"/>
                </a:endParaRPr>
              </a:p>
              <a:p>
                <a:pPr algn="just" fontAlgn="auto">
                  <a:lnSpc>
                    <a:spcPct val="150000"/>
                  </a:lnSpc>
                </a:pPr>
                <a:r>
                  <a:rPr lang="en-US" altLang="zh-CN" sz="1900">
                    <a:ea typeface="Source Han Sans Normal" pitchFamily="34" charset="-122"/>
                    <a:sym typeface="+mn-ea"/>
                  </a:rPr>
                  <a:t>       </a:t>
                </a:r>
                <a:r>
                  <a:rPr lang="zh-CN" altLang="en-US" sz="1900">
                    <a:ea typeface="Source Han Sans Normal" pitchFamily="34" charset="-122"/>
                    <a:sym typeface="+mn-ea"/>
                  </a:rPr>
                  <a:t>主要</a:t>
                </a:r>
                <a:r>
                  <a:rPr lang="zh-CN" altLang="en-US" sz="1900">
                    <a:solidFill>
                      <a:srgbClr val="FF0000"/>
                    </a:solidFill>
                    <a:ea typeface="Source Han Sans Normal" pitchFamily="34" charset="-122"/>
                    <a:sym typeface="+mn-ea"/>
                  </a:rPr>
                  <a:t>用于智能传感器和执行器的串行通信</a:t>
                </a:r>
                <a:r>
                  <a:rPr lang="zh-CN" altLang="en-US" sz="1900">
                    <a:ea typeface="Source Han Sans Normal" pitchFamily="34" charset="-122"/>
                    <a:sym typeface="+mn-ea"/>
                  </a:rPr>
                  <a:t>，是目前</a:t>
                </a:r>
                <a:r>
                  <a:rPr lang="zh-CN" altLang="en-US" sz="1900">
                    <a:solidFill>
                      <a:srgbClr val="FF0000"/>
                    </a:solidFill>
                    <a:ea typeface="Source Han Sans Normal" pitchFamily="34" charset="-122"/>
                    <a:sym typeface="+mn-ea"/>
                  </a:rPr>
                  <a:t>首选的</a:t>
                </a:r>
                <a:r>
                  <a:rPr lang="en-US" altLang="zh-CN" sz="1900">
                    <a:solidFill>
                      <a:srgbClr val="FF0000"/>
                    </a:solidFill>
                    <a:ea typeface="Source Han Sans Normal" pitchFamily="34" charset="-122"/>
                    <a:sym typeface="+mn-ea"/>
                  </a:rPr>
                  <a:t>A</a:t>
                </a:r>
                <a:r>
                  <a:rPr lang="zh-CN" altLang="en-US" sz="1900">
                    <a:solidFill>
                      <a:srgbClr val="FF0000"/>
                    </a:solidFill>
                    <a:ea typeface="Source Han Sans Normal" pitchFamily="34" charset="-122"/>
                    <a:sym typeface="+mn-ea"/>
                  </a:rPr>
                  <a:t>类网络标准。</a:t>
                </a:r>
                <a:endParaRPr lang="zh-CN" altLang="en-US" sz="1900">
                  <a:solidFill>
                    <a:srgbClr val="FF0000"/>
                  </a:solidFill>
                  <a:ea typeface="Source Han Sans Normal" pitchFamily="34" charset="-122"/>
                  <a:sym typeface="+mn-ea"/>
                </a:endParaRPr>
              </a:p>
              <a:p>
                <a:pPr algn="just" fontAlgn="auto">
                  <a:lnSpc>
                    <a:spcPct val="150000"/>
                  </a:lnSpc>
                </a:pPr>
                <a:r>
                  <a:rPr lang="en-US" altLang="zh-CN" sz="1900">
                    <a:ea typeface="Source Han Sans Normal" pitchFamily="34" charset="-122"/>
                    <a:sym typeface="+mn-ea"/>
                  </a:rPr>
                  <a:t>       </a:t>
                </a:r>
                <a:r>
                  <a:rPr lang="zh-CN" altLang="en-US" sz="1900">
                    <a:ea typeface="Source Han Sans Normal" pitchFamily="34" charset="-122"/>
                    <a:sym typeface="+mn-ea"/>
                  </a:rPr>
                  <a:t>采用低成本的单线连接，传输速率最高可达</a:t>
                </a:r>
                <a:r>
                  <a:rPr lang="en-US" altLang="zh-CN" sz="1900">
                    <a:ea typeface="Source Han Sans Normal" pitchFamily="34" charset="-122"/>
                    <a:sym typeface="+mn-ea"/>
                  </a:rPr>
                  <a:t>20kbit/s</a:t>
                </a:r>
                <a:r>
                  <a:rPr lang="zh-CN" altLang="en-US" sz="1900">
                    <a:ea typeface="Source Han Sans Normal" pitchFamily="34" charset="-122"/>
                    <a:sym typeface="+mn-ea"/>
                  </a:rPr>
                  <a:t>，它的媒体访问采用单主</a:t>
                </a:r>
                <a:r>
                  <a:rPr lang="en-US" altLang="zh-CN" sz="1900">
                    <a:ea typeface="Source Han Sans Normal" pitchFamily="34" charset="-122"/>
                    <a:sym typeface="+mn-ea"/>
                  </a:rPr>
                  <a:t>/</a:t>
                </a:r>
                <a:r>
                  <a:rPr lang="zh-CN" altLang="en-US" sz="1900">
                    <a:ea typeface="Source Han Sans Normal" pitchFamily="34" charset="-122"/>
                    <a:sym typeface="+mn-ea"/>
                  </a:rPr>
                  <a:t>多从的机制，不需要进行仲裁，在从节点中不需要晶体振荡器而能进行自同步，采用</a:t>
                </a:r>
                <a:r>
                  <a:rPr lang="en-US" altLang="zh-CN" sz="1900">
                    <a:ea typeface="Source Han Sans Normal" pitchFamily="34" charset="-122"/>
                    <a:sym typeface="+mn-ea"/>
                  </a:rPr>
                  <a:t>8</a:t>
                </a:r>
                <a:r>
                  <a:rPr lang="zh-CN" altLang="en-US" sz="1900">
                    <a:ea typeface="Source Han Sans Normal" pitchFamily="34" charset="-122"/>
                    <a:sym typeface="+mn-ea"/>
                  </a:rPr>
                  <a:t>位单片机，这极大地减少了硬件平台的成本。</a:t>
                </a:r>
                <a:endParaRPr lang="zh-CN" altLang="en-US" sz="1900">
                  <a:ea typeface="Source Han Sans Normal" pitchFamily="34" charset="-122"/>
                  <a:sym typeface="+mn-ea"/>
                </a:endParaRPr>
              </a:p>
            </p:txBody>
          </p:sp>
          <p:grpSp>
            <p:nvGrpSpPr>
              <p:cNvPr id="39" name="组合 38"/>
              <p:cNvGrpSpPr/>
              <p:nvPr/>
            </p:nvGrpSpPr>
            <p:grpSpPr>
              <a:xfrm>
                <a:off x="1295400" y="2224099"/>
                <a:ext cx="4373245" cy="3468041"/>
                <a:chOff x="1295400" y="2224099"/>
                <a:chExt cx="4373245" cy="3468041"/>
              </a:xfrm>
            </p:grpSpPr>
            <p:sp>
              <p:nvSpPr>
                <p:cNvPr id="40" name="矩形 39"/>
                <p:cNvSpPr/>
                <p:nvPr>
                  <p:custDataLst>
                    <p:tags r:id="rId8"/>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1" name="Rectangle 29"/>
                <p:cNvSpPr/>
                <p:nvPr>
                  <p:custDataLst>
                    <p:tags r:id="rId9"/>
                  </p:custDataLst>
                </p:nvPr>
              </p:nvSpPr>
              <p:spPr>
                <a:xfrm flipH="1">
                  <a:off x="1437477" y="2224099"/>
                  <a:ext cx="2123440" cy="551180"/>
                </a:xfrm>
                <a:prstGeom prst="rect">
                  <a:avLst/>
                </a:prstGeom>
              </p:spPr>
              <p:txBody>
                <a:bodyPr wrap="square"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pitchFamily="34" charset="-122"/>
                    </a:rPr>
                    <a:t>LIN</a:t>
                  </a:r>
                  <a:r>
                    <a:rPr lang="zh-CN" altLang="en-US" sz="2400" b="1" spc="42">
                      <a:solidFill>
                        <a:srgbClr val="FFFFFF"/>
                      </a:solidFill>
                      <a:ea typeface="Source Han Sans Normal" pitchFamily="34" charset="-122"/>
                    </a:rPr>
                    <a:t>协议总线系统</a:t>
                  </a:r>
                  <a:endParaRPr lang="zh-CN" altLang="en-US" sz="2400" b="1" spc="42">
                    <a:solidFill>
                      <a:srgbClr val="FFFFFF"/>
                    </a:solidFill>
                    <a:ea typeface="Source Han Sans Normal" pitchFamily="34" charset="-122"/>
                  </a:endParaRPr>
                </a:p>
              </p:txBody>
            </p:sp>
          </p:grpSp>
        </p:grpSp>
      </p:grpSp>
      <p:pic>
        <p:nvPicPr>
          <p:cNvPr id="4098" name="图片 636"/>
          <p:cNvPicPr>
            <a:picLocks noChangeAspect="1" noChangeArrowheads="1"/>
          </p:cNvPicPr>
          <p:nvPr/>
        </p:nvPicPr>
        <p:blipFill>
          <a:blip r:embed="rId10">
            <a:extLst>
              <a:ext uri="{28A0092B-C50C-407E-A947-70E740481C1C}">
                <a14:useLocalDpi xmlns:a14="http://schemas.microsoft.com/office/drawing/2010/main" val="0"/>
              </a:ext>
            </a:extLst>
          </a:blip>
          <a:srcRect l="2449"/>
          <a:stretch>
            <a:fillRect/>
          </a:stretch>
        </p:blipFill>
        <p:spPr bwMode="auto">
          <a:xfrm>
            <a:off x="6071037" y="2069141"/>
            <a:ext cx="5641371" cy="19844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2" name="文本框 41"/>
          <p:cNvSpPr txBox="1"/>
          <p:nvPr/>
        </p:nvSpPr>
        <p:spPr>
          <a:xfrm>
            <a:off x="7579939" y="4565854"/>
            <a:ext cx="2754623"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spc="150">
                <a:solidFill>
                  <a:srgbClr val="2C6A7F"/>
                </a:solidFill>
                <a:ea typeface="Source Han Sans Normal" pitchFamily="34" charset="-122"/>
              </a:rPr>
              <a:t>   LIN</a:t>
            </a:r>
            <a:r>
              <a:rPr lang="zh-CN" altLang="en-US" b="1" spc="150">
                <a:solidFill>
                  <a:srgbClr val="2C6A7F"/>
                </a:solidFill>
                <a:ea typeface="Source Han Sans Normal" pitchFamily="34" charset="-122"/>
              </a:rPr>
              <a:t>总线系统连接图</a:t>
            </a:r>
            <a:endParaRPr lang="zh-CN" altLang="en-US" b="1" spc="150">
              <a:solidFill>
                <a:srgbClr val="2C6A7F"/>
              </a:solidFill>
              <a:ea typeface="Source Han Sans Normal" pitchFamily="34" charset="-122"/>
            </a:endParaRPr>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nodeType="click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fade">
                                      <p:cBhvr>
                                        <p:cTn id="15" dur="1000"/>
                                        <p:tgtEl>
                                          <p:spTgt spid="117"/>
                                        </p:tgtEl>
                                      </p:cBhvr>
                                    </p:animEffect>
                                    <p:anim calcmode="lin" valueType="num">
                                      <p:cBhvr>
                                        <p:cTn id="16" dur="1000" fill="hold"/>
                                        <p:tgtEl>
                                          <p:spTgt spid="117"/>
                                        </p:tgtEl>
                                        <p:attrNameLst>
                                          <p:attrName>ppt_x</p:attrName>
                                        </p:attrNameLst>
                                      </p:cBhvr>
                                      <p:tavLst>
                                        <p:tav tm="0">
                                          <p:val>
                                            <p:strVal val="#ppt_x"/>
                                          </p:val>
                                        </p:tav>
                                        <p:tav tm="100000">
                                          <p:val>
                                            <p:strVal val="#ppt_x"/>
                                          </p:val>
                                        </p:tav>
                                      </p:tavLst>
                                    </p:anim>
                                    <p:anim calcmode="lin" valueType="num">
                                      <p:cBhvr>
                                        <p:cTn id="17" dur="1000" fill="hold"/>
                                        <p:tgtEl>
                                          <p:spTgt spid="117"/>
                                        </p:tgtEl>
                                        <p:attrNameLst>
                                          <p:attrName>ppt_y</p:attrName>
                                        </p:attrNameLst>
                                      </p:cBhvr>
                                      <p:tavLst>
                                        <p:tav tm="0">
                                          <p:val>
                                            <p:strVal val="#ppt_y+.1"/>
                                          </p:val>
                                        </p:tav>
                                        <p:tav tm="100000">
                                          <p:val>
                                            <p:strVal val="#ppt_y"/>
                                          </p:val>
                                        </p:tav>
                                      </p:tavLst>
                                    </p:anim>
                                  </p:childTnLst>
                                </p:cTn>
                              </p:par>
                              <p:par>
                                <p:cTn id="18" presetID="42" presetClass="entr" presetSubtype="0" dur="1000" fill="hold" grpId="0" nodeType="withEffect">
                                  <p:stCondLst>
                                    <p:cond delay="0"/>
                                  </p:stCondLst>
                                  <p:childTnLst>
                                    <p:set>
                                      <p:cBhvr>
                                        <p:cTn id="19" dur="1" fill="hold">
                                          <p:stCondLst>
                                            <p:cond delay="0"/>
                                          </p:stCondLst>
                                        </p:cTn>
                                        <p:tgtEl>
                                          <p:spTgt spid="116"/>
                                        </p:tgtEl>
                                        <p:attrNameLst>
                                          <p:attrName>style.visibility</p:attrName>
                                        </p:attrNameLst>
                                      </p:cBhvr>
                                      <p:to>
                                        <p:strVal val="visible"/>
                                      </p:to>
                                    </p:set>
                                    <p:animEffect transition="in" filter="fade">
                                      <p:cBhvr>
                                        <p:cTn id="20" dur="1000"/>
                                        <p:tgtEl>
                                          <p:spTgt spid="116"/>
                                        </p:tgtEl>
                                      </p:cBhvr>
                                    </p:animEffect>
                                    <p:anim calcmode="lin" valueType="num">
                                      <p:cBhvr>
                                        <p:cTn id="21" dur="1000" fill="hold"/>
                                        <p:tgtEl>
                                          <p:spTgt spid="116"/>
                                        </p:tgtEl>
                                        <p:attrNameLst>
                                          <p:attrName>ppt_x</p:attrName>
                                        </p:attrNameLst>
                                      </p:cBhvr>
                                      <p:tavLst>
                                        <p:tav tm="0">
                                          <p:val>
                                            <p:strVal val="#ppt_x"/>
                                          </p:val>
                                        </p:tav>
                                        <p:tav tm="100000">
                                          <p:val>
                                            <p:strVal val="#ppt_x"/>
                                          </p:val>
                                        </p:tav>
                                      </p:tavLst>
                                    </p:anim>
                                    <p:anim calcmode="lin" valueType="num">
                                      <p:cBhvr>
                                        <p:cTn id="22" dur="1000" fill="hold"/>
                                        <p:tgtEl>
                                          <p:spTgt spid="116"/>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35"/>
                                        </p:tgtEl>
                                        <p:attrNameLst>
                                          <p:attrName>style.visibility</p:attrName>
                                        </p:attrNameLst>
                                      </p:cBhvr>
                                      <p:to>
                                        <p:strVal val="visible"/>
                                      </p:to>
                                    </p:set>
                                    <p:animEffect transition="in" filter="fade">
                                      <p:cBhvr>
                                        <p:cTn id="27" dur="1000"/>
                                        <p:tgtEl>
                                          <p:spTgt spid="35"/>
                                        </p:tgtEl>
                                      </p:cBhvr>
                                    </p:animEffect>
                                    <p:anim calcmode="lin" valueType="num">
                                      <p:cBhvr>
                                        <p:cTn id="28" dur="1000" fill="hold"/>
                                        <p:tgtEl>
                                          <p:spTgt spid="35"/>
                                        </p:tgtEl>
                                        <p:attrNameLst>
                                          <p:attrName>ppt_x</p:attrName>
                                        </p:attrNameLst>
                                      </p:cBhvr>
                                      <p:tavLst>
                                        <p:tav tm="0">
                                          <p:val>
                                            <p:strVal val="#ppt_x"/>
                                          </p:val>
                                        </p:tav>
                                        <p:tav tm="100000">
                                          <p:val>
                                            <p:strVal val="#ppt_x"/>
                                          </p:val>
                                        </p:tav>
                                      </p:tavLst>
                                    </p:anim>
                                    <p:anim calcmode="lin" valueType="num">
                                      <p:cBhvr>
                                        <p:cTn id="29" dur="1000" fill="hold"/>
                                        <p:tgtEl>
                                          <p:spTgt spid="35"/>
                                        </p:tgtEl>
                                        <p:attrNameLst>
                                          <p:attrName>ppt_y</p:attrName>
                                        </p:attrNameLst>
                                      </p:cBhvr>
                                      <p:tavLst>
                                        <p:tav tm="0">
                                          <p:val>
                                            <p:strVal val="#ppt_y+.1"/>
                                          </p:val>
                                        </p:tav>
                                        <p:tav tm="100000">
                                          <p:val>
                                            <p:strVal val="#ppt_y"/>
                                          </p:val>
                                        </p:tav>
                                      </p:tavLst>
                                    </p:anim>
                                  </p:childTnLst>
                                </p:cTn>
                              </p:par>
                              <p:par>
                                <p:cTn id="30" presetID="42" presetClass="entr" presetSubtype="0" dur="1000" fill="hold" nodeType="withEffect">
                                  <p:stCondLst>
                                    <p:cond delay="0"/>
                                  </p:stCondLst>
                                  <p:childTnLst>
                                    <p:set>
                                      <p:cBhvr>
                                        <p:cTn id="31" dur="1" fill="hold">
                                          <p:stCondLst>
                                            <p:cond delay="0"/>
                                          </p:stCondLst>
                                        </p:cTn>
                                        <p:tgtEl>
                                          <p:spTgt spid="4098"/>
                                        </p:tgtEl>
                                        <p:attrNameLst>
                                          <p:attrName>style.visibility</p:attrName>
                                        </p:attrNameLst>
                                      </p:cBhvr>
                                      <p:to>
                                        <p:strVal val="visible"/>
                                      </p:to>
                                    </p:set>
                                    <p:animEffect transition="in" filter="fade">
                                      <p:cBhvr>
                                        <p:cTn id="32" dur="1000"/>
                                        <p:tgtEl>
                                          <p:spTgt spid="4098"/>
                                        </p:tgtEl>
                                      </p:cBhvr>
                                    </p:animEffect>
                                    <p:anim calcmode="lin" valueType="num">
                                      <p:cBhvr>
                                        <p:cTn id="33" dur="1000" fill="hold"/>
                                        <p:tgtEl>
                                          <p:spTgt spid="4098"/>
                                        </p:tgtEl>
                                        <p:attrNameLst>
                                          <p:attrName>ppt_x</p:attrName>
                                        </p:attrNameLst>
                                      </p:cBhvr>
                                      <p:tavLst>
                                        <p:tav tm="0">
                                          <p:val>
                                            <p:strVal val="#ppt_x"/>
                                          </p:val>
                                        </p:tav>
                                        <p:tav tm="100000">
                                          <p:val>
                                            <p:strVal val="#ppt_x"/>
                                          </p:val>
                                        </p:tav>
                                      </p:tavLst>
                                    </p:anim>
                                    <p:anim calcmode="lin" valueType="num">
                                      <p:cBhvr>
                                        <p:cTn id="34" dur="1000" fill="hold"/>
                                        <p:tgtEl>
                                          <p:spTgt spid="4098"/>
                                        </p:tgtEl>
                                        <p:attrNameLst>
                                          <p:attrName>ppt_y</p:attrName>
                                        </p:attrNameLst>
                                      </p:cBhvr>
                                      <p:tavLst>
                                        <p:tav tm="0">
                                          <p:val>
                                            <p:strVal val="#ppt_y+.1"/>
                                          </p:val>
                                        </p:tav>
                                        <p:tav tm="100000">
                                          <p:val>
                                            <p:strVal val="#ppt_y"/>
                                          </p:val>
                                        </p:tav>
                                      </p:tavLst>
                                    </p:anim>
                                  </p:childTnLst>
                                </p:cTn>
                              </p:par>
                              <p:par>
                                <p:cTn id="35" presetID="42" presetClass="entr" presetSubtype="0" dur="1000" fill="hold" grpId="0" nodeType="withEffect">
                                  <p:stCondLst>
                                    <p:cond delay="0"/>
                                  </p:stCondLst>
                                  <p:childTnLst>
                                    <p:set>
                                      <p:cBhvr>
                                        <p:cTn id="36" dur="1" fill="hold">
                                          <p:stCondLst>
                                            <p:cond delay="0"/>
                                          </p:stCondLst>
                                        </p:cTn>
                                        <p:tgtEl>
                                          <p:spTgt spid="42"/>
                                        </p:tgtEl>
                                        <p:attrNameLst>
                                          <p:attrName>style.visibility</p:attrName>
                                        </p:attrNameLst>
                                      </p:cBhvr>
                                      <p:to>
                                        <p:strVal val="visible"/>
                                      </p:to>
                                    </p:set>
                                    <p:animEffect transition="in" filter="fade">
                                      <p:cBhvr>
                                        <p:cTn id="37" dur="1000"/>
                                        <p:tgtEl>
                                          <p:spTgt spid="42"/>
                                        </p:tgtEl>
                                      </p:cBhvr>
                                    </p:animEffect>
                                    <p:anim calcmode="lin" valueType="num">
                                      <p:cBhvr>
                                        <p:cTn id="38" dur="1000" fill="hold"/>
                                        <p:tgtEl>
                                          <p:spTgt spid="42"/>
                                        </p:tgtEl>
                                        <p:attrNameLst>
                                          <p:attrName>ppt_x</p:attrName>
                                        </p:attrNameLst>
                                      </p:cBhvr>
                                      <p:tavLst>
                                        <p:tav tm="0">
                                          <p:val>
                                            <p:strVal val="#ppt_x"/>
                                          </p:val>
                                        </p:tav>
                                        <p:tav tm="100000">
                                          <p:val>
                                            <p:strVal val="#ppt_x"/>
                                          </p:val>
                                        </p:tav>
                                      </p:tavLst>
                                    </p:anim>
                                    <p:anim calcmode="lin" valueType="num">
                                      <p:cBhvr>
                                        <p:cTn id="3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P spid="4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2.1 A</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35" name="组合 34"/>
          <p:cNvGrpSpPr/>
          <p:nvPr/>
        </p:nvGrpSpPr>
        <p:grpSpPr>
          <a:xfrm>
            <a:off x="6512677" y="1071249"/>
            <a:ext cx="5158657" cy="5284470"/>
            <a:chOff x="1183391" y="1929070"/>
            <a:chExt cx="4373245" cy="3468041"/>
          </a:xfrm>
        </p:grpSpPr>
        <p:sp>
          <p:nvSpPr>
            <p:cNvPr id="36" name="任意多边形: 形状 35"/>
            <p:cNvSpPr/>
            <p:nvPr>
              <p:custDataLst>
                <p:tags r:id="rId6"/>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37" name="组合 36"/>
            <p:cNvGrpSpPr/>
            <p:nvPr/>
          </p:nvGrpSpPr>
          <p:grpSpPr>
            <a:xfrm>
              <a:off x="1183391" y="1929070"/>
              <a:ext cx="4373245" cy="3468041"/>
              <a:chOff x="1295400" y="2224099"/>
              <a:chExt cx="4373245" cy="3468041"/>
            </a:xfrm>
          </p:grpSpPr>
          <p:sp>
            <p:nvSpPr>
              <p:cNvPr id="38" name="TextBox 21"/>
              <p:cNvSpPr txBox="1"/>
              <p:nvPr>
                <p:custDataLst>
                  <p:tags r:id="rId7"/>
                </p:custDataLst>
              </p:nvPr>
            </p:nvSpPr>
            <p:spPr>
              <a:xfrm flipH="1">
                <a:off x="1321003" y="2287948"/>
                <a:ext cx="4338955" cy="2871529"/>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algn="just" fontAlgn="auto">
                  <a:lnSpc>
                    <a:spcPct val="150000"/>
                  </a:lnSpc>
                </a:pPr>
                <a:r>
                  <a:rPr lang="en-US" altLang="zh-CN" sz="2000">
                    <a:ea typeface="Source Han Sans Normal" pitchFamily="34" charset="-122"/>
                    <a:sym typeface="+mn-ea"/>
                  </a:rPr>
                  <a:t>      BEAN</a:t>
                </a:r>
                <a:r>
                  <a:rPr lang="zh-CN" altLang="en-US" sz="2000">
                    <a:ea typeface="Source Han Sans Normal" pitchFamily="34" charset="-122"/>
                    <a:sym typeface="+mn-ea"/>
                  </a:rPr>
                  <a:t>（</a:t>
                </a:r>
                <a:r>
                  <a:rPr lang="en-US" altLang="zh-CN" sz="2000">
                    <a:ea typeface="Source Han Sans Normal" pitchFamily="34" charset="-122"/>
                    <a:sym typeface="+mn-ea"/>
                  </a:rPr>
                  <a:t>Body Electronic Area Network</a:t>
                </a:r>
                <a:r>
                  <a:rPr lang="zh-CN" altLang="en-US" sz="2000">
                    <a:ea typeface="Source Han Sans Normal" pitchFamily="34" charset="-122"/>
                    <a:sym typeface="+mn-ea"/>
                  </a:rPr>
                  <a:t>，车身电子局域网络），是丰田汽车专用的双向通信网络。</a:t>
                </a:r>
                <a:endParaRPr lang="en-US" altLang="zh-CN" sz="2000">
                  <a:ea typeface="Source Han Sans Normal" pitchFamily="34" charset="-122"/>
                  <a:sym typeface="+mn-ea"/>
                </a:endParaRPr>
              </a:p>
              <a:p>
                <a:pPr algn="just" fontAlgn="auto">
                  <a:lnSpc>
                    <a:spcPct val="150000"/>
                  </a:lnSpc>
                </a:pPr>
                <a:r>
                  <a:rPr lang="en-US" altLang="zh-CN" sz="2000">
                    <a:ea typeface="Source Han Sans Normal" pitchFamily="34" charset="-122"/>
                    <a:sym typeface="+mn-ea"/>
                  </a:rPr>
                  <a:t>       </a:t>
                </a:r>
                <a:r>
                  <a:rPr lang="zh-CN" altLang="en-US" sz="2000">
                    <a:ea typeface="Source Han Sans Normal" pitchFamily="34" charset="-122"/>
                    <a:sym typeface="+mn-ea"/>
                  </a:rPr>
                  <a:t>它是一种</a:t>
                </a:r>
                <a:r>
                  <a:rPr lang="zh-CN" altLang="en-US" sz="2000">
                    <a:solidFill>
                      <a:srgbClr val="FF0000"/>
                    </a:solidFill>
                    <a:ea typeface="Source Han Sans Normal" pitchFamily="34" charset="-122"/>
                    <a:sym typeface="+mn-ea"/>
                  </a:rPr>
                  <a:t>多总线车身电子局域网</a:t>
                </a:r>
                <a:r>
                  <a:rPr lang="zh-CN" altLang="en-US" sz="2000">
                    <a:ea typeface="Source Han Sans Normal" pitchFamily="34" charset="-122"/>
                    <a:sym typeface="+mn-ea"/>
                  </a:rPr>
                  <a:t>，由仪表板</a:t>
                </a:r>
                <a:r>
                  <a:rPr lang="en-US" altLang="zh-CN" sz="2000">
                    <a:ea typeface="Source Han Sans Normal" pitchFamily="34" charset="-122"/>
                    <a:sym typeface="+mn-ea"/>
                  </a:rPr>
                  <a:t>BEAN</a:t>
                </a:r>
                <a:r>
                  <a:rPr lang="zh-CN" altLang="en-US" sz="2000">
                    <a:ea typeface="Source Han Sans Normal" pitchFamily="34" charset="-122"/>
                    <a:sym typeface="+mn-ea"/>
                  </a:rPr>
                  <a:t>系统、转向柱</a:t>
                </a:r>
                <a:r>
                  <a:rPr lang="en-US" altLang="zh-CN" sz="2000">
                    <a:ea typeface="Source Han Sans Normal" pitchFamily="34" charset="-122"/>
                    <a:sym typeface="+mn-ea"/>
                  </a:rPr>
                  <a:t>BEAN</a:t>
                </a:r>
                <a:r>
                  <a:rPr lang="zh-CN" altLang="en-US" sz="2000">
                    <a:ea typeface="Source Han Sans Normal" pitchFamily="34" charset="-122"/>
                    <a:sym typeface="+mn-ea"/>
                  </a:rPr>
                  <a:t>系统和车门</a:t>
                </a:r>
                <a:r>
                  <a:rPr lang="en-US" altLang="zh-CN" sz="2000">
                    <a:ea typeface="Source Han Sans Normal" pitchFamily="34" charset="-122"/>
                    <a:sym typeface="+mn-ea"/>
                  </a:rPr>
                  <a:t>BEAN</a:t>
                </a:r>
                <a:r>
                  <a:rPr lang="zh-CN" altLang="en-US" sz="2000">
                    <a:ea typeface="Source Han Sans Normal" pitchFamily="34" charset="-122"/>
                    <a:sym typeface="+mn-ea"/>
                  </a:rPr>
                  <a:t>系统等组成。最大传输速率</a:t>
                </a:r>
                <a:r>
                  <a:rPr lang="en-US" altLang="zh-CN" sz="2000">
                    <a:ea typeface="Source Han Sans Normal" pitchFamily="34" charset="-122"/>
                    <a:sym typeface="+mn-ea"/>
                  </a:rPr>
                  <a:t>10kbit/s</a:t>
                </a:r>
                <a:r>
                  <a:rPr lang="zh-CN" altLang="en-US" sz="2000">
                    <a:ea typeface="Source Han Sans Normal" pitchFamily="34" charset="-122"/>
                    <a:sym typeface="+mn-ea"/>
                  </a:rPr>
                  <a:t>，采用单线制，数据长度为</a:t>
                </a:r>
                <a:r>
                  <a:rPr lang="en-US" altLang="zh-CN" sz="2000">
                    <a:ea typeface="Source Han Sans Normal" pitchFamily="34" charset="-122"/>
                    <a:sym typeface="+mn-ea"/>
                  </a:rPr>
                  <a:t>1</a:t>
                </a:r>
                <a:r>
                  <a:rPr lang="zh-CN" altLang="en-US" sz="2000">
                    <a:ea typeface="Source Han Sans Normal" pitchFamily="34" charset="-122"/>
                    <a:sym typeface="+mn-ea"/>
                  </a:rPr>
                  <a:t>～</a:t>
                </a:r>
                <a:r>
                  <a:rPr lang="en-US" altLang="zh-CN" sz="2000">
                    <a:ea typeface="Source Han Sans Normal" pitchFamily="34" charset="-122"/>
                    <a:sym typeface="+mn-ea"/>
                  </a:rPr>
                  <a:t>11</a:t>
                </a:r>
                <a:r>
                  <a:rPr lang="zh-CN" altLang="en-US" sz="2000">
                    <a:ea typeface="Source Han Sans Normal" pitchFamily="34" charset="-122"/>
                    <a:sym typeface="+mn-ea"/>
                  </a:rPr>
                  <a:t>个字节。</a:t>
                </a:r>
                <a:endParaRPr lang="zh-CN" altLang="en-US" sz="2000">
                  <a:ea typeface="Source Han Sans Normal" pitchFamily="34" charset="-122"/>
                  <a:sym typeface="+mn-ea"/>
                </a:endParaRPr>
              </a:p>
            </p:txBody>
          </p:sp>
          <p:grpSp>
            <p:nvGrpSpPr>
              <p:cNvPr id="39" name="组合 38"/>
              <p:cNvGrpSpPr/>
              <p:nvPr/>
            </p:nvGrpSpPr>
            <p:grpSpPr>
              <a:xfrm>
                <a:off x="1295400" y="2224099"/>
                <a:ext cx="4373245" cy="3468041"/>
                <a:chOff x="1295400" y="2224099"/>
                <a:chExt cx="4373245" cy="3468041"/>
              </a:xfrm>
            </p:grpSpPr>
            <p:sp>
              <p:nvSpPr>
                <p:cNvPr id="40" name="矩形 39"/>
                <p:cNvSpPr/>
                <p:nvPr>
                  <p:custDataLst>
                    <p:tags r:id="rId8"/>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1" name="Rectangle 29"/>
                <p:cNvSpPr/>
                <p:nvPr>
                  <p:custDataLst>
                    <p:tags r:id="rId9"/>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pitchFamily="34" charset="-122"/>
                    </a:rPr>
                    <a:t>BEAN</a:t>
                  </a:r>
                  <a:r>
                    <a:rPr lang="zh-CN" altLang="en-US" sz="2400" b="1" spc="42">
                      <a:solidFill>
                        <a:srgbClr val="FFFFFF"/>
                      </a:solidFill>
                      <a:ea typeface="Source Han Sans Normal" pitchFamily="34" charset="-122"/>
                    </a:rPr>
                    <a:t>协议总线</a:t>
                  </a:r>
                  <a:endParaRPr lang="zh-CN" altLang="en-US" sz="2400" b="1" spc="42">
                    <a:solidFill>
                      <a:srgbClr val="FFFFFF"/>
                    </a:solidFill>
                    <a:ea typeface="Source Han Sans Normal" pitchFamily="34" charset="-122"/>
                  </a:endParaRPr>
                </a:p>
              </p:txBody>
            </p:sp>
          </p:grpSp>
        </p:grpSp>
      </p:grpSp>
      <p:grpSp>
        <p:nvGrpSpPr>
          <p:cNvPr id="24" name="组合 23"/>
          <p:cNvGrpSpPr/>
          <p:nvPr/>
        </p:nvGrpSpPr>
        <p:grpSpPr>
          <a:xfrm>
            <a:off x="663089" y="998096"/>
            <a:ext cx="5158657" cy="5357623"/>
            <a:chOff x="1183391" y="1881062"/>
            <a:chExt cx="4373245" cy="3516049"/>
          </a:xfrm>
        </p:grpSpPr>
        <p:sp>
          <p:nvSpPr>
            <p:cNvPr id="25" name="任意多边形: 形状 24"/>
            <p:cNvSpPr/>
            <p:nvPr>
              <p:custDataLst>
                <p:tags r:id="rId10"/>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26" name="组合 25"/>
            <p:cNvGrpSpPr/>
            <p:nvPr/>
          </p:nvGrpSpPr>
          <p:grpSpPr>
            <a:xfrm>
              <a:off x="1183391" y="1881062"/>
              <a:ext cx="4373245" cy="3516049"/>
              <a:chOff x="1295400" y="2176091"/>
              <a:chExt cx="4373245" cy="3516049"/>
            </a:xfrm>
          </p:grpSpPr>
          <p:sp>
            <p:nvSpPr>
              <p:cNvPr id="27" name="TextBox 21"/>
              <p:cNvSpPr txBox="1"/>
              <p:nvPr>
                <p:custDataLst>
                  <p:tags r:id="rId11"/>
                </p:custDataLst>
              </p:nvPr>
            </p:nvSpPr>
            <p:spPr>
              <a:xfrm flipH="1">
                <a:off x="1320227" y="2176091"/>
                <a:ext cx="4338955" cy="2871529"/>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algn="just" fontAlgn="auto">
                  <a:lnSpc>
                    <a:spcPct val="150000"/>
                  </a:lnSpc>
                </a:pPr>
                <a:r>
                  <a:rPr lang="en-US" altLang="zh-CN" sz="2000">
                    <a:solidFill>
                      <a:schemeClr val="tx1"/>
                    </a:solidFill>
                    <a:ea typeface="Source Han Sans Normal" pitchFamily="34" charset="-122"/>
                    <a:sym typeface="+mn-ea"/>
                  </a:rPr>
                  <a:t>     </a:t>
                </a:r>
                <a:r>
                  <a:rPr lang="zh-CN" altLang="en-US" sz="2000">
                    <a:solidFill>
                      <a:schemeClr val="tx1"/>
                    </a:solidFill>
                    <a:ea typeface="Source Han Sans Normal" pitchFamily="34" charset="-122"/>
                    <a:sym typeface="+mn-ea"/>
                  </a:rPr>
                  <a:t>  TTP/A</a:t>
                </a:r>
                <a:r>
                  <a:rPr lang="zh-CN" altLang="en-US" sz="2000">
                    <a:ea typeface="Source Han Sans Normal" pitchFamily="34" charset="-122"/>
                    <a:sym typeface="+mn-ea"/>
                  </a:rPr>
                  <a:t>最初由维也纳工业大学制定，为</a:t>
                </a:r>
                <a:r>
                  <a:rPr lang="zh-CN" altLang="en-US" sz="2000">
                    <a:solidFill>
                      <a:srgbClr val="FF0000"/>
                    </a:solidFill>
                    <a:ea typeface="Source Han Sans Normal" pitchFamily="34" charset="-122"/>
                    <a:sym typeface="+mn-ea"/>
                  </a:rPr>
                  <a:t>时间触发类型的网络协议</a:t>
                </a:r>
                <a:r>
                  <a:rPr lang="zh-CN" altLang="en-US" sz="2000">
                    <a:ea typeface="Source Han Sans Normal" pitchFamily="34" charset="-122"/>
                    <a:sym typeface="+mn-ea"/>
                  </a:rPr>
                  <a:t>，主要应用于</a:t>
                </a:r>
                <a:r>
                  <a:rPr lang="zh-CN" altLang="en-US" sz="2000">
                    <a:solidFill>
                      <a:srgbClr val="FF0000"/>
                    </a:solidFill>
                    <a:ea typeface="Source Han Sans Normal" pitchFamily="34" charset="-122"/>
                    <a:sym typeface="+mn-ea"/>
                  </a:rPr>
                  <a:t>集成了智能变换器的实时现场总线。</a:t>
                </a:r>
                <a:endParaRPr lang="en-US" altLang="zh-CN" sz="2000">
                  <a:ea typeface="Source Han Sans Normal" pitchFamily="34" charset="-122"/>
                  <a:sym typeface="+mn-ea"/>
                </a:endParaRPr>
              </a:p>
              <a:p>
                <a:pPr algn="just" fontAlgn="auto">
                  <a:lnSpc>
                    <a:spcPct val="150000"/>
                  </a:lnSpc>
                </a:pPr>
                <a:r>
                  <a:rPr lang="en-US" altLang="zh-CN" sz="2000">
                    <a:ea typeface="Source Han Sans Normal" pitchFamily="34" charset="-122"/>
                    <a:sym typeface="+mn-ea"/>
                  </a:rPr>
                  <a:t>       </a:t>
                </a:r>
                <a:r>
                  <a:rPr lang="zh-CN" altLang="en-US" sz="2000">
                    <a:ea typeface="Source Han Sans Normal" pitchFamily="34" charset="-122"/>
                    <a:sym typeface="+mn-ea"/>
                  </a:rPr>
                  <a:t>它具有标准的</a:t>
                </a:r>
                <a:r>
                  <a:rPr lang="en-US" altLang="zh-CN" sz="2000">
                    <a:ea typeface="Source Han Sans Normal" pitchFamily="34" charset="-122"/>
                    <a:sym typeface="+mn-ea"/>
                  </a:rPr>
                  <a:t>UART</a:t>
                </a:r>
                <a:r>
                  <a:rPr lang="zh-CN" altLang="en-US" sz="2000">
                    <a:ea typeface="Source Han Sans Normal" pitchFamily="34" charset="-122"/>
                    <a:sym typeface="+mn-ea"/>
                  </a:rPr>
                  <a:t>，能自动识别加入总线的主节点与从节点，节点在某段已知的时间内触发通信但不具备内部容错功能。</a:t>
                </a:r>
                <a:endParaRPr lang="zh-CN" altLang="en-US" sz="2000">
                  <a:ea typeface="Source Han Sans Normal" pitchFamily="34" charset="-122"/>
                  <a:sym typeface="+mn-ea"/>
                </a:endParaRPr>
              </a:p>
            </p:txBody>
          </p:sp>
          <p:grpSp>
            <p:nvGrpSpPr>
              <p:cNvPr id="28" name="组合 27"/>
              <p:cNvGrpSpPr/>
              <p:nvPr/>
            </p:nvGrpSpPr>
            <p:grpSpPr>
              <a:xfrm>
                <a:off x="1295400" y="2224099"/>
                <a:ext cx="4373245" cy="3468041"/>
                <a:chOff x="1295400" y="2224099"/>
                <a:chExt cx="4373245" cy="3468041"/>
              </a:xfrm>
            </p:grpSpPr>
            <p:sp>
              <p:nvSpPr>
                <p:cNvPr id="30" name="矩形 29"/>
                <p:cNvSpPr/>
                <p:nvPr>
                  <p:custDataLst>
                    <p:tags r:id="rId12"/>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Rectangle 29"/>
                <p:cNvSpPr/>
                <p:nvPr>
                  <p:custDataLst>
                    <p:tags r:id="rId13"/>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pitchFamily="34" charset="-122"/>
                    </a:rPr>
                    <a:t>TTP/A</a:t>
                  </a:r>
                  <a:r>
                    <a:rPr lang="zh-CN" altLang="en-US" sz="2400" b="1" spc="42">
                      <a:solidFill>
                        <a:srgbClr val="FFFFFF"/>
                      </a:solidFill>
                      <a:ea typeface="Source Han Sans Normal" pitchFamily="34" charset="-122"/>
                    </a:rPr>
                    <a:t>协议总线</a:t>
                  </a:r>
                  <a:endParaRPr lang="zh-CN" altLang="en-US" sz="2400" b="1" spc="42">
                    <a:solidFill>
                      <a:srgbClr val="FFFFFF"/>
                    </a:solidFill>
                    <a:ea typeface="Source Han Sans Normal" pitchFamily="34" charset="-122"/>
                  </a:endParaRPr>
                </a:p>
              </p:txBody>
            </p:sp>
          </p:grpSp>
        </p:gr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1000"/>
                                        <p:tgtEl>
                                          <p:spTgt spid="24"/>
                                        </p:tgtEl>
                                      </p:cBhvr>
                                    </p:animEffect>
                                    <p:anim calcmode="lin" valueType="num">
                                      <p:cBhvr>
                                        <p:cTn id="28" dur="1000" fill="hold"/>
                                        <p:tgtEl>
                                          <p:spTgt spid="24"/>
                                        </p:tgtEl>
                                        <p:attrNameLst>
                                          <p:attrName>ppt_x</p:attrName>
                                        </p:attrNameLst>
                                      </p:cBhvr>
                                      <p:tavLst>
                                        <p:tav tm="0">
                                          <p:val>
                                            <p:strVal val="#ppt_x"/>
                                          </p:val>
                                        </p:tav>
                                        <p:tav tm="100000">
                                          <p:val>
                                            <p:strVal val="#ppt_x"/>
                                          </p:val>
                                        </p:tav>
                                      </p:tavLst>
                                    </p:anim>
                                    <p:anim calcmode="lin" valueType="num">
                                      <p:cBhvr>
                                        <p:cTn id="2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fade">
                                      <p:cBhvr>
                                        <p:cTn id="34" dur="1000"/>
                                        <p:tgtEl>
                                          <p:spTgt spid="35"/>
                                        </p:tgtEl>
                                      </p:cBhvr>
                                    </p:animEffect>
                                    <p:anim calcmode="lin" valueType="num">
                                      <p:cBhvr>
                                        <p:cTn id="35" dur="1000" fill="hold"/>
                                        <p:tgtEl>
                                          <p:spTgt spid="35"/>
                                        </p:tgtEl>
                                        <p:attrNameLst>
                                          <p:attrName>ppt_x</p:attrName>
                                        </p:attrNameLst>
                                      </p:cBhvr>
                                      <p:tavLst>
                                        <p:tav tm="0">
                                          <p:val>
                                            <p:strVal val="#ppt_x"/>
                                          </p:val>
                                        </p:tav>
                                        <p:tav tm="100000">
                                          <p:val>
                                            <p:strVal val="#ppt_x"/>
                                          </p:val>
                                        </p:tav>
                                      </p:tavLst>
                                    </p:anim>
                                    <p:anim calcmode="lin" valueType="num">
                                      <p:cBhvr>
                                        <p:cTn id="36"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2.2 B</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430072" y="952446"/>
            <a:ext cx="10431892" cy="1321540"/>
            <a:chOff x="936527" y="1614853"/>
            <a:chExt cx="4885162" cy="4548563"/>
          </a:xfrm>
        </p:grpSpPr>
        <p:sp>
          <p:nvSpPr>
            <p:cNvPr id="23" name="文本框 22"/>
            <p:cNvSpPr txBox="1"/>
            <p:nvPr/>
          </p:nvSpPr>
          <p:spPr>
            <a:xfrm>
              <a:off x="957343" y="1894608"/>
              <a:ext cx="4827718" cy="41263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从目前来看，主要应用的</a:t>
              </a:r>
              <a:r>
                <a:rPr lang="en-US" altLang="zh-CN" sz="2000" spc="150">
                  <a:latin typeface="Source Han Sans Normal" pitchFamily="34" charset="-122"/>
                  <a:ea typeface="Source Han Sans Normal" pitchFamily="34" charset="-122"/>
                </a:rPr>
                <a:t>B</a:t>
              </a:r>
              <a:r>
                <a:rPr lang="zh-CN" altLang="en-US" sz="2000" spc="150">
                  <a:latin typeface="Source Han Sans Normal" pitchFamily="34" charset="-122"/>
                  <a:ea typeface="Source Han Sans Normal" pitchFamily="34" charset="-122"/>
                </a:rPr>
                <a:t>类总线标准有三种：</a:t>
              </a:r>
              <a:r>
                <a:rPr lang="zh-CN" altLang="en-US" sz="2000" spc="150">
                  <a:solidFill>
                    <a:srgbClr val="FF0000"/>
                  </a:solidFill>
                  <a:latin typeface="Source Han Sans Normal" pitchFamily="34" charset="-122"/>
                  <a:ea typeface="Source Han Sans Normal" pitchFamily="34" charset="-122"/>
                </a:rPr>
                <a:t>低速</a:t>
              </a:r>
              <a:r>
                <a:rPr lang="en-US" altLang="zh-CN" sz="2000" spc="150">
                  <a:solidFill>
                    <a:srgbClr val="FF0000"/>
                  </a:solidFill>
                  <a:latin typeface="Source Han Sans Normal" pitchFamily="34" charset="-122"/>
                  <a:ea typeface="Source Han Sans Normal" pitchFamily="34" charset="-122"/>
                </a:rPr>
                <a:t>CAN</a:t>
              </a:r>
              <a:r>
                <a:rPr lang="zh-CN" altLang="en-US" sz="2000" spc="150">
                  <a:solidFill>
                    <a:srgbClr val="FF0000"/>
                  </a:solidFill>
                  <a:latin typeface="Source Han Sans Normal" pitchFamily="34" charset="-122"/>
                  <a:ea typeface="Source Han Sans Normal" pitchFamily="34" charset="-122"/>
                </a:rPr>
                <a:t>、</a:t>
              </a:r>
              <a:r>
                <a:rPr lang="en-US" altLang="zh-CN" sz="2000" spc="150">
                  <a:solidFill>
                    <a:srgbClr val="FF0000"/>
                  </a:solidFill>
                  <a:latin typeface="Source Han Sans Normal" pitchFamily="34" charset="-122"/>
                  <a:ea typeface="Source Han Sans Normal" pitchFamily="34" charset="-122"/>
                </a:rPr>
                <a:t>J1850</a:t>
              </a:r>
              <a:r>
                <a:rPr lang="zh-CN" altLang="en-US" sz="2000" spc="150">
                  <a:solidFill>
                    <a:srgbClr val="FF0000"/>
                  </a:solidFill>
                  <a:latin typeface="Source Han Sans Normal" pitchFamily="34" charset="-122"/>
                  <a:ea typeface="Source Han Sans Normal" pitchFamily="34" charset="-122"/>
                </a:rPr>
                <a:t>和</a:t>
              </a:r>
              <a:r>
                <a:rPr lang="en-US" altLang="zh-CN" sz="2000" spc="150">
                  <a:solidFill>
                    <a:srgbClr val="FF0000"/>
                  </a:solidFill>
                  <a:latin typeface="Source Han Sans Normal" pitchFamily="34" charset="-122"/>
                  <a:ea typeface="Source Han Sans Normal" pitchFamily="34" charset="-122"/>
                </a:rPr>
                <a:t>VAN</a:t>
              </a:r>
              <a:r>
                <a:rPr lang="zh-CN" altLang="en-US" sz="2000" spc="150">
                  <a:latin typeface="Source Han Sans Normal" pitchFamily="34" charset="-122"/>
                  <a:ea typeface="Source Han Sans Normal" pitchFamily="34" charset="-122"/>
                </a:rPr>
                <a:t>，各类总线应用和性能如表所示。低速</a:t>
              </a:r>
              <a:r>
                <a:rPr lang="en-US" altLang="zh-CN" sz="2000" spc="150">
                  <a:latin typeface="Source Han Sans Normal" pitchFamily="34" charset="-122"/>
                  <a:ea typeface="Source Han Sans Normal" pitchFamily="34" charset="-122"/>
                </a:rPr>
                <a:t>CAN</a:t>
              </a:r>
              <a:r>
                <a:rPr lang="zh-CN" altLang="en-US" sz="2000" spc="150">
                  <a:latin typeface="Source Han Sans Normal" pitchFamily="34" charset="-122"/>
                  <a:ea typeface="Source Han Sans Normal" pitchFamily="34" charset="-122"/>
                </a:rPr>
                <a:t>是</a:t>
              </a:r>
              <a:r>
                <a:rPr lang="en-US" altLang="zh-CN" sz="2000" spc="150">
                  <a:latin typeface="Source Han Sans Normal" pitchFamily="34" charset="-122"/>
                  <a:ea typeface="Source Han Sans Normal" pitchFamily="34" charset="-122"/>
                </a:rPr>
                <a:t>B</a:t>
              </a:r>
              <a:r>
                <a:rPr lang="zh-CN" altLang="en-US" sz="2000" spc="150">
                  <a:latin typeface="Source Han Sans Normal" pitchFamily="34" charset="-122"/>
                  <a:ea typeface="Source Han Sans Normal" pitchFamily="34" charset="-122"/>
                </a:rPr>
                <a:t>类总线的国际标准，以往广泛适用于美国车型的</a:t>
              </a:r>
              <a:r>
                <a:rPr lang="en-US" altLang="zh-CN" sz="2000" spc="150">
                  <a:latin typeface="Source Han Sans Normal" pitchFamily="34" charset="-122"/>
                  <a:ea typeface="Source Han Sans Normal" pitchFamily="34" charset="-122"/>
                </a:rPr>
                <a:t>J1850</a:t>
              </a:r>
              <a:r>
                <a:rPr lang="zh-CN" altLang="en-US" sz="2000" spc="150">
                  <a:latin typeface="Source Han Sans Normal" pitchFamily="34" charset="-122"/>
                  <a:ea typeface="Source Han Sans Normal" pitchFamily="34" charset="-122"/>
                </a:rPr>
                <a:t>正逐步被基于</a:t>
              </a:r>
              <a:r>
                <a:rPr lang="en-US" altLang="zh-CN" sz="2000" spc="150">
                  <a:latin typeface="Source Han Sans Normal" pitchFamily="34" charset="-122"/>
                  <a:ea typeface="Source Han Sans Normal" pitchFamily="34" charset="-122"/>
                </a:rPr>
                <a:t>CAN</a:t>
              </a:r>
              <a:r>
                <a:rPr lang="zh-CN" altLang="en-US" sz="2000" spc="150">
                  <a:latin typeface="Source Han Sans Normal" pitchFamily="34" charset="-122"/>
                  <a:ea typeface="Source Han Sans Normal" pitchFamily="34" charset="-122"/>
                </a:rPr>
                <a:t>总线的标准和协议所取代。</a:t>
              </a:r>
              <a:endParaRPr lang="zh-CN" altLang="en-US" sz="2000" spc="150">
                <a:latin typeface="Source Han Sans Normal" pitchFamily="34" charset="-122"/>
                <a:ea typeface="Source Han Sans Normal" pitchFamily="34" charset="-122"/>
              </a:endParaRPr>
            </a:p>
          </p:txBody>
        </p:sp>
        <p:sp>
          <p:nvSpPr>
            <p:cNvPr id="24" name="Rectangle: Rounded Corners 116"/>
            <p:cNvSpPr/>
            <p:nvPr/>
          </p:nvSpPr>
          <p:spPr>
            <a:xfrm>
              <a:off x="936527" y="1614853"/>
              <a:ext cx="4885162" cy="4548563"/>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sp>
        <p:nvSpPr>
          <p:cNvPr id="27" name="文本框 26"/>
          <p:cNvSpPr txBox="1"/>
          <p:nvPr/>
        </p:nvSpPr>
        <p:spPr>
          <a:xfrm>
            <a:off x="4268706" y="6093113"/>
            <a:ext cx="2754623"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spc="150">
                <a:solidFill>
                  <a:srgbClr val="2C6A7F"/>
                </a:solidFill>
                <a:ea typeface="Source Han Sans Normal" pitchFamily="34" charset="-122"/>
              </a:rPr>
              <a:t>   B</a:t>
            </a:r>
            <a:r>
              <a:rPr lang="zh-CN" altLang="en-US" b="1" spc="150">
                <a:solidFill>
                  <a:srgbClr val="2C6A7F"/>
                </a:solidFill>
                <a:ea typeface="Source Han Sans Normal" pitchFamily="34" charset="-122"/>
              </a:rPr>
              <a:t>类网络总线对比</a:t>
            </a:r>
            <a:endParaRPr lang="zh-CN" altLang="en-US" b="1" spc="150">
              <a:solidFill>
                <a:srgbClr val="2C6A7F"/>
              </a:solidFill>
              <a:ea typeface="Source Han Sans Normal" pitchFamily="34" charset="-122"/>
            </a:endParaRPr>
          </a:p>
        </p:txBody>
      </p:sp>
      <p:graphicFrame>
        <p:nvGraphicFramePr>
          <p:cNvPr id="2" name="表格 1"/>
          <p:cNvGraphicFramePr>
            <a:graphicFrameLocks noGrp="1"/>
          </p:cNvGraphicFramePr>
          <p:nvPr/>
        </p:nvGraphicFramePr>
        <p:xfrm>
          <a:off x="474226" y="2464666"/>
          <a:ext cx="10431892" cy="3438212"/>
        </p:xfrm>
        <a:graphic>
          <a:graphicData uri="http://schemas.openxmlformats.org/drawingml/2006/table">
            <a:tbl>
              <a:tblPr firstRow="1" firstCol="1" bandRow="1">
                <a:tableStyleId>{5C22544A-7EE6-4342-B048-85BDC9FD1C3A}</a:tableStyleId>
              </a:tblPr>
              <a:tblGrid>
                <a:gridCol w="1526852"/>
                <a:gridCol w="2769705"/>
                <a:gridCol w="2263555"/>
                <a:gridCol w="3871780"/>
              </a:tblGrid>
              <a:tr h="410335">
                <a:tc>
                  <a:txBody>
                    <a:bodyPr vert="horz" wrap="square"/>
                    <a:lstStyle/>
                    <a:p>
                      <a:pPr indent="266700" algn="ctr">
                        <a:lnSpc>
                          <a:spcPct val="150000"/>
                        </a:lnSpc>
                      </a:pPr>
                      <a:r>
                        <a:rPr lang="zh-CN" sz="1800" kern="100">
                          <a:effectLst/>
                          <a:ea typeface="Source Han Sans Normal"/>
                        </a:rPr>
                        <a:t>总线名称</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用户</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使用场合</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备注</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r>
              <a:tr h="504303">
                <a:tc>
                  <a:txBody>
                    <a:bodyPr vert="horz" wrap="square"/>
                    <a:lstStyle/>
                    <a:p>
                      <a:pPr indent="266700" algn="ctr">
                        <a:lnSpc>
                          <a:spcPct val="150000"/>
                        </a:lnSpc>
                      </a:pPr>
                      <a:r>
                        <a:rPr lang="en-US" sz="1800" kern="100">
                          <a:effectLst/>
                          <a:ea typeface="Source Han Sans Normal"/>
                        </a:rPr>
                        <a:t>J2284</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通用汽车、福特汽车</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多种场合</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基于</a:t>
                      </a:r>
                      <a:r>
                        <a:rPr lang="en-US" sz="1800" kern="100">
                          <a:effectLst/>
                          <a:ea typeface="Source Han Sans Normal"/>
                        </a:rPr>
                        <a:t>ISO11898,500kbit/s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465029">
                <a:tc>
                  <a:txBody>
                    <a:bodyPr vert="horz" wrap="square"/>
                    <a:lstStyle/>
                    <a:p>
                      <a:pPr indent="266700" algn="ctr">
                        <a:lnSpc>
                          <a:spcPct val="150000"/>
                        </a:lnSpc>
                      </a:pPr>
                      <a:r>
                        <a:rPr lang="en-US" sz="1800" kern="100">
                          <a:effectLst/>
                          <a:ea typeface="Source Han Sans Normal"/>
                        </a:rPr>
                        <a:t>CAN</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欧洲</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车身系统控制</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基于</a:t>
                      </a:r>
                      <a:r>
                        <a:rPr lang="en-US" sz="1800" kern="100">
                          <a:effectLst/>
                          <a:ea typeface="Source Han Sans Normal"/>
                        </a:rPr>
                        <a:t>ISO11519</a:t>
                      </a:r>
                      <a:r>
                        <a:rPr lang="zh-CN" sz="1800" kern="100">
                          <a:effectLst/>
                          <a:ea typeface="Source Han Sans Normal"/>
                        </a:rPr>
                        <a:t>，也称为容错</a:t>
                      </a:r>
                      <a:r>
                        <a:rPr lang="en-US" sz="1800" kern="100">
                          <a:effectLst/>
                          <a:ea typeface="Source Han Sans Normal"/>
                        </a:rPr>
                        <a:t>CAN</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743807">
                <a:tc>
                  <a:txBody>
                    <a:bodyPr vert="horz" wrap="square"/>
                    <a:lstStyle/>
                    <a:p>
                      <a:pPr indent="266700" algn="ctr">
                        <a:lnSpc>
                          <a:spcPct val="150000"/>
                        </a:lnSpc>
                      </a:pPr>
                      <a:r>
                        <a:rPr lang="en-US" sz="1800" kern="100">
                          <a:effectLst/>
                          <a:ea typeface="Source Han Sans Normal"/>
                        </a:rPr>
                        <a:t>J1939</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en-US" sz="1800" kern="100">
                          <a:effectLst/>
                          <a:ea typeface="Source Han Sans Normal"/>
                        </a:rPr>
                        <a:t>TB</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多种场合</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在载货汽车、大客车应用时为</a:t>
                      </a:r>
                      <a:r>
                        <a:rPr lang="en-US" sz="1800" kern="100">
                          <a:effectLst/>
                          <a:ea typeface="Source Han Sans Normal"/>
                        </a:rPr>
                        <a:t>250kbit/s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815142">
                <a:tc>
                  <a:txBody>
                    <a:bodyPr vert="horz" wrap="square"/>
                    <a:lstStyle/>
                    <a:p>
                      <a:pPr indent="266700" algn="ctr">
                        <a:lnSpc>
                          <a:spcPct val="150000"/>
                        </a:lnSpc>
                      </a:pPr>
                      <a:r>
                        <a:rPr lang="en-US" sz="1800" kern="100">
                          <a:effectLst/>
                          <a:ea typeface="Source Han Sans Normal"/>
                        </a:rPr>
                        <a:t>J1850</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通用汽车、福特、克莱斯乐</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多种场合</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主要应用于北美汽车公司</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410335">
                <a:tc>
                  <a:txBody>
                    <a:bodyPr vert="horz" wrap="square"/>
                    <a:lstStyle/>
                    <a:p>
                      <a:pPr indent="266700" algn="ctr">
                        <a:lnSpc>
                          <a:spcPct val="150000"/>
                        </a:lnSpc>
                      </a:pPr>
                      <a:r>
                        <a:rPr lang="en-US" sz="1800" kern="100">
                          <a:effectLst/>
                          <a:ea typeface="Source Han Sans Normal"/>
                        </a:rPr>
                        <a:t>VAN</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雷诺汽车 、</a:t>
                      </a:r>
                      <a:r>
                        <a:rPr lang="zh-CN" altLang="en-US" sz="1800" u="none" strike="noStrike" kern="100">
                          <a:effectLst/>
                          <a:ea typeface="Source Han Sans Normal"/>
                        </a:rPr>
                        <a:t>标致雪铁龙</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车身控制</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基于</a:t>
                      </a:r>
                      <a:r>
                        <a:rPr lang="en-US" sz="1800" kern="100">
                          <a:effectLst/>
                          <a:ea typeface="Source Han Sans Normal"/>
                        </a:rPr>
                        <a:t>ISO11519-3</a:t>
                      </a:r>
                      <a:r>
                        <a:rPr lang="zh-CN" sz="1800" kern="100">
                          <a:effectLst/>
                          <a:ea typeface="Source Han Sans Normal"/>
                        </a:rPr>
                        <a:t>，法国</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bl>
          </a:graphicData>
        </a:graphic>
      </p:graphicFrame>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nodeType="click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fade">
                                      <p:cBhvr>
                                        <p:cTn id="15" dur="1000"/>
                                        <p:tgtEl>
                                          <p:spTgt spid="117"/>
                                        </p:tgtEl>
                                      </p:cBhvr>
                                    </p:animEffect>
                                    <p:anim calcmode="lin" valueType="num">
                                      <p:cBhvr>
                                        <p:cTn id="16" dur="1000" fill="hold"/>
                                        <p:tgtEl>
                                          <p:spTgt spid="117"/>
                                        </p:tgtEl>
                                        <p:attrNameLst>
                                          <p:attrName>ppt_x</p:attrName>
                                        </p:attrNameLst>
                                      </p:cBhvr>
                                      <p:tavLst>
                                        <p:tav tm="0">
                                          <p:val>
                                            <p:strVal val="#ppt_x"/>
                                          </p:val>
                                        </p:tav>
                                        <p:tav tm="100000">
                                          <p:val>
                                            <p:strVal val="#ppt_x"/>
                                          </p:val>
                                        </p:tav>
                                      </p:tavLst>
                                    </p:anim>
                                    <p:anim calcmode="lin" valueType="num">
                                      <p:cBhvr>
                                        <p:cTn id="17" dur="1000" fill="hold"/>
                                        <p:tgtEl>
                                          <p:spTgt spid="117"/>
                                        </p:tgtEl>
                                        <p:attrNameLst>
                                          <p:attrName>ppt_y</p:attrName>
                                        </p:attrNameLst>
                                      </p:cBhvr>
                                      <p:tavLst>
                                        <p:tav tm="0">
                                          <p:val>
                                            <p:strVal val="#ppt_y+.1"/>
                                          </p:val>
                                        </p:tav>
                                        <p:tav tm="100000">
                                          <p:val>
                                            <p:strVal val="#ppt_y"/>
                                          </p:val>
                                        </p:tav>
                                      </p:tavLst>
                                    </p:anim>
                                  </p:childTnLst>
                                </p:cTn>
                              </p:par>
                              <p:par>
                                <p:cTn id="18" presetID="42" presetClass="entr" presetSubtype="0" dur="1000" fill="hold" grpId="0" nodeType="withEffect">
                                  <p:stCondLst>
                                    <p:cond delay="0"/>
                                  </p:stCondLst>
                                  <p:childTnLst>
                                    <p:set>
                                      <p:cBhvr>
                                        <p:cTn id="19" dur="1" fill="hold">
                                          <p:stCondLst>
                                            <p:cond delay="0"/>
                                          </p:stCondLst>
                                        </p:cTn>
                                        <p:tgtEl>
                                          <p:spTgt spid="116"/>
                                        </p:tgtEl>
                                        <p:attrNameLst>
                                          <p:attrName>style.visibility</p:attrName>
                                        </p:attrNameLst>
                                      </p:cBhvr>
                                      <p:to>
                                        <p:strVal val="visible"/>
                                      </p:to>
                                    </p:set>
                                    <p:animEffect transition="in" filter="fade">
                                      <p:cBhvr>
                                        <p:cTn id="20" dur="1000"/>
                                        <p:tgtEl>
                                          <p:spTgt spid="116"/>
                                        </p:tgtEl>
                                      </p:cBhvr>
                                    </p:animEffect>
                                    <p:anim calcmode="lin" valueType="num">
                                      <p:cBhvr>
                                        <p:cTn id="21" dur="1000" fill="hold"/>
                                        <p:tgtEl>
                                          <p:spTgt spid="116"/>
                                        </p:tgtEl>
                                        <p:attrNameLst>
                                          <p:attrName>ppt_x</p:attrName>
                                        </p:attrNameLst>
                                      </p:cBhvr>
                                      <p:tavLst>
                                        <p:tav tm="0">
                                          <p:val>
                                            <p:strVal val="#ppt_x"/>
                                          </p:val>
                                        </p:tav>
                                        <p:tav tm="100000">
                                          <p:val>
                                            <p:strVal val="#ppt_x"/>
                                          </p:val>
                                        </p:tav>
                                      </p:tavLst>
                                    </p:anim>
                                    <p:anim calcmode="lin" valueType="num">
                                      <p:cBhvr>
                                        <p:cTn id="22" dur="1000" fill="hold"/>
                                        <p:tgtEl>
                                          <p:spTgt spid="116"/>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1000"/>
                                        <p:tgtEl>
                                          <p:spTgt spid="22"/>
                                        </p:tgtEl>
                                      </p:cBhvr>
                                    </p:animEffect>
                                    <p:anim calcmode="lin" valueType="num">
                                      <p:cBhvr>
                                        <p:cTn id="28" dur="1000" fill="hold"/>
                                        <p:tgtEl>
                                          <p:spTgt spid="22"/>
                                        </p:tgtEl>
                                        <p:attrNameLst>
                                          <p:attrName>ppt_x</p:attrName>
                                        </p:attrNameLst>
                                      </p:cBhvr>
                                      <p:tavLst>
                                        <p:tav tm="0">
                                          <p:val>
                                            <p:strVal val="#ppt_x"/>
                                          </p:val>
                                        </p:tav>
                                        <p:tav tm="100000">
                                          <p:val>
                                            <p:strVal val="#ppt_x"/>
                                          </p:val>
                                        </p:tav>
                                      </p:tavLst>
                                    </p:anim>
                                    <p:anim calcmode="lin" valueType="num">
                                      <p:cBhvr>
                                        <p:cTn id="2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2"/>
                                        </p:tgtEl>
                                        <p:attrNameLst>
                                          <p:attrName>style.visibility</p:attrName>
                                        </p:attrNameLst>
                                      </p:cBhvr>
                                      <p:to>
                                        <p:strVal val="visible"/>
                                      </p:to>
                                    </p:set>
                                    <p:animEffect transition="in" filter="fade">
                                      <p:cBhvr>
                                        <p:cTn id="34" dur="1000"/>
                                        <p:tgtEl>
                                          <p:spTgt spid="2"/>
                                        </p:tgtEl>
                                      </p:cBhvr>
                                    </p:animEffect>
                                    <p:anim calcmode="lin" valueType="num">
                                      <p:cBhvr>
                                        <p:cTn id="35" dur="1000" fill="hold"/>
                                        <p:tgtEl>
                                          <p:spTgt spid="2"/>
                                        </p:tgtEl>
                                        <p:attrNameLst>
                                          <p:attrName>ppt_x</p:attrName>
                                        </p:attrNameLst>
                                      </p:cBhvr>
                                      <p:tavLst>
                                        <p:tav tm="0">
                                          <p:val>
                                            <p:strVal val="#ppt_x"/>
                                          </p:val>
                                        </p:tav>
                                        <p:tav tm="100000">
                                          <p:val>
                                            <p:strVal val="#ppt_x"/>
                                          </p:val>
                                        </p:tav>
                                      </p:tavLst>
                                    </p:anim>
                                    <p:anim calcmode="lin" valueType="num">
                                      <p:cBhvr>
                                        <p:cTn id="36" dur="1000" fill="hold"/>
                                        <p:tgtEl>
                                          <p:spTgt spid="2"/>
                                        </p:tgtEl>
                                        <p:attrNameLst>
                                          <p:attrName>ppt_y</p:attrName>
                                        </p:attrNameLst>
                                      </p:cBhvr>
                                      <p:tavLst>
                                        <p:tav tm="0">
                                          <p:val>
                                            <p:strVal val="#ppt_y+.1"/>
                                          </p:val>
                                        </p:tav>
                                        <p:tav tm="100000">
                                          <p:val>
                                            <p:strVal val="#ppt_y"/>
                                          </p:val>
                                        </p:tav>
                                      </p:tavLst>
                                    </p:anim>
                                  </p:childTnLst>
                                </p:cTn>
                              </p:par>
                              <p:par>
                                <p:cTn id="37" presetID="42" presetClass="entr" presetSubtype="0" dur="1000" fill="hold" grpId="0" nodeType="with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fade">
                                      <p:cBhvr>
                                        <p:cTn id="39" dur="1000"/>
                                        <p:tgtEl>
                                          <p:spTgt spid="27"/>
                                        </p:tgtEl>
                                      </p:cBhvr>
                                    </p:animEffect>
                                    <p:anim calcmode="lin" valueType="num">
                                      <p:cBhvr>
                                        <p:cTn id="40" dur="1000" fill="hold"/>
                                        <p:tgtEl>
                                          <p:spTgt spid="27"/>
                                        </p:tgtEl>
                                        <p:attrNameLst>
                                          <p:attrName>ppt_x</p:attrName>
                                        </p:attrNameLst>
                                      </p:cBhvr>
                                      <p:tavLst>
                                        <p:tav tm="0">
                                          <p:val>
                                            <p:strVal val="#ppt_x"/>
                                          </p:val>
                                        </p:tav>
                                        <p:tav tm="100000">
                                          <p:val>
                                            <p:strVal val="#ppt_x"/>
                                          </p:val>
                                        </p:tav>
                                      </p:tavLst>
                                    </p:anim>
                                    <p:anim calcmode="lin" valueType="num">
                                      <p:cBhvr>
                                        <p:cTn id="41"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P spid="2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2.2 B</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sp>
        <p:nvSpPr>
          <p:cNvPr id="27" name="文本框 26"/>
          <p:cNvSpPr txBox="1"/>
          <p:nvPr/>
        </p:nvSpPr>
        <p:spPr>
          <a:xfrm>
            <a:off x="4414510" y="5627097"/>
            <a:ext cx="2754623"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spc="150">
                <a:solidFill>
                  <a:srgbClr val="2C6A7F"/>
                </a:solidFill>
                <a:ea typeface="Source Han Sans Normal" pitchFamily="34" charset="-122"/>
              </a:rPr>
              <a:t>       B</a:t>
            </a:r>
            <a:r>
              <a:rPr lang="zh-CN" altLang="en-US" b="1" spc="150">
                <a:solidFill>
                  <a:srgbClr val="2C6A7F"/>
                </a:solidFill>
                <a:ea typeface="Source Han Sans Normal" pitchFamily="34" charset="-122"/>
              </a:rPr>
              <a:t>类总线性能</a:t>
            </a:r>
            <a:endParaRPr lang="zh-CN" altLang="en-US" b="1" spc="150">
              <a:solidFill>
                <a:srgbClr val="2C6A7F"/>
              </a:solidFill>
              <a:ea typeface="Source Han Sans Normal" pitchFamily="34" charset="-122"/>
            </a:endParaRPr>
          </a:p>
        </p:txBody>
      </p:sp>
      <p:graphicFrame>
        <p:nvGraphicFramePr>
          <p:cNvPr id="3" name="表格 2"/>
          <p:cNvGraphicFramePr>
            <a:graphicFrameLocks noGrp="1"/>
          </p:cNvGraphicFramePr>
          <p:nvPr/>
        </p:nvGraphicFramePr>
        <p:xfrm>
          <a:off x="670906" y="932101"/>
          <a:ext cx="10241832" cy="4379644"/>
        </p:xfrm>
        <a:graphic>
          <a:graphicData uri="http://schemas.openxmlformats.org/drawingml/2006/table">
            <a:tbl>
              <a:tblPr firstRow="1" firstCol="1" bandRow="1">
                <a:tableStyleId>{5C22544A-7EE6-4342-B048-85BDC9FD1C3A}</a:tableStyleId>
              </a:tblPr>
              <a:tblGrid>
                <a:gridCol w="2357269"/>
                <a:gridCol w="2597421"/>
                <a:gridCol w="1996031"/>
                <a:gridCol w="1567924"/>
                <a:gridCol w="1723187"/>
              </a:tblGrid>
              <a:tr h="1017033">
                <a:tc>
                  <a:txBody>
                    <a:bodyPr vert="horz" wrap="square"/>
                    <a:lstStyle/>
                    <a:p>
                      <a:pPr indent="266700" algn="ctr">
                        <a:lnSpc>
                          <a:spcPct val="150000"/>
                        </a:lnSpc>
                        <a:spcAft>
                          <a:spcPts val="600"/>
                        </a:spcAft>
                      </a:pPr>
                      <a:r>
                        <a:rPr lang="zh-CN" sz="1800" kern="100">
                          <a:effectLst/>
                          <a:ea typeface="Source Han Sans Normal"/>
                        </a:rPr>
                        <a:t>比较内容</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en-US" sz="1800" kern="100">
                          <a:effectLst/>
                          <a:ea typeface="Source Han Sans Normal"/>
                        </a:rPr>
                        <a:t>ISO11898-3</a:t>
                      </a:r>
                      <a:r>
                        <a:rPr lang="zh-CN" sz="1800" kern="100">
                          <a:effectLst/>
                          <a:ea typeface="Source Han Sans Normal"/>
                        </a:rPr>
                        <a:t>（低速</a:t>
                      </a:r>
                      <a:r>
                        <a:rPr lang="en-US" sz="1800" kern="100">
                          <a:effectLst/>
                          <a:ea typeface="Source Han Sans Normal"/>
                        </a:rPr>
                        <a:t>CAN</a:t>
                      </a:r>
                      <a:r>
                        <a:rPr lang="zh-CN" sz="1800" kern="100">
                          <a:effectLst/>
                          <a:ea typeface="Source Han Sans Normal"/>
                        </a:rPr>
                        <a:t>）</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en-US" sz="1800" kern="100">
                          <a:effectLst/>
                          <a:ea typeface="Source Han Sans Normal"/>
                        </a:rPr>
                        <a:t>VAN</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gridSpan="2">
                  <a:txBody>
                    <a:bodyPr vert="horz" wrap="square"/>
                    <a:lstStyle/>
                    <a:p>
                      <a:pPr indent="266700" algn="ctr">
                        <a:lnSpc>
                          <a:spcPct val="150000"/>
                        </a:lnSpc>
                      </a:pPr>
                      <a:r>
                        <a:rPr lang="en-US" sz="1800" kern="100">
                          <a:effectLst/>
                          <a:ea typeface="Source Han Sans Normal"/>
                        </a:rPr>
                        <a:t>SAEJ1850</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hMerge="1">
                  <a:txBody>
                    <a:bodyPr vert="horz" wrap="square"/>
                    <a:lstStyle/>
                    <a:p/>
                  </a:txBody>
                  <a:tcPr/>
                </a:tc>
              </a:tr>
              <a:tr h="480373">
                <a:tc>
                  <a:txBody>
                    <a:bodyPr vert="horz" wrap="square"/>
                    <a:lstStyle/>
                    <a:p>
                      <a:pPr indent="266700" algn="ctr">
                        <a:lnSpc>
                          <a:spcPct val="150000"/>
                        </a:lnSpc>
                        <a:spcAft>
                          <a:spcPts val="600"/>
                        </a:spcAft>
                      </a:pPr>
                      <a:r>
                        <a:rPr lang="zh-CN" sz="1800" kern="100">
                          <a:effectLst/>
                          <a:ea typeface="Source Han Sans Normal"/>
                        </a:rPr>
                        <a:t>应用场合</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控制、诊断</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控制、诊断</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gridSpan="2">
                  <a:txBody>
                    <a:bodyPr vert="horz" wrap="square"/>
                    <a:lstStyle/>
                    <a:p>
                      <a:pPr indent="266700" algn="ctr">
                        <a:lnSpc>
                          <a:spcPct val="150000"/>
                        </a:lnSpc>
                      </a:pPr>
                      <a:r>
                        <a:rPr lang="zh-CN" sz="1800" kern="100">
                          <a:effectLst/>
                          <a:ea typeface="Source Han Sans Normal"/>
                        </a:rPr>
                        <a:t>通用诊断</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hMerge="1">
                  <a:txBody>
                    <a:bodyPr vert="horz" wrap="square"/>
                    <a:lstStyle/>
                    <a:p/>
                  </a:txBody>
                  <a:tcPr/>
                </a:tc>
              </a:tr>
              <a:tr h="480373">
                <a:tc>
                  <a:txBody>
                    <a:bodyPr vert="horz" wrap="square"/>
                    <a:lstStyle/>
                    <a:p>
                      <a:pPr indent="266700" algn="ctr">
                        <a:lnSpc>
                          <a:spcPct val="150000"/>
                        </a:lnSpc>
                        <a:spcAft>
                          <a:spcPts val="600"/>
                        </a:spcAft>
                      </a:pPr>
                      <a:r>
                        <a:rPr lang="zh-CN" sz="1800" kern="100">
                          <a:effectLst/>
                          <a:ea typeface="Source Han Sans Normal"/>
                        </a:rPr>
                        <a:t>传输介质</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双绞线</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133350" algn="ctr">
                        <a:lnSpc>
                          <a:spcPct val="150000"/>
                        </a:lnSpc>
                      </a:pPr>
                      <a:r>
                        <a:rPr lang="zh-CN" sz="1800" kern="100">
                          <a:effectLst/>
                          <a:ea typeface="Source Han Sans Normal"/>
                        </a:rPr>
                        <a:t>双绞线、扁平线</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单线</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双绞线</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480373">
                <a:tc>
                  <a:txBody>
                    <a:bodyPr vert="horz" wrap="square"/>
                    <a:lstStyle/>
                    <a:p>
                      <a:pPr indent="266700" algn="ctr">
                        <a:lnSpc>
                          <a:spcPct val="150000"/>
                        </a:lnSpc>
                        <a:spcAft>
                          <a:spcPts val="600"/>
                        </a:spcAft>
                      </a:pPr>
                      <a:r>
                        <a:rPr lang="zh-CN" sz="1800" kern="100">
                          <a:effectLst/>
                          <a:ea typeface="Source Han Sans Normal"/>
                        </a:rPr>
                        <a:t>位编码方式</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en-US" sz="1800" kern="100">
                          <a:effectLst/>
                          <a:ea typeface="Source Han Sans Normal"/>
                        </a:rPr>
                        <a:t>NRZ</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Manchester</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VPN</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PWN</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480373">
                <a:tc>
                  <a:txBody>
                    <a:bodyPr vert="horz" wrap="square"/>
                    <a:lstStyle/>
                    <a:p>
                      <a:pPr indent="266700" algn="ctr">
                        <a:lnSpc>
                          <a:spcPct val="150000"/>
                        </a:lnSpc>
                        <a:spcAft>
                          <a:spcPts val="600"/>
                        </a:spcAft>
                      </a:pPr>
                      <a:r>
                        <a:rPr lang="zh-CN" sz="1800" kern="100">
                          <a:effectLst/>
                          <a:ea typeface="Source Han Sans Normal"/>
                        </a:rPr>
                        <a:t>介质访问方式</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竞争</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竞争</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gridSpan="2">
                  <a:txBody>
                    <a:bodyPr vert="horz" wrap="square"/>
                    <a:lstStyle/>
                    <a:p>
                      <a:pPr indent="266700" algn="ctr">
                        <a:lnSpc>
                          <a:spcPct val="150000"/>
                        </a:lnSpc>
                      </a:pPr>
                      <a:r>
                        <a:rPr lang="en-US" sz="1800" kern="100">
                          <a:effectLst/>
                          <a:ea typeface="Source Han Sans Normal"/>
                        </a:rPr>
                        <a:t> </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hMerge="1">
                  <a:txBody>
                    <a:bodyPr vert="horz" wrap="square"/>
                    <a:lstStyle/>
                    <a:p/>
                  </a:txBody>
                  <a:tcPr/>
                </a:tc>
              </a:tr>
              <a:tr h="480373">
                <a:tc>
                  <a:txBody>
                    <a:bodyPr vert="horz" wrap="square"/>
                    <a:lstStyle/>
                    <a:p>
                      <a:pPr indent="266700" algn="ctr">
                        <a:lnSpc>
                          <a:spcPct val="150000"/>
                        </a:lnSpc>
                        <a:spcAft>
                          <a:spcPts val="600"/>
                        </a:spcAft>
                      </a:pPr>
                      <a:r>
                        <a:rPr lang="zh-CN" sz="1800" kern="100">
                          <a:effectLst/>
                          <a:ea typeface="Source Han Sans Normal"/>
                        </a:rPr>
                        <a:t>位速率</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en-US" sz="1800" kern="100">
                          <a:effectLst/>
                          <a:ea typeface="Source Han Sans Normal"/>
                        </a:rPr>
                        <a:t>10kbit/s~1Mbit/s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125kbit/s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10.4kbit/s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41.6kbit/s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480373">
                <a:tc>
                  <a:txBody>
                    <a:bodyPr vert="horz" wrap="square"/>
                    <a:lstStyle/>
                    <a:p>
                      <a:pPr indent="266700" algn="ctr">
                        <a:lnSpc>
                          <a:spcPct val="150000"/>
                        </a:lnSpc>
                        <a:spcAft>
                          <a:spcPts val="600"/>
                        </a:spcAft>
                      </a:pPr>
                      <a:r>
                        <a:rPr lang="zh-CN" sz="1800" kern="100">
                          <a:effectLst/>
                          <a:ea typeface="Source Han Sans Normal"/>
                        </a:rPr>
                        <a:t>数据长度</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en-US" sz="1800" kern="100">
                          <a:effectLst/>
                          <a:ea typeface="Source Han Sans Normal"/>
                        </a:rPr>
                        <a:t>0~8B</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28B</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gridSpan="2">
                  <a:txBody>
                    <a:bodyPr vert="horz" wrap="square"/>
                    <a:lstStyle/>
                    <a:p>
                      <a:pPr indent="266700" algn="ctr">
                        <a:lnSpc>
                          <a:spcPct val="150000"/>
                        </a:lnSpc>
                      </a:pPr>
                      <a:r>
                        <a:rPr lang="en-US" sz="1800" kern="100">
                          <a:effectLst/>
                          <a:ea typeface="Source Han Sans Normal"/>
                        </a:rPr>
                        <a:t>0~8B</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hMerge="1">
                  <a:txBody>
                    <a:bodyPr vert="horz" wrap="square"/>
                    <a:lstStyle/>
                    <a:p/>
                  </a:txBody>
                  <a:tcPr/>
                </a:tc>
              </a:tr>
              <a:tr h="480373">
                <a:tc>
                  <a:txBody>
                    <a:bodyPr vert="horz" wrap="square"/>
                    <a:lstStyle/>
                    <a:p>
                      <a:pPr indent="266700" algn="ctr">
                        <a:lnSpc>
                          <a:spcPct val="150000"/>
                        </a:lnSpc>
                        <a:spcAft>
                          <a:spcPts val="600"/>
                        </a:spcAft>
                      </a:pPr>
                      <a:r>
                        <a:rPr lang="zh-CN" sz="1800" kern="100">
                          <a:effectLst/>
                          <a:ea typeface="Source Han Sans Normal"/>
                        </a:rPr>
                        <a:t>节点成本</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中</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低</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gridSpan="2">
                  <a:txBody>
                    <a:bodyPr vert="horz" wrap="square"/>
                    <a:lstStyle/>
                    <a:p>
                      <a:pPr indent="933450" algn="ctr">
                        <a:lnSpc>
                          <a:spcPct val="150000"/>
                        </a:lnSpc>
                      </a:pPr>
                      <a:r>
                        <a:rPr lang="zh-CN" sz="1800" kern="100">
                          <a:effectLst/>
                          <a:ea typeface="Source Han Sans Normal"/>
                        </a:rPr>
                        <a:t>低</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hMerge="1">
                  <a:txBody>
                    <a:bodyPr vert="horz" wrap="square"/>
                    <a:lstStyle/>
                    <a:p/>
                  </a:txBody>
                  <a:tcPr/>
                </a:tc>
              </a:tr>
            </a:tbl>
          </a:graphicData>
        </a:graphic>
      </p:graphicFrame>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1000"/>
                                        <p:tgtEl>
                                          <p:spTgt spid="3"/>
                                        </p:tgtEl>
                                      </p:cBhvr>
                                    </p:animEffect>
                                    <p:anim calcmode="lin" valueType="num">
                                      <p:cBhvr>
                                        <p:cTn id="28" dur="1000" fill="hold"/>
                                        <p:tgtEl>
                                          <p:spTgt spid="3"/>
                                        </p:tgtEl>
                                        <p:attrNameLst>
                                          <p:attrName>ppt_x</p:attrName>
                                        </p:attrNameLst>
                                      </p:cBhvr>
                                      <p:tavLst>
                                        <p:tav tm="0">
                                          <p:val>
                                            <p:strVal val="#ppt_x"/>
                                          </p:val>
                                        </p:tav>
                                        <p:tav tm="100000">
                                          <p:val>
                                            <p:strVal val="#ppt_x"/>
                                          </p:val>
                                        </p:tav>
                                      </p:tavLst>
                                    </p:anim>
                                    <p:anim calcmode="lin" valueType="num">
                                      <p:cBhvr>
                                        <p:cTn id="29" dur="1000" fill="hold"/>
                                        <p:tgtEl>
                                          <p:spTgt spid="3"/>
                                        </p:tgtEl>
                                        <p:attrNameLst>
                                          <p:attrName>ppt_y</p:attrName>
                                        </p:attrNameLst>
                                      </p:cBhvr>
                                      <p:tavLst>
                                        <p:tav tm="0">
                                          <p:val>
                                            <p:strVal val="#ppt_y+.1"/>
                                          </p:val>
                                        </p:tav>
                                        <p:tav tm="100000">
                                          <p:val>
                                            <p:strVal val="#ppt_y"/>
                                          </p:val>
                                        </p:tav>
                                      </p:tavLst>
                                    </p:anim>
                                  </p:childTnLst>
                                </p:cTn>
                              </p:par>
                              <p:par>
                                <p:cTn id="30" presetID="42" presetClass="entr" presetSubtype="0" dur="1000" fill="hold" grpId="0" nodeType="with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1000"/>
                                        <p:tgtEl>
                                          <p:spTgt spid="27"/>
                                        </p:tgtEl>
                                      </p:cBhvr>
                                    </p:animEffect>
                                    <p:anim calcmode="lin" valueType="num">
                                      <p:cBhvr>
                                        <p:cTn id="33" dur="1000" fill="hold"/>
                                        <p:tgtEl>
                                          <p:spTgt spid="27"/>
                                        </p:tgtEl>
                                        <p:attrNameLst>
                                          <p:attrName>ppt_x</p:attrName>
                                        </p:attrNameLst>
                                      </p:cBhvr>
                                      <p:tavLst>
                                        <p:tav tm="0">
                                          <p:val>
                                            <p:strVal val="#ppt_x"/>
                                          </p:val>
                                        </p:tav>
                                        <p:tav tm="100000">
                                          <p:val>
                                            <p:strVal val="#ppt_x"/>
                                          </p:val>
                                        </p:tav>
                                      </p:tavLst>
                                    </p:anim>
                                    <p:anim calcmode="lin" valueType="num">
                                      <p:cBhvr>
                                        <p:cTn id="34"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P spid="2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2.2 B</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35" name="组合 34"/>
          <p:cNvGrpSpPr/>
          <p:nvPr/>
        </p:nvGrpSpPr>
        <p:grpSpPr>
          <a:xfrm>
            <a:off x="6512677" y="1071249"/>
            <a:ext cx="5205103" cy="5284470"/>
            <a:chOff x="1183391" y="1929070"/>
            <a:chExt cx="4412620" cy="3468041"/>
          </a:xfrm>
        </p:grpSpPr>
        <p:sp>
          <p:nvSpPr>
            <p:cNvPr id="36" name="任意多边形: 形状 35"/>
            <p:cNvSpPr/>
            <p:nvPr>
              <p:custDataLst>
                <p:tags r:id="rId6"/>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37" name="组合 36"/>
            <p:cNvGrpSpPr/>
            <p:nvPr/>
          </p:nvGrpSpPr>
          <p:grpSpPr>
            <a:xfrm>
              <a:off x="1183391" y="1929070"/>
              <a:ext cx="4412620" cy="3468041"/>
              <a:chOff x="1295400" y="2224099"/>
              <a:chExt cx="4412620" cy="3468041"/>
            </a:xfrm>
          </p:grpSpPr>
          <p:sp>
            <p:nvSpPr>
              <p:cNvPr id="38" name="TextBox 21"/>
              <p:cNvSpPr txBox="1"/>
              <p:nvPr>
                <p:custDataLst>
                  <p:tags r:id="rId7"/>
                </p:custDataLst>
              </p:nvPr>
            </p:nvSpPr>
            <p:spPr>
              <a:xfrm flipH="1">
                <a:off x="1369065" y="2410293"/>
                <a:ext cx="4338955" cy="2871529"/>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indent="0" algn="just" fontAlgn="auto">
                  <a:lnSpc>
                    <a:spcPct val="150000"/>
                  </a:lnSpc>
                  <a:buClrTx/>
                  <a:buSzTx/>
                  <a:buFont typeface="Wingdings" panose="05000000000000000000" charset="0"/>
                  <a:buNone/>
                </a:pPr>
                <a:r>
                  <a:rPr lang="zh-CN" altLang="en-US">
                    <a:ea typeface="Source Han Sans Normal" pitchFamily="34" charset="-122"/>
                    <a:sym typeface="+mn-ea"/>
                  </a:rPr>
                  <a:t>分为</a:t>
                </a:r>
                <a:r>
                  <a:rPr lang="zh-CN" altLang="en-US">
                    <a:solidFill>
                      <a:srgbClr val="FF0000"/>
                    </a:solidFill>
                    <a:ea typeface="Source Han Sans Normal" pitchFamily="34" charset="-122"/>
                    <a:sym typeface="+mn-ea"/>
                  </a:rPr>
                  <a:t>低速</a:t>
                </a:r>
                <a:r>
                  <a:rPr lang="zh-CN" altLang="en-US">
                    <a:ea typeface="Source Han Sans Normal" pitchFamily="34" charset="-122"/>
                    <a:sym typeface="+mn-ea"/>
                  </a:rPr>
                  <a:t>和</a:t>
                </a:r>
                <a:r>
                  <a:rPr lang="zh-CN" altLang="en-US">
                    <a:solidFill>
                      <a:srgbClr val="FF0000"/>
                    </a:solidFill>
                    <a:ea typeface="Source Han Sans Normal" pitchFamily="34" charset="-122"/>
                    <a:sym typeface="+mn-ea"/>
                  </a:rPr>
                  <a:t>高速</a:t>
                </a:r>
                <a:r>
                  <a:rPr lang="zh-CN" altLang="en-US">
                    <a:ea typeface="Source Han Sans Normal" pitchFamily="34" charset="-122"/>
                    <a:sym typeface="+mn-ea"/>
                  </a:rPr>
                  <a:t>两部分：</a:t>
                </a:r>
                <a:endParaRPr lang="zh-CN" altLang="en-US">
                  <a:ea typeface="Source Han Sans Normal" pitchFamily="34" charset="-122"/>
                  <a:sym typeface="+mn-ea"/>
                </a:endParaRPr>
              </a:p>
              <a:p>
                <a:pPr marL="285750" indent="-285750" algn="just" fontAlgn="auto">
                  <a:lnSpc>
                    <a:spcPct val="150000"/>
                  </a:lnSpc>
                  <a:buClrTx/>
                  <a:buSzTx/>
                  <a:buFont typeface="Wingdings" panose="05000000000000000000" charset="0"/>
                  <a:buChar char="l"/>
                </a:pPr>
                <a:r>
                  <a:rPr lang="zh-CN" altLang="en-US">
                    <a:ea typeface="Source Han Sans Normal" pitchFamily="34" charset="-122"/>
                    <a:sym typeface="+mn-ea"/>
                  </a:rPr>
                  <a:t>低速CAN 具有许多容错功能，一般用在车身电子控制中。</a:t>
                </a:r>
                <a:endParaRPr lang="zh-CN" altLang="en-US">
                  <a:ea typeface="Source Han Sans Normal" pitchFamily="34" charset="-122"/>
                  <a:sym typeface="+mn-ea"/>
                </a:endParaRPr>
              </a:p>
              <a:p>
                <a:pPr marL="285750" indent="-285750" algn="just" fontAlgn="auto">
                  <a:lnSpc>
                    <a:spcPct val="150000"/>
                  </a:lnSpc>
                  <a:buClrTx/>
                  <a:buSzTx/>
                  <a:buFont typeface="Wingdings" panose="05000000000000000000" charset="0"/>
                  <a:buChar char="l"/>
                </a:pPr>
                <a:r>
                  <a:rPr lang="zh-CN" altLang="en-US">
                    <a:ea typeface="Source Han Sans Normal" pitchFamily="34" charset="-122"/>
                    <a:sym typeface="+mn-ea"/>
                  </a:rPr>
                  <a:t>高速 CAN（C类网络） 则大多用在汽车底盘和发动机电子控制中。</a:t>
                </a:r>
                <a:endParaRPr lang="zh-CN" altLang="en-US">
                  <a:ea typeface="Source Han Sans Normal" pitchFamily="34" charset="-122"/>
                  <a:sym typeface="+mn-ea"/>
                </a:endParaRPr>
              </a:p>
              <a:p>
                <a:pPr algn="just" fontAlgn="auto">
                  <a:lnSpc>
                    <a:spcPct val="150000"/>
                  </a:lnSpc>
                </a:pPr>
                <a:endParaRPr lang="zh-CN" altLang="en-US">
                  <a:ea typeface="Source Han Sans Normal" pitchFamily="34" charset="-122"/>
                  <a:sym typeface="+mn-ea"/>
                </a:endParaRPr>
              </a:p>
            </p:txBody>
          </p:sp>
          <p:grpSp>
            <p:nvGrpSpPr>
              <p:cNvPr id="39" name="组合 38"/>
              <p:cNvGrpSpPr/>
              <p:nvPr/>
            </p:nvGrpSpPr>
            <p:grpSpPr>
              <a:xfrm>
                <a:off x="1295400" y="2224099"/>
                <a:ext cx="4373245" cy="3468041"/>
                <a:chOff x="1295400" y="2224099"/>
                <a:chExt cx="4373245" cy="3468041"/>
              </a:xfrm>
            </p:grpSpPr>
            <p:sp>
              <p:nvSpPr>
                <p:cNvPr id="40" name="矩形 39"/>
                <p:cNvSpPr/>
                <p:nvPr>
                  <p:custDataLst>
                    <p:tags r:id="rId8"/>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1" name="Rectangle 29"/>
                <p:cNvSpPr/>
                <p:nvPr>
                  <p:custDataLst>
                    <p:tags r:id="rId9"/>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zh-CN" altLang="en-US" sz="2400" b="1" spc="42">
                      <a:solidFill>
                        <a:srgbClr val="FFFFFF"/>
                      </a:solidFill>
                      <a:ea typeface="Source Han Sans Normal" pitchFamily="34" charset="-122"/>
                    </a:rPr>
                    <a:t>低速</a:t>
                  </a:r>
                  <a:r>
                    <a:rPr lang="en-US" altLang="zh-CN" sz="2400" b="1" spc="42">
                      <a:solidFill>
                        <a:srgbClr val="FFFFFF"/>
                      </a:solidFill>
                      <a:ea typeface="Source Han Sans Normal" pitchFamily="34" charset="-122"/>
                    </a:rPr>
                    <a:t>CAN</a:t>
                  </a:r>
                  <a:endParaRPr lang="zh-CN" altLang="en-US" sz="2400" b="1" spc="42">
                    <a:solidFill>
                      <a:srgbClr val="FFFFFF"/>
                    </a:solidFill>
                    <a:ea typeface="Source Han Sans Normal" pitchFamily="34" charset="-122"/>
                  </a:endParaRPr>
                </a:p>
              </p:txBody>
            </p:sp>
          </p:grpSp>
        </p:grpSp>
      </p:grpSp>
      <p:grpSp>
        <p:nvGrpSpPr>
          <p:cNvPr id="24" name="组合 23"/>
          <p:cNvGrpSpPr/>
          <p:nvPr/>
        </p:nvGrpSpPr>
        <p:grpSpPr>
          <a:xfrm>
            <a:off x="663089" y="1071249"/>
            <a:ext cx="5158657" cy="5284470"/>
            <a:chOff x="1183391" y="1929070"/>
            <a:chExt cx="4373245" cy="3468041"/>
          </a:xfrm>
        </p:grpSpPr>
        <p:sp>
          <p:nvSpPr>
            <p:cNvPr id="25" name="任意多边形: 形状 24"/>
            <p:cNvSpPr/>
            <p:nvPr>
              <p:custDataLst>
                <p:tags r:id="rId10"/>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26" name="组合 25"/>
            <p:cNvGrpSpPr/>
            <p:nvPr/>
          </p:nvGrpSpPr>
          <p:grpSpPr>
            <a:xfrm>
              <a:off x="1183391" y="1929070"/>
              <a:ext cx="4373245" cy="3468041"/>
              <a:chOff x="1295400" y="2224099"/>
              <a:chExt cx="4373245" cy="3468041"/>
            </a:xfrm>
          </p:grpSpPr>
          <p:sp>
            <p:nvSpPr>
              <p:cNvPr id="27" name="TextBox 21"/>
              <p:cNvSpPr txBox="1"/>
              <p:nvPr>
                <p:custDataLst>
                  <p:tags r:id="rId11"/>
                </p:custDataLst>
              </p:nvPr>
            </p:nvSpPr>
            <p:spPr>
              <a:xfrm flipH="1">
                <a:off x="1330391" y="2697089"/>
                <a:ext cx="4328635" cy="2871698"/>
              </a:xfrm>
              <a:prstGeom prst="rect">
                <a:avLst/>
              </a:prstGeom>
              <a:noFill/>
            </p:spPr>
            <p:txBody>
              <a:bodyPr wrap="square"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marL="285750" indent="-285750" algn="just" fontAlgn="auto">
                  <a:lnSpc>
                    <a:spcPct val="150000"/>
                  </a:lnSpc>
                  <a:buFont typeface="Wingdings" panose="05000000000000000000" charset="0"/>
                  <a:buChar char="l"/>
                </a:pPr>
                <a:r>
                  <a:rPr lang="zh-CN" altLang="en-US" sz="1800">
                    <a:ea typeface="Source Han Sans Normal" pitchFamily="34" charset="-122"/>
                    <a:sym typeface="+mn-ea"/>
                  </a:rPr>
                  <a:t>20世纪80年代初，CAN-BUS是德国博世公司为解决现代汽车中众多的控制单元之间数据交换问题和控制单元与测试仪器之间的数据交换问题而开发的一种串行数据通信协议。</a:t>
                </a:r>
                <a:endParaRPr lang="zh-CN" altLang="en-US" sz="1800">
                  <a:ea typeface="Source Han Sans Normal" pitchFamily="34" charset="-122"/>
                  <a:sym typeface="+mn-ea"/>
                </a:endParaRPr>
              </a:p>
              <a:p>
                <a:pPr marL="285750" indent="-285750" algn="just" fontAlgn="auto">
                  <a:lnSpc>
                    <a:spcPct val="150000"/>
                  </a:lnSpc>
                  <a:buFont typeface="Wingdings" panose="05000000000000000000" charset="0"/>
                  <a:buChar char="l"/>
                </a:pPr>
                <a:r>
                  <a:rPr lang="zh-CN" altLang="en-US" sz="1800">
                    <a:ea typeface="Source Han Sans Normal" pitchFamily="34" charset="-122"/>
                    <a:sym typeface="+mn-ea"/>
                  </a:rPr>
                  <a:t>1991年首次在奔驰S系列汽车中实现。</a:t>
                </a:r>
                <a:endParaRPr lang="zh-CN" altLang="en-US" sz="1800">
                  <a:ea typeface="Source Han Sans Normal" pitchFamily="34" charset="-122"/>
                  <a:sym typeface="+mn-ea"/>
                </a:endParaRPr>
              </a:p>
              <a:p>
                <a:pPr marL="285750" indent="-285750" algn="just" fontAlgn="auto">
                  <a:lnSpc>
                    <a:spcPct val="150000"/>
                  </a:lnSpc>
                  <a:buFont typeface="Wingdings" panose="05000000000000000000" charset="0"/>
                  <a:buChar char="l"/>
                </a:pPr>
                <a:r>
                  <a:rPr lang="zh-CN" altLang="en-US" sz="1800">
                    <a:ea typeface="Source Han Sans Normal" pitchFamily="34" charset="-122"/>
                    <a:sym typeface="+mn-ea"/>
                  </a:rPr>
                  <a:t>同年博世正式颁布了CAN技术规范，版本2.0。</a:t>
                </a:r>
                <a:endParaRPr lang="zh-CN" altLang="en-US" sz="1800">
                  <a:ea typeface="Source Han Sans Normal" pitchFamily="34" charset="-122"/>
                  <a:sym typeface="+mn-ea"/>
                </a:endParaRPr>
              </a:p>
              <a:p>
                <a:pPr marL="285750" indent="-285750" algn="just" fontAlgn="auto">
                  <a:lnSpc>
                    <a:spcPct val="150000"/>
                  </a:lnSpc>
                  <a:buFont typeface="Wingdings" panose="05000000000000000000" charset="0"/>
                  <a:buChar char="l"/>
                </a:pPr>
                <a:r>
                  <a:rPr lang="zh-CN" altLang="en-US" sz="1800">
                    <a:ea typeface="Source Han Sans Normal" pitchFamily="34" charset="-122"/>
                    <a:sym typeface="+mn-ea"/>
                  </a:rPr>
                  <a:t>1993年11月，正式颁布了国际标准ISO11898。</a:t>
                </a:r>
                <a:endParaRPr lang="zh-CN" altLang="en-US" sz="1800">
                  <a:ea typeface="Source Han Sans Normal" pitchFamily="34" charset="-122"/>
                  <a:sym typeface="+mn-ea"/>
                </a:endParaRPr>
              </a:p>
              <a:p>
                <a:pPr marL="285750" indent="-285750" algn="just" fontAlgn="auto">
                  <a:lnSpc>
                    <a:spcPct val="150000"/>
                  </a:lnSpc>
                  <a:buFont typeface="Wingdings" panose="05000000000000000000" charset="0"/>
                  <a:buChar char="l"/>
                </a:pPr>
                <a:r>
                  <a:rPr lang="zh-CN" altLang="en-US" sz="1800">
                    <a:ea typeface="Source Han Sans Normal" pitchFamily="34" charset="-122"/>
                    <a:sym typeface="+mn-ea"/>
                  </a:rPr>
                  <a:t>1994年，美国汽车工程师协会货车和巴士控制与通信子协会选择CAN作为SAEJ1939标准的基础。</a:t>
                </a:r>
                <a:endParaRPr lang="zh-CN" altLang="en-US" sz="1800">
                  <a:ea typeface="Source Han Sans Normal" pitchFamily="34" charset="-122"/>
                  <a:sym typeface="+mn-ea"/>
                </a:endParaRPr>
              </a:p>
            </p:txBody>
          </p:sp>
          <p:grpSp>
            <p:nvGrpSpPr>
              <p:cNvPr id="28" name="组合 27"/>
              <p:cNvGrpSpPr/>
              <p:nvPr/>
            </p:nvGrpSpPr>
            <p:grpSpPr>
              <a:xfrm>
                <a:off x="1295400" y="2224099"/>
                <a:ext cx="4373245" cy="3468041"/>
                <a:chOff x="1295400" y="2224099"/>
                <a:chExt cx="4373245" cy="3468041"/>
              </a:xfrm>
            </p:grpSpPr>
            <p:sp>
              <p:nvSpPr>
                <p:cNvPr id="30" name="矩形 29"/>
                <p:cNvSpPr/>
                <p:nvPr>
                  <p:custDataLst>
                    <p:tags r:id="rId12"/>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Rectangle 29"/>
                <p:cNvSpPr/>
                <p:nvPr>
                  <p:custDataLst>
                    <p:tags r:id="rId13"/>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zh-CN" altLang="en-US" sz="2400" b="1" spc="42">
                      <a:solidFill>
                        <a:srgbClr val="FFFFFF"/>
                      </a:solidFill>
                      <a:ea typeface="Source Han Sans Normal" pitchFamily="34" charset="-122"/>
                    </a:rPr>
                    <a:t>低速</a:t>
                  </a:r>
                  <a:r>
                    <a:rPr lang="en-US" altLang="zh-CN" sz="2400" b="1" spc="42">
                      <a:solidFill>
                        <a:srgbClr val="FFFFFF"/>
                      </a:solidFill>
                      <a:ea typeface="Source Han Sans Normal" pitchFamily="34" charset="-122"/>
                    </a:rPr>
                    <a:t>CAN</a:t>
                  </a:r>
                  <a:endParaRPr lang="zh-CN" altLang="en-US" sz="2400" b="1" spc="42">
                    <a:solidFill>
                      <a:srgbClr val="FFFFFF"/>
                    </a:solidFill>
                    <a:ea typeface="Source Han Sans Normal" pitchFamily="34" charset="-122"/>
                  </a:endParaRPr>
                </a:p>
              </p:txBody>
            </p:sp>
          </p:grpSp>
        </p:gr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1000"/>
                                        <p:tgtEl>
                                          <p:spTgt spid="24"/>
                                        </p:tgtEl>
                                      </p:cBhvr>
                                    </p:animEffect>
                                    <p:anim calcmode="lin" valueType="num">
                                      <p:cBhvr>
                                        <p:cTn id="28" dur="1000" fill="hold"/>
                                        <p:tgtEl>
                                          <p:spTgt spid="24"/>
                                        </p:tgtEl>
                                        <p:attrNameLst>
                                          <p:attrName>ppt_x</p:attrName>
                                        </p:attrNameLst>
                                      </p:cBhvr>
                                      <p:tavLst>
                                        <p:tav tm="0">
                                          <p:val>
                                            <p:strVal val="#ppt_x"/>
                                          </p:val>
                                        </p:tav>
                                        <p:tav tm="100000">
                                          <p:val>
                                            <p:strVal val="#ppt_x"/>
                                          </p:val>
                                        </p:tav>
                                      </p:tavLst>
                                    </p:anim>
                                    <p:anim calcmode="lin" valueType="num">
                                      <p:cBhvr>
                                        <p:cTn id="29" dur="1000" fill="hold"/>
                                        <p:tgtEl>
                                          <p:spTgt spid="24"/>
                                        </p:tgtEl>
                                        <p:attrNameLst>
                                          <p:attrName>ppt_y</p:attrName>
                                        </p:attrNameLst>
                                      </p:cBhvr>
                                      <p:tavLst>
                                        <p:tav tm="0">
                                          <p:val>
                                            <p:strVal val="#ppt_y+.1"/>
                                          </p:val>
                                        </p:tav>
                                        <p:tav tm="100000">
                                          <p:val>
                                            <p:strVal val="#ppt_y"/>
                                          </p:val>
                                        </p:tav>
                                      </p:tavLst>
                                    </p:anim>
                                  </p:childTnLst>
                                </p:cTn>
                              </p:par>
                              <p:par>
                                <p:cTn id="30" presetID="42" presetClass="entr" presetSubtype="0" dur="1000" fill="hold" nodeType="with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1000"/>
                                        <p:tgtEl>
                                          <p:spTgt spid="35"/>
                                        </p:tgtEl>
                                      </p:cBhvr>
                                    </p:animEffect>
                                    <p:anim calcmode="lin" valueType="num">
                                      <p:cBhvr>
                                        <p:cTn id="33" dur="1000" fill="hold"/>
                                        <p:tgtEl>
                                          <p:spTgt spid="35"/>
                                        </p:tgtEl>
                                        <p:attrNameLst>
                                          <p:attrName>ppt_x</p:attrName>
                                        </p:attrNameLst>
                                      </p:cBhvr>
                                      <p:tavLst>
                                        <p:tav tm="0">
                                          <p:val>
                                            <p:strVal val="#ppt_x"/>
                                          </p:val>
                                        </p:tav>
                                        <p:tav tm="100000">
                                          <p:val>
                                            <p:strVal val="#ppt_x"/>
                                          </p:val>
                                        </p:tav>
                                      </p:tavLst>
                                    </p:anim>
                                    <p:anim calcmode="lin" valueType="num">
                                      <p:cBhvr>
                                        <p:cTn id="34"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2.2 B</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35" name="组合 34"/>
          <p:cNvGrpSpPr/>
          <p:nvPr/>
        </p:nvGrpSpPr>
        <p:grpSpPr>
          <a:xfrm>
            <a:off x="6512677" y="1071249"/>
            <a:ext cx="5184567" cy="5284470"/>
            <a:chOff x="1183391" y="1929070"/>
            <a:chExt cx="4395210" cy="3468041"/>
          </a:xfrm>
        </p:grpSpPr>
        <p:sp>
          <p:nvSpPr>
            <p:cNvPr id="36" name="任意多边形: 形状 35"/>
            <p:cNvSpPr/>
            <p:nvPr>
              <p:custDataLst>
                <p:tags r:id="rId6"/>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37" name="组合 36"/>
            <p:cNvGrpSpPr/>
            <p:nvPr/>
          </p:nvGrpSpPr>
          <p:grpSpPr>
            <a:xfrm>
              <a:off x="1183391" y="1929070"/>
              <a:ext cx="4395210" cy="3468041"/>
              <a:chOff x="1295400" y="2224099"/>
              <a:chExt cx="4395210" cy="3468041"/>
            </a:xfrm>
          </p:grpSpPr>
          <p:sp>
            <p:nvSpPr>
              <p:cNvPr id="38" name="TextBox 21"/>
              <p:cNvSpPr txBox="1"/>
              <p:nvPr>
                <p:custDataLst>
                  <p:tags r:id="rId7"/>
                </p:custDataLst>
              </p:nvPr>
            </p:nvSpPr>
            <p:spPr>
              <a:xfrm flipH="1">
                <a:off x="1351655" y="2549433"/>
                <a:ext cx="4338955" cy="2871529"/>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algn="just" fontAlgn="auto">
                  <a:lnSpc>
                    <a:spcPct val="150000"/>
                  </a:lnSpc>
                </a:pPr>
                <a:r>
                  <a:rPr lang="en-US" altLang="zh-CN">
                    <a:ea typeface="Source Han Sans Normal"/>
                    <a:sym typeface="+mn-ea"/>
                  </a:rPr>
                  <a:t>       VAN</a:t>
                </a:r>
                <a:r>
                  <a:rPr lang="zh-CN" altLang="en-US">
                    <a:ea typeface="Source Han Sans Normal"/>
                    <a:sym typeface="+mn-ea"/>
                  </a:rPr>
                  <a:t>（车辆局域网）是现场总线的一种，主要在法国车中应用，由法国的雷诺汽车公司和标致集团联合开发。</a:t>
                </a:r>
                <a:endParaRPr lang="en-US" altLang="zh-CN">
                  <a:ea typeface="Source Han Sans Normal"/>
                  <a:sym typeface="+mn-ea"/>
                </a:endParaRPr>
              </a:p>
              <a:p>
                <a:pPr algn="just" fontAlgn="auto">
                  <a:lnSpc>
                    <a:spcPct val="150000"/>
                  </a:lnSpc>
                </a:pPr>
                <a:r>
                  <a:rPr lang="en-US" altLang="zh-CN">
                    <a:ea typeface="Source Han Sans Normal"/>
                    <a:sym typeface="+mn-ea"/>
                  </a:rPr>
                  <a:t>       VAN</a:t>
                </a:r>
                <a:r>
                  <a:rPr lang="zh-CN" altLang="en-US">
                    <a:ea typeface="Source Han Sans Normal"/>
                    <a:sym typeface="+mn-ea"/>
                  </a:rPr>
                  <a:t>通信介质简单，位传输速率可达</a:t>
                </a:r>
                <a:r>
                  <a:rPr lang="en-US" altLang="zh-CN">
                    <a:ea typeface="Source Han Sans Normal"/>
                    <a:sym typeface="+mn-ea"/>
                  </a:rPr>
                  <a:t>1Mbit/s</a:t>
                </a:r>
                <a:r>
                  <a:rPr lang="zh-CN" altLang="en-US">
                    <a:ea typeface="Source Han Sans Normal"/>
                    <a:sym typeface="+mn-ea"/>
                  </a:rPr>
                  <a:t>（</a:t>
                </a:r>
                <a:r>
                  <a:rPr lang="en-US" altLang="zh-CN">
                    <a:ea typeface="Source Han Sans Normal"/>
                    <a:sym typeface="+mn-ea"/>
                  </a:rPr>
                  <a:t>40m</a:t>
                </a:r>
                <a:r>
                  <a:rPr lang="zh-CN" altLang="en-US">
                    <a:ea typeface="Source Han Sans Normal"/>
                    <a:sym typeface="+mn-ea"/>
                  </a:rPr>
                  <a:t>内），主要用于</a:t>
                </a:r>
                <a:r>
                  <a:rPr lang="zh-CN" altLang="en-US">
                    <a:solidFill>
                      <a:srgbClr val="FF0000"/>
                    </a:solidFill>
                    <a:ea typeface="Source Han Sans Normal"/>
                    <a:sym typeface="+mn-ea"/>
                  </a:rPr>
                  <a:t>车身电子控制。</a:t>
                </a:r>
                <a:endParaRPr lang="zh-CN" altLang="en-US">
                  <a:solidFill>
                    <a:srgbClr val="FF0000"/>
                  </a:solidFill>
                  <a:ea typeface="Source Han Sans Normal"/>
                  <a:sym typeface="+mn-ea"/>
                </a:endParaRPr>
              </a:p>
              <a:p>
                <a:pPr algn="just" fontAlgn="auto">
                  <a:lnSpc>
                    <a:spcPct val="150000"/>
                  </a:lnSpc>
                </a:pPr>
                <a:r>
                  <a:rPr lang="en-US" altLang="zh-CN">
                    <a:ea typeface="Source Han Sans Normal"/>
                    <a:sym typeface="+mn-ea"/>
                  </a:rPr>
                  <a:t>        VAN</a:t>
                </a:r>
                <a:r>
                  <a:rPr lang="zh-CN" altLang="en-US">
                    <a:ea typeface="Source Han Sans Normal"/>
                    <a:sym typeface="+mn-ea"/>
                  </a:rPr>
                  <a:t>支持分布式实时控制的通信网络，可广泛应用于汽车门锁、电动车窗、空调、自动报警以及娱乐控制等系统。作为串行通信网络，其数据通信具有突出的</a:t>
                </a:r>
                <a:r>
                  <a:rPr lang="zh-CN" altLang="en-US">
                    <a:solidFill>
                      <a:srgbClr val="FF0000"/>
                    </a:solidFill>
                    <a:ea typeface="Source Han Sans Normal"/>
                    <a:sym typeface="+mn-ea"/>
                  </a:rPr>
                  <a:t>可靠性、实时性和灵活性。</a:t>
                </a:r>
                <a:endParaRPr lang="zh-CN" altLang="en-US" sz="1900">
                  <a:solidFill>
                    <a:srgbClr val="FF0000"/>
                  </a:solidFill>
                  <a:ea typeface="Source Han Sans Normal" pitchFamily="34" charset="-122"/>
                  <a:sym typeface="+mn-ea"/>
                </a:endParaRPr>
              </a:p>
            </p:txBody>
          </p:sp>
          <p:grpSp>
            <p:nvGrpSpPr>
              <p:cNvPr id="39" name="组合 38"/>
              <p:cNvGrpSpPr/>
              <p:nvPr/>
            </p:nvGrpSpPr>
            <p:grpSpPr>
              <a:xfrm>
                <a:off x="1295400" y="2224099"/>
                <a:ext cx="4373245" cy="3468041"/>
                <a:chOff x="1295400" y="2224099"/>
                <a:chExt cx="4373245" cy="3468041"/>
              </a:xfrm>
            </p:grpSpPr>
            <p:sp>
              <p:nvSpPr>
                <p:cNvPr id="40" name="矩形 39"/>
                <p:cNvSpPr/>
                <p:nvPr>
                  <p:custDataLst>
                    <p:tags r:id="rId8"/>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1" name="Rectangle 29"/>
                <p:cNvSpPr/>
                <p:nvPr>
                  <p:custDataLst>
                    <p:tags r:id="rId9"/>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pitchFamily="34" charset="-122"/>
                    </a:rPr>
                    <a:t>VAN </a:t>
                  </a:r>
                  <a:endParaRPr lang="zh-CN" altLang="en-US" sz="2400" b="1" spc="42">
                    <a:solidFill>
                      <a:srgbClr val="FFFFFF"/>
                    </a:solidFill>
                    <a:ea typeface="Source Han Sans Normal" pitchFamily="34" charset="-122"/>
                  </a:endParaRPr>
                </a:p>
              </p:txBody>
            </p:sp>
          </p:grpSp>
        </p:grpSp>
      </p:grpSp>
      <p:grpSp>
        <p:nvGrpSpPr>
          <p:cNvPr id="24" name="组合 23"/>
          <p:cNvGrpSpPr/>
          <p:nvPr/>
        </p:nvGrpSpPr>
        <p:grpSpPr>
          <a:xfrm>
            <a:off x="663089" y="802392"/>
            <a:ext cx="5187943" cy="5553327"/>
            <a:chOff x="1183391" y="1752627"/>
            <a:chExt cx="4398072" cy="3644484"/>
          </a:xfrm>
        </p:grpSpPr>
        <p:sp>
          <p:nvSpPr>
            <p:cNvPr id="25" name="任意多边形: 形状 24"/>
            <p:cNvSpPr/>
            <p:nvPr>
              <p:custDataLst>
                <p:tags r:id="rId10"/>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26" name="组合 25"/>
            <p:cNvGrpSpPr/>
            <p:nvPr/>
          </p:nvGrpSpPr>
          <p:grpSpPr>
            <a:xfrm>
              <a:off x="1183391" y="1752627"/>
              <a:ext cx="4398072" cy="3644484"/>
              <a:chOff x="1295400" y="2047656"/>
              <a:chExt cx="4398072" cy="3644484"/>
            </a:xfrm>
          </p:grpSpPr>
          <p:sp>
            <p:nvSpPr>
              <p:cNvPr id="27" name="TextBox 21"/>
              <p:cNvSpPr txBox="1"/>
              <p:nvPr>
                <p:custDataLst>
                  <p:tags r:id="rId11"/>
                </p:custDataLst>
              </p:nvPr>
            </p:nvSpPr>
            <p:spPr>
              <a:xfrm flipH="1">
                <a:off x="1354517" y="2047656"/>
                <a:ext cx="4338955" cy="2871529"/>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algn="just" fontAlgn="auto">
                  <a:lnSpc>
                    <a:spcPct val="150000"/>
                  </a:lnSpc>
                </a:pPr>
                <a:r>
                  <a:rPr lang="en-US" altLang="zh-CN" b="1">
                    <a:ea typeface="Source Han Sans Normal"/>
                    <a:sym typeface="+mn-ea"/>
                  </a:rPr>
                  <a:t>       1994</a:t>
                </a:r>
                <a:r>
                  <a:rPr lang="zh-CN" altLang="en-US" b="1">
                    <a:ea typeface="Source Han Sans Normal"/>
                    <a:sym typeface="+mn-ea"/>
                  </a:rPr>
                  <a:t>年</a:t>
                </a:r>
                <a:r>
                  <a:rPr lang="en-US" altLang="zh-CN">
                    <a:ea typeface="Source Han Sans Normal"/>
                    <a:sym typeface="+mn-ea"/>
                  </a:rPr>
                  <a:t>SAE</a:t>
                </a:r>
                <a:r>
                  <a:rPr lang="zh-CN" altLang="en-US">
                    <a:ea typeface="Source Han Sans Normal"/>
                    <a:sym typeface="+mn-ea"/>
                  </a:rPr>
                  <a:t>正式将</a:t>
                </a:r>
                <a:r>
                  <a:rPr lang="en-US" altLang="zh-CN">
                    <a:ea typeface="Source Han Sans Normal"/>
                    <a:sym typeface="+mn-ea"/>
                  </a:rPr>
                  <a:t>J1850</a:t>
                </a:r>
                <a:r>
                  <a:rPr lang="zh-CN" altLang="en-US">
                    <a:ea typeface="Source Han Sans Normal"/>
                    <a:sym typeface="+mn-ea"/>
                  </a:rPr>
                  <a:t>作为</a:t>
                </a:r>
                <a:r>
                  <a:rPr lang="en-US" altLang="zh-CN">
                    <a:ea typeface="Source Han Sans Normal"/>
                    <a:sym typeface="+mn-ea"/>
                  </a:rPr>
                  <a:t>B</a:t>
                </a:r>
                <a:r>
                  <a:rPr lang="zh-CN" altLang="en-US">
                    <a:ea typeface="Source Han Sans Normal"/>
                    <a:sym typeface="+mn-ea"/>
                  </a:rPr>
                  <a:t>类网络标准协议。最早，</a:t>
                </a:r>
                <a:r>
                  <a:rPr lang="en-US" altLang="zh-CN">
                    <a:ea typeface="Source Han Sans Normal"/>
                    <a:sym typeface="+mn-ea"/>
                  </a:rPr>
                  <a:t>SAEJ1850</a:t>
                </a:r>
                <a:r>
                  <a:rPr lang="zh-CN" altLang="en-US">
                    <a:ea typeface="Source Han Sans Normal"/>
                    <a:sym typeface="+mn-ea"/>
                  </a:rPr>
                  <a:t>用在美国福特、通用汽车以及克莱斯勒汽车中；</a:t>
                </a:r>
                <a:endParaRPr lang="zh-CN" altLang="en-US">
                  <a:ea typeface="Source Han Sans Normal"/>
                  <a:sym typeface="+mn-ea"/>
                </a:endParaRPr>
              </a:p>
              <a:p>
                <a:pPr algn="just" fontAlgn="auto">
                  <a:lnSpc>
                    <a:spcPct val="150000"/>
                  </a:lnSpc>
                </a:pPr>
                <a:r>
                  <a:rPr lang="en-US" altLang="zh-CN">
                    <a:ea typeface="Source Han Sans Normal"/>
                    <a:sym typeface="+mn-ea"/>
                  </a:rPr>
                  <a:t>        </a:t>
                </a:r>
                <a:r>
                  <a:rPr lang="zh-CN" altLang="en-US">
                    <a:ea typeface="Source Han Sans Normal"/>
                    <a:sym typeface="+mn-ea"/>
                  </a:rPr>
                  <a:t>现在</a:t>
                </a:r>
                <a:r>
                  <a:rPr lang="en-US" altLang="zh-CN">
                    <a:ea typeface="Source Han Sans Normal"/>
                    <a:sym typeface="+mn-ea"/>
                  </a:rPr>
                  <a:t>J1850</a:t>
                </a:r>
                <a:r>
                  <a:rPr lang="zh-CN" altLang="en-US">
                    <a:ea typeface="Source Han Sans Normal"/>
                    <a:sym typeface="+mn-ea"/>
                  </a:rPr>
                  <a:t>协议作为诊断和数据共享被广泛应用在汽车产品中。</a:t>
                </a:r>
                <a:endParaRPr lang="en-US" altLang="zh-CN">
                  <a:ea typeface="Source Han Sans Normal"/>
                  <a:sym typeface="+mn-ea"/>
                </a:endParaRPr>
              </a:p>
              <a:p>
                <a:pPr fontAlgn="auto">
                  <a:lnSpc>
                    <a:spcPct val="150000"/>
                  </a:lnSpc>
                </a:pPr>
                <a:endParaRPr lang="zh-CN" altLang="en-US">
                  <a:ea typeface="Source Han Sans Normal"/>
                  <a:sym typeface="+mn-ea"/>
                </a:endParaRPr>
              </a:p>
            </p:txBody>
          </p:sp>
          <p:grpSp>
            <p:nvGrpSpPr>
              <p:cNvPr id="28" name="组合 27"/>
              <p:cNvGrpSpPr/>
              <p:nvPr/>
            </p:nvGrpSpPr>
            <p:grpSpPr>
              <a:xfrm>
                <a:off x="1295400" y="2224099"/>
                <a:ext cx="4373245" cy="3468041"/>
                <a:chOff x="1295400" y="2224099"/>
                <a:chExt cx="4373245" cy="3468041"/>
              </a:xfrm>
            </p:grpSpPr>
            <p:sp>
              <p:nvSpPr>
                <p:cNvPr id="30" name="矩形 29"/>
                <p:cNvSpPr/>
                <p:nvPr>
                  <p:custDataLst>
                    <p:tags r:id="rId12"/>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Rectangle 29"/>
                <p:cNvSpPr/>
                <p:nvPr>
                  <p:custDataLst>
                    <p:tags r:id="rId13"/>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a:rPr>
                    <a:t>J1850 </a:t>
                  </a:r>
                  <a:endParaRPr lang="zh-CN" altLang="en-US" sz="2400" b="1" spc="42">
                    <a:solidFill>
                      <a:srgbClr val="FFFFFF"/>
                    </a:solidFill>
                    <a:ea typeface="Source Han Sans Normal"/>
                  </a:endParaRPr>
                </a:p>
              </p:txBody>
            </p:sp>
          </p:grpSp>
        </p:gr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1000"/>
                                        <p:tgtEl>
                                          <p:spTgt spid="24"/>
                                        </p:tgtEl>
                                      </p:cBhvr>
                                    </p:animEffect>
                                    <p:anim calcmode="lin" valueType="num">
                                      <p:cBhvr>
                                        <p:cTn id="28" dur="1000" fill="hold"/>
                                        <p:tgtEl>
                                          <p:spTgt spid="24"/>
                                        </p:tgtEl>
                                        <p:attrNameLst>
                                          <p:attrName>ppt_x</p:attrName>
                                        </p:attrNameLst>
                                      </p:cBhvr>
                                      <p:tavLst>
                                        <p:tav tm="0">
                                          <p:val>
                                            <p:strVal val="#ppt_x"/>
                                          </p:val>
                                        </p:tav>
                                        <p:tav tm="100000">
                                          <p:val>
                                            <p:strVal val="#ppt_x"/>
                                          </p:val>
                                        </p:tav>
                                      </p:tavLst>
                                    </p:anim>
                                    <p:anim calcmode="lin" valueType="num">
                                      <p:cBhvr>
                                        <p:cTn id="2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fade">
                                      <p:cBhvr>
                                        <p:cTn id="34" dur="1000"/>
                                        <p:tgtEl>
                                          <p:spTgt spid="35"/>
                                        </p:tgtEl>
                                      </p:cBhvr>
                                    </p:animEffect>
                                    <p:anim calcmode="lin" valueType="num">
                                      <p:cBhvr>
                                        <p:cTn id="35" dur="1000" fill="hold"/>
                                        <p:tgtEl>
                                          <p:spTgt spid="35"/>
                                        </p:tgtEl>
                                        <p:attrNameLst>
                                          <p:attrName>ppt_x</p:attrName>
                                        </p:attrNameLst>
                                      </p:cBhvr>
                                      <p:tavLst>
                                        <p:tav tm="0">
                                          <p:val>
                                            <p:strVal val="#ppt_x"/>
                                          </p:val>
                                        </p:tav>
                                        <p:tav tm="100000">
                                          <p:val>
                                            <p:strVal val="#ppt_x"/>
                                          </p:val>
                                        </p:tav>
                                      </p:tavLst>
                                    </p:anim>
                                    <p:anim calcmode="lin" valueType="num">
                                      <p:cBhvr>
                                        <p:cTn id="36"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2.3 C</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496147" y="772889"/>
            <a:ext cx="10431892" cy="1321540"/>
            <a:chOff x="936527" y="1614853"/>
            <a:chExt cx="4885162" cy="4548563"/>
          </a:xfrm>
        </p:grpSpPr>
        <p:sp>
          <p:nvSpPr>
            <p:cNvPr id="23" name="文本框 22"/>
            <p:cNvSpPr txBox="1"/>
            <p:nvPr/>
          </p:nvSpPr>
          <p:spPr>
            <a:xfrm>
              <a:off x="1089245" y="1895475"/>
              <a:ext cx="4641612" cy="41263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高速总线系统主要用于</a:t>
              </a:r>
              <a:r>
                <a:rPr lang="zh-CN" altLang="en-US" sz="2000" spc="150">
                  <a:solidFill>
                    <a:srgbClr val="FF0000"/>
                  </a:solidFill>
                  <a:latin typeface="Source Han Sans Normal" pitchFamily="34" charset="-122"/>
                  <a:ea typeface="Source Han Sans Normal" pitchFamily="34" charset="-122"/>
                </a:rPr>
                <a:t>与汽车安全相关</a:t>
              </a:r>
              <a:r>
                <a:rPr lang="zh-CN" altLang="en-US" sz="2000" spc="150">
                  <a:latin typeface="Source Han Sans Normal" pitchFamily="34" charset="-122"/>
                  <a:ea typeface="Source Han Sans Normal" pitchFamily="34" charset="-122"/>
                </a:rPr>
                <a:t>，以及</a:t>
              </a:r>
              <a:r>
                <a:rPr lang="zh-CN" altLang="en-US" sz="2000" spc="150">
                  <a:solidFill>
                    <a:srgbClr val="FF0000"/>
                  </a:solidFill>
                  <a:latin typeface="Source Han Sans Normal" pitchFamily="34" charset="-122"/>
                  <a:ea typeface="Source Han Sans Normal" pitchFamily="34" charset="-122"/>
                </a:rPr>
                <a:t>实时性要求比较高</a:t>
              </a:r>
              <a:r>
                <a:rPr lang="zh-CN" altLang="en-US" sz="2000" spc="150">
                  <a:latin typeface="Source Han Sans Normal" pitchFamily="34" charset="-122"/>
                  <a:ea typeface="Source Han Sans Normal" pitchFamily="34" charset="-122"/>
                </a:rPr>
                <a:t>的地方，如动力系统等，所以其有高传输速率，通常在</a:t>
              </a:r>
              <a:r>
                <a:rPr lang="en-US" altLang="zh-CN" sz="2000" spc="150">
                  <a:latin typeface="Source Han Sans Normal" pitchFamily="34" charset="-122"/>
                  <a:ea typeface="Source Han Sans Normal" pitchFamily="34" charset="-122"/>
                </a:rPr>
                <a:t>125kbit/s</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1Mbit/s</a:t>
              </a:r>
              <a:r>
                <a:rPr lang="zh-CN" altLang="en-US" sz="2000" spc="150">
                  <a:latin typeface="Source Han Sans Normal" pitchFamily="34" charset="-122"/>
                  <a:ea typeface="Source Han Sans Normal" pitchFamily="34" charset="-122"/>
                </a:rPr>
                <a:t>之间，支持实时的周期性的参数传输，高速网络主要用于</a:t>
              </a:r>
              <a:r>
                <a:rPr lang="zh-CN" altLang="en-US" sz="2000" spc="150">
                  <a:solidFill>
                    <a:srgbClr val="FF0000"/>
                  </a:solidFill>
                  <a:latin typeface="Source Han Sans Normal" pitchFamily="34" charset="-122"/>
                  <a:ea typeface="Source Han Sans Normal" pitchFamily="34" charset="-122"/>
                </a:rPr>
                <a:t>动力控制系统、电子制动系统</a:t>
              </a:r>
              <a:r>
                <a:rPr lang="zh-CN" altLang="en-US" sz="2000" spc="150">
                  <a:latin typeface="Source Han Sans Normal" pitchFamily="34" charset="-122"/>
                  <a:ea typeface="Source Han Sans Normal" pitchFamily="34" charset="-122"/>
                </a:rPr>
                <a:t>等。</a:t>
              </a:r>
              <a:endParaRPr lang="zh-CN" altLang="en-US" sz="2000" spc="150">
                <a:latin typeface="Source Han Sans Normal" pitchFamily="34" charset="-122"/>
                <a:ea typeface="Source Han Sans Normal" pitchFamily="34" charset="-122"/>
              </a:endParaRPr>
            </a:p>
          </p:txBody>
        </p:sp>
        <p:sp>
          <p:nvSpPr>
            <p:cNvPr id="24" name="Rectangle: Rounded Corners 116"/>
            <p:cNvSpPr/>
            <p:nvPr/>
          </p:nvSpPr>
          <p:spPr>
            <a:xfrm>
              <a:off x="936527" y="1614853"/>
              <a:ext cx="4885162" cy="4548563"/>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sp>
        <p:nvSpPr>
          <p:cNvPr id="27" name="文本框 26"/>
          <p:cNvSpPr txBox="1"/>
          <p:nvPr/>
        </p:nvSpPr>
        <p:spPr>
          <a:xfrm>
            <a:off x="4334782" y="6284714"/>
            <a:ext cx="2754623"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spc="150">
                <a:solidFill>
                  <a:srgbClr val="2C6A7F"/>
                </a:solidFill>
                <a:ea typeface="Source Han Sans Normal" pitchFamily="34" charset="-122"/>
              </a:rPr>
              <a:t>   C</a:t>
            </a:r>
            <a:r>
              <a:rPr lang="zh-CN" altLang="en-US" b="1" spc="150">
                <a:solidFill>
                  <a:srgbClr val="2C6A7F"/>
                </a:solidFill>
                <a:ea typeface="Source Han Sans Normal" pitchFamily="34" charset="-122"/>
              </a:rPr>
              <a:t>类总线标准</a:t>
            </a:r>
            <a:endParaRPr lang="zh-CN" altLang="en-US" b="1" spc="150">
              <a:solidFill>
                <a:srgbClr val="2C6A7F"/>
              </a:solidFill>
              <a:ea typeface="Source Han Sans Normal" pitchFamily="34" charset="-122"/>
            </a:endParaRPr>
          </a:p>
        </p:txBody>
      </p:sp>
      <p:graphicFrame>
        <p:nvGraphicFramePr>
          <p:cNvPr id="3" name="表格 2"/>
          <p:cNvGraphicFramePr>
            <a:graphicFrameLocks noGrp="1"/>
          </p:cNvGraphicFramePr>
          <p:nvPr>
            <p:custDataLst>
              <p:tags r:id="rId6"/>
            </p:custDataLst>
          </p:nvPr>
        </p:nvGraphicFramePr>
        <p:xfrm>
          <a:off x="1056720" y="2097627"/>
          <a:ext cx="9677486" cy="4137025"/>
        </p:xfrm>
        <a:graphic>
          <a:graphicData uri="http://schemas.openxmlformats.org/drawingml/2006/table">
            <a:tbl>
              <a:tblPr firstRow="1" firstCol="1" bandRow="1">
                <a:tableStyleId>{5C22544A-7EE6-4342-B048-85BDC9FD1C3A}</a:tableStyleId>
              </a:tblPr>
              <a:tblGrid>
                <a:gridCol w="1916525"/>
                <a:gridCol w="2504661"/>
                <a:gridCol w="2234804"/>
                <a:gridCol w="3021496"/>
              </a:tblGrid>
              <a:tr h="433705">
                <a:tc>
                  <a:txBody>
                    <a:bodyPr vert="horz" wrap="square"/>
                    <a:lstStyle/>
                    <a:p>
                      <a:pPr indent="266700" algn="ctr">
                        <a:lnSpc>
                          <a:spcPct val="150000"/>
                        </a:lnSpc>
                        <a:spcAft>
                          <a:spcPts val="600"/>
                        </a:spcAft>
                      </a:pPr>
                      <a:r>
                        <a:rPr lang="zh-CN" sz="1800" kern="100">
                          <a:effectLst/>
                          <a:ea typeface="Source Han Sans Normal"/>
                        </a:rPr>
                        <a:t>名称</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en-US" sz="1800" kern="100">
                          <a:effectLst/>
                          <a:ea typeface="Source Han Sans Normal"/>
                        </a:rPr>
                        <a:t>TTP/C</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en-US" sz="1800" kern="100">
                          <a:effectLst/>
                          <a:ea typeface="Source Han Sans Normal"/>
                        </a:rPr>
                        <a:t>FlexRay</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en-US" sz="1800" kern="100">
                          <a:effectLst/>
                          <a:ea typeface="Source Han Sans Normal"/>
                        </a:rPr>
                        <a:t>ISO11898-2</a:t>
                      </a:r>
                      <a:r>
                        <a:rPr lang="zh-CN" sz="1800" kern="100">
                          <a:effectLst/>
                          <a:ea typeface="Source Han Sans Normal"/>
                        </a:rPr>
                        <a:t>（高速</a:t>
                      </a:r>
                      <a:r>
                        <a:rPr lang="en-US" sz="1800" kern="100">
                          <a:effectLst/>
                          <a:ea typeface="Source Han Sans Normal"/>
                        </a:rPr>
                        <a:t>CAN</a:t>
                      </a:r>
                      <a:r>
                        <a:rPr lang="zh-CN" sz="1800" kern="100">
                          <a:effectLst/>
                          <a:ea typeface="Source Han Sans Normal"/>
                        </a:rPr>
                        <a:t>）</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r>
              <a:tr h="0">
                <a:tc>
                  <a:txBody>
                    <a:bodyPr vert="horz" wrap="square"/>
                    <a:lstStyle/>
                    <a:p>
                      <a:pPr indent="266700" algn="ctr">
                        <a:lnSpc>
                          <a:spcPct val="150000"/>
                        </a:lnSpc>
                        <a:spcAft>
                          <a:spcPts val="600"/>
                        </a:spcAft>
                      </a:pPr>
                      <a:r>
                        <a:rPr lang="zh-CN" sz="1800" kern="100">
                          <a:effectLst/>
                          <a:ea typeface="Source Han Sans Normal"/>
                        </a:rPr>
                        <a:t>主要用户</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en-US" sz="1800" kern="100">
                          <a:effectLst/>
                          <a:ea typeface="Source Han Sans Normal"/>
                        </a:rPr>
                        <a:t>TTP</a:t>
                      </a:r>
                      <a:r>
                        <a:rPr lang="zh-CN" sz="1800" kern="100">
                          <a:effectLst/>
                          <a:ea typeface="Source Han Sans Normal"/>
                        </a:rPr>
                        <a:t>管理组织、奥迪、雷诺、日本电气等</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zh-CN" sz="1800" kern="100">
                          <a:effectLst/>
                          <a:ea typeface="Source Han Sans Normal"/>
                        </a:rPr>
                        <a:t>宝马、摩托罗拉、戴姆勒、克莱斯勒</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zh-CN" sz="1800" kern="100">
                          <a:effectLst/>
                          <a:ea typeface="Source Han Sans Normal"/>
                        </a:rPr>
                        <a:t>通用汽车、欧洲</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0">
                <a:tc>
                  <a:txBody>
                    <a:bodyPr vert="horz" wrap="square"/>
                    <a:lstStyle/>
                    <a:p>
                      <a:pPr indent="266700" algn="ctr">
                        <a:lnSpc>
                          <a:spcPct val="150000"/>
                        </a:lnSpc>
                        <a:spcAft>
                          <a:spcPts val="600"/>
                        </a:spcAft>
                      </a:pPr>
                      <a:r>
                        <a:rPr lang="zh-CN" sz="1800" kern="100">
                          <a:effectLst/>
                          <a:ea typeface="Source Han Sans Normal"/>
                        </a:rPr>
                        <a:t>应用场合</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zh-CN" sz="1800" kern="100">
                          <a:effectLst/>
                          <a:ea typeface="Source Han Sans Normal"/>
                        </a:rPr>
                        <a:t>对实时性要求严格的系统（</a:t>
                      </a:r>
                      <a:r>
                        <a:rPr lang="en-US" sz="1800" kern="100">
                          <a:effectLst/>
                          <a:ea typeface="Source Han Sans Normal"/>
                        </a:rPr>
                        <a:t>X-by-Wire</a:t>
                      </a:r>
                      <a:r>
                        <a:rPr lang="zh-CN" sz="1800" kern="100">
                          <a:effectLst/>
                          <a:ea typeface="Source Han Sans Normal"/>
                        </a:rPr>
                        <a:t>）</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X-by-Wire</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zh-CN" sz="1800" kern="100">
                          <a:effectLst/>
                          <a:ea typeface="Source Han Sans Normal"/>
                        </a:rPr>
                        <a:t>汽车、自动化领域、航空</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0">
                <a:tc>
                  <a:txBody>
                    <a:bodyPr vert="horz" wrap="square"/>
                    <a:lstStyle/>
                    <a:p>
                      <a:pPr indent="266700" algn="ctr">
                        <a:lnSpc>
                          <a:spcPct val="150000"/>
                        </a:lnSpc>
                        <a:spcAft>
                          <a:spcPts val="600"/>
                        </a:spcAft>
                      </a:pPr>
                      <a:r>
                        <a:rPr lang="zh-CN" sz="1800" kern="100">
                          <a:effectLst/>
                          <a:ea typeface="Source Han Sans Normal"/>
                        </a:rPr>
                        <a:t>信息传输</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zh-CN" sz="1800" kern="100">
                          <a:effectLst/>
                          <a:ea typeface="Source Han Sans Normal"/>
                        </a:rPr>
                        <a:t>同步</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zh-CN" sz="1800" kern="100">
                          <a:effectLst/>
                          <a:ea typeface="Source Han Sans Normal"/>
                        </a:rPr>
                        <a:t>异步或同步</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zh-CN" sz="1800" kern="100">
                          <a:effectLst/>
                          <a:ea typeface="Source Han Sans Normal"/>
                        </a:rPr>
                        <a:t>异步</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0">
                <a:tc>
                  <a:txBody>
                    <a:bodyPr vert="horz" wrap="square"/>
                    <a:lstStyle/>
                    <a:p>
                      <a:pPr indent="266700" algn="ctr">
                        <a:lnSpc>
                          <a:spcPct val="150000"/>
                        </a:lnSpc>
                        <a:spcAft>
                          <a:spcPts val="600"/>
                        </a:spcAft>
                      </a:pPr>
                      <a:r>
                        <a:rPr lang="zh-CN" sz="1800" kern="100">
                          <a:effectLst/>
                          <a:ea typeface="Source Han Sans Normal"/>
                        </a:rPr>
                        <a:t>位编码方式</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zh-CN" sz="1800" kern="100">
                          <a:effectLst/>
                          <a:ea typeface="Source Han Sans Normal"/>
                        </a:rPr>
                        <a:t>频率控制</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NRZ</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NRZ</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0">
                <a:tc>
                  <a:txBody>
                    <a:bodyPr vert="horz" wrap="square"/>
                    <a:lstStyle/>
                    <a:p>
                      <a:pPr indent="266700" algn="ctr">
                        <a:lnSpc>
                          <a:spcPct val="150000"/>
                        </a:lnSpc>
                        <a:spcAft>
                          <a:spcPts val="600"/>
                        </a:spcAft>
                      </a:pPr>
                      <a:r>
                        <a:rPr lang="zh-CN" sz="1800" kern="100">
                          <a:effectLst/>
                          <a:ea typeface="Source Han Sans Normal"/>
                        </a:rPr>
                        <a:t>介质访问方式</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en-US" sz="1800" kern="100">
                          <a:effectLst/>
                          <a:ea typeface="Source Han Sans Normal"/>
                        </a:rPr>
                        <a:t>TDMA</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TDMA/FTDMA</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CSM/CR</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0">
                <a:tc>
                  <a:txBody>
                    <a:bodyPr vert="horz" wrap="square"/>
                    <a:lstStyle/>
                    <a:p>
                      <a:pPr indent="266700" algn="ctr">
                        <a:lnSpc>
                          <a:spcPct val="150000"/>
                        </a:lnSpc>
                        <a:spcAft>
                          <a:spcPts val="600"/>
                        </a:spcAft>
                      </a:pPr>
                      <a:r>
                        <a:rPr lang="zh-CN" sz="1800" kern="100">
                          <a:effectLst/>
                          <a:ea typeface="Source Han Sans Normal"/>
                        </a:rPr>
                        <a:t>最大位速率</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en-US" sz="1800" kern="100">
                          <a:effectLst/>
                          <a:ea typeface="Source Han Sans Normal"/>
                        </a:rPr>
                        <a:t>25Mbit/s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10Mbit/s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1Mbit/s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0">
                <a:tc>
                  <a:txBody>
                    <a:bodyPr vert="horz" wrap="square"/>
                    <a:lstStyle/>
                    <a:p>
                      <a:pPr indent="266700" algn="ctr">
                        <a:lnSpc>
                          <a:spcPct val="150000"/>
                        </a:lnSpc>
                        <a:spcAft>
                          <a:spcPts val="600"/>
                        </a:spcAft>
                      </a:pPr>
                      <a:r>
                        <a:rPr lang="zh-CN" sz="1800" kern="100">
                          <a:effectLst/>
                          <a:ea typeface="Source Han Sans Normal"/>
                        </a:rPr>
                        <a:t>数据长度</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spcAft>
                          <a:spcPts val="600"/>
                        </a:spcAft>
                      </a:pPr>
                      <a:r>
                        <a:rPr lang="en-US" sz="1800" kern="100">
                          <a:effectLst/>
                          <a:ea typeface="Source Han Sans Normal"/>
                        </a:rPr>
                        <a:t>0~236B</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0~246B</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spcAft>
                          <a:spcPts val="600"/>
                        </a:spcAft>
                      </a:pPr>
                      <a:r>
                        <a:rPr lang="en-US" sz="1800" kern="100">
                          <a:effectLst/>
                          <a:ea typeface="Source Han Sans Normal"/>
                        </a:rPr>
                        <a:t>0~8B</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bl>
          </a:graphicData>
        </a:graphic>
      </p:graphicFrame>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1000"/>
                                        <p:tgtEl>
                                          <p:spTgt spid="22"/>
                                        </p:tgtEl>
                                      </p:cBhvr>
                                    </p:animEffect>
                                    <p:anim calcmode="lin" valueType="num">
                                      <p:cBhvr>
                                        <p:cTn id="28" dur="1000" fill="hold"/>
                                        <p:tgtEl>
                                          <p:spTgt spid="22"/>
                                        </p:tgtEl>
                                        <p:attrNameLst>
                                          <p:attrName>ppt_x</p:attrName>
                                        </p:attrNameLst>
                                      </p:cBhvr>
                                      <p:tavLst>
                                        <p:tav tm="0">
                                          <p:val>
                                            <p:strVal val="#ppt_x"/>
                                          </p:val>
                                        </p:tav>
                                        <p:tav tm="100000">
                                          <p:val>
                                            <p:strVal val="#ppt_x"/>
                                          </p:val>
                                        </p:tav>
                                      </p:tavLst>
                                    </p:anim>
                                    <p:anim calcmode="lin" valueType="num">
                                      <p:cBhvr>
                                        <p:cTn id="2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1000"/>
                                        <p:tgtEl>
                                          <p:spTgt spid="3"/>
                                        </p:tgtEl>
                                      </p:cBhvr>
                                    </p:animEffect>
                                    <p:anim calcmode="lin" valueType="num">
                                      <p:cBhvr>
                                        <p:cTn id="35" dur="1000" fill="hold"/>
                                        <p:tgtEl>
                                          <p:spTgt spid="3"/>
                                        </p:tgtEl>
                                        <p:attrNameLst>
                                          <p:attrName>ppt_x</p:attrName>
                                        </p:attrNameLst>
                                      </p:cBhvr>
                                      <p:tavLst>
                                        <p:tav tm="0">
                                          <p:val>
                                            <p:strVal val="#ppt_x"/>
                                          </p:val>
                                        </p:tav>
                                        <p:tav tm="100000">
                                          <p:val>
                                            <p:strVal val="#ppt_x"/>
                                          </p:val>
                                        </p:tav>
                                      </p:tavLst>
                                    </p:anim>
                                    <p:anim calcmode="lin" valueType="num">
                                      <p:cBhvr>
                                        <p:cTn id="36" dur="1000" fill="hold"/>
                                        <p:tgtEl>
                                          <p:spTgt spid="3"/>
                                        </p:tgtEl>
                                        <p:attrNameLst>
                                          <p:attrName>ppt_y</p:attrName>
                                        </p:attrNameLst>
                                      </p:cBhvr>
                                      <p:tavLst>
                                        <p:tav tm="0">
                                          <p:val>
                                            <p:strVal val="#ppt_y+.1"/>
                                          </p:val>
                                        </p:tav>
                                        <p:tav tm="100000">
                                          <p:val>
                                            <p:strVal val="#ppt_y"/>
                                          </p:val>
                                        </p:tav>
                                      </p:tavLst>
                                    </p:anim>
                                  </p:childTnLst>
                                </p:cTn>
                              </p:par>
                              <p:par>
                                <p:cTn id="37" presetID="42" presetClass="entr" presetSubtype="0" dur="1000" fill="hold" grpId="0" nodeType="with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fade">
                                      <p:cBhvr>
                                        <p:cTn id="39" dur="1000"/>
                                        <p:tgtEl>
                                          <p:spTgt spid="27"/>
                                        </p:tgtEl>
                                      </p:cBhvr>
                                    </p:animEffect>
                                    <p:anim calcmode="lin" valueType="num">
                                      <p:cBhvr>
                                        <p:cTn id="40" dur="1000" fill="hold"/>
                                        <p:tgtEl>
                                          <p:spTgt spid="27"/>
                                        </p:tgtEl>
                                        <p:attrNameLst>
                                          <p:attrName>ppt_x</p:attrName>
                                        </p:attrNameLst>
                                      </p:cBhvr>
                                      <p:tavLst>
                                        <p:tav tm="0">
                                          <p:val>
                                            <p:strVal val="#ppt_x"/>
                                          </p:val>
                                        </p:tav>
                                        <p:tav tm="100000">
                                          <p:val>
                                            <p:strVal val="#ppt_x"/>
                                          </p:val>
                                        </p:tav>
                                      </p:tavLst>
                                    </p:anim>
                                    <p:anim calcmode="lin" valueType="num">
                                      <p:cBhvr>
                                        <p:cTn id="41"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P spid="27"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2.3 C</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35" name="组合 34"/>
          <p:cNvGrpSpPr/>
          <p:nvPr/>
        </p:nvGrpSpPr>
        <p:grpSpPr>
          <a:xfrm>
            <a:off x="6512677" y="1071249"/>
            <a:ext cx="5158656" cy="5284470"/>
            <a:chOff x="1183391" y="1929070"/>
            <a:chExt cx="4373245" cy="3468041"/>
          </a:xfrm>
        </p:grpSpPr>
        <p:sp>
          <p:nvSpPr>
            <p:cNvPr id="36" name="任意多边形: 形状 35"/>
            <p:cNvSpPr/>
            <p:nvPr>
              <p:custDataLst>
                <p:tags r:id="rId6"/>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37" name="组合 36"/>
            <p:cNvGrpSpPr/>
            <p:nvPr/>
          </p:nvGrpSpPr>
          <p:grpSpPr>
            <a:xfrm>
              <a:off x="1183391" y="1929070"/>
              <a:ext cx="4373245" cy="3468041"/>
              <a:chOff x="1295400" y="2224099"/>
              <a:chExt cx="4373245" cy="3468041"/>
            </a:xfrm>
          </p:grpSpPr>
          <p:sp>
            <p:nvSpPr>
              <p:cNvPr id="38" name="TextBox 21"/>
              <p:cNvSpPr txBox="1"/>
              <p:nvPr>
                <p:custDataLst>
                  <p:tags r:id="rId7"/>
                </p:custDataLst>
              </p:nvPr>
            </p:nvSpPr>
            <p:spPr>
              <a:xfrm flipH="1">
                <a:off x="1297015" y="2438716"/>
                <a:ext cx="4244119" cy="287169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algn="just" fontAlgn="auto">
                  <a:lnSpc>
                    <a:spcPct val="150000"/>
                  </a:lnSpc>
                </a:pPr>
                <a:r>
                  <a:rPr lang="en-US" altLang="zh-CN">
                    <a:ea typeface="Source Han Sans Normal" pitchFamily="34" charset="-122"/>
                    <a:sym typeface="+mn-ea"/>
                  </a:rPr>
                  <a:t>       FlexRay </a:t>
                </a:r>
                <a:r>
                  <a:rPr lang="zh-CN" altLang="en-US">
                    <a:ea typeface="Source Han Sans Normal" pitchFamily="34" charset="-122"/>
                    <a:sym typeface="+mn-ea"/>
                  </a:rPr>
                  <a:t>是功能强大的通信网络协议。</a:t>
                </a:r>
                <a:endParaRPr lang="zh-CN" altLang="en-US">
                  <a:ea typeface="Source Han Sans Normal" pitchFamily="34" charset="-122"/>
                  <a:sym typeface="+mn-ea"/>
                </a:endParaRPr>
              </a:p>
              <a:p>
                <a:pPr algn="just" fontAlgn="auto">
                  <a:lnSpc>
                    <a:spcPct val="150000"/>
                  </a:lnSpc>
                </a:pPr>
                <a:r>
                  <a:rPr lang="en-US" altLang="zh-CN">
                    <a:ea typeface="Source Han Sans Normal" pitchFamily="34" charset="-122"/>
                    <a:sym typeface="+mn-ea"/>
                  </a:rPr>
                  <a:t>       </a:t>
                </a:r>
                <a:r>
                  <a:rPr lang="zh-CN" altLang="en-US">
                    <a:ea typeface="Source Han Sans Normal" pitchFamily="34" charset="-122"/>
                    <a:sym typeface="+mn-ea"/>
                  </a:rPr>
                  <a:t>它是基于频段分址）的确定性访问方式，具有</a:t>
                </a:r>
                <a:r>
                  <a:rPr lang="zh-CN" altLang="en-US">
                    <a:solidFill>
                      <a:srgbClr val="FF0000"/>
                    </a:solidFill>
                    <a:ea typeface="Source Han Sans Normal" pitchFamily="34" charset="-122"/>
                    <a:sym typeface="+mn-ea"/>
                  </a:rPr>
                  <a:t>容错功能</a:t>
                </a:r>
                <a:r>
                  <a:rPr lang="zh-CN" altLang="en-US">
                    <a:ea typeface="Source Han Sans Normal" pitchFamily="34" charset="-122"/>
                    <a:sym typeface="+mn-ea"/>
                  </a:rPr>
                  <a:t>及</a:t>
                </a:r>
                <a:r>
                  <a:rPr lang="zh-CN" altLang="en-US">
                    <a:solidFill>
                      <a:srgbClr val="FF0000"/>
                    </a:solidFill>
                    <a:ea typeface="Source Han Sans Normal" pitchFamily="34" charset="-122"/>
                    <a:sym typeface="+mn-ea"/>
                  </a:rPr>
                  <a:t>确定的通信消息传输时间</a:t>
                </a:r>
                <a:r>
                  <a:rPr lang="zh-CN" altLang="en-US">
                    <a:ea typeface="Source Han Sans Normal" pitchFamily="34" charset="-122"/>
                    <a:sym typeface="+mn-ea"/>
                  </a:rPr>
                  <a:t>，同时</a:t>
                </a:r>
                <a:r>
                  <a:rPr lang="zh-CN" altLang="en-US">
                    <a:solidFill>
                      <a:srgbClr val="FF0000"/>
                    </a:solidFill>
                    <a:ea typeface="Source Han Sans Normal" pitchFamily="34" charset="-122"/>
                    <a:sym typeface="+mn-ea"/>
                  </a:rPr>
                  <a:t>支持事件触发与时间触发通信。</a:t>
                </a:r>
                <a:r>
                  <a:rPr lang="zh-CN" altLang="en-US">
                    <a:ea typeface="Source Han Sans Normal" pitchFamily="34" charset="-122"/>
                    <a:sym typeface="+mn-ea"/>
                  </a:rPr>
                  <a:t>具备高速率通信能力。</a:t>
                </a:r>
                <a:endParaRPr lang="zh-CN" altLang="en-US">
                  <a:ea typeface="Source Han Sans Normal" pitchFamily="34" charset="-122"/>
                  <a:sym typeface="+mn-ea"/>
                </a:endParaRPr>
              </a:p>
              <a:p>
                <a:pPr algn="just" fontAlgn="auto">
                  <a:lnSpc>
                    <a:spcPct val="150000"/>
                  </a:lnSpc>
                </a:pPr>
                <a:r>
                  <a:rPr lang="zh-CN" altLang="en-US">
                    <a:ea typeface="Source Han Sans Normal" pitchFamily="34" charset="-122"/>
                    <a:sym typeface="+mn-ea"/>
                  </a:rPr>
                  <a:t> </a:t>
                </a:r>
                <a:r>
                  <a:rPr lang="en-US" altLang="zh-CN">
                    <a:ea typeface="Source Han Sans Normal" pitchFamily="34" charset="-122"/>
                    <a:sym typeface="+mn-ea"/>
                  </a:rPr>
                  <a:t>       FlexRay</a:t>
                </a:r>
                <a:r>
                  <a:rPr lang="zh-CN" altLang="en-US">
                    <a:ea typeface="Source Han Sans Normal" pitchFamily="34" charset="-122"/>
                    <a:sym typeface="+mn-ea"/>
                  </a:rPr>
                  <a:t>采用冗余备份的办法，对高速设备可以采用点对点方式与</a:t>
                </a:r>
                <a:r>
                  <a:rPr lang="en-US" altLang="zh-CN">
                    <a:ea typeface="Source Han Sans Normal" pitchFamily="34" charset="-122"/>
                    <a:sym typeface="+mn-ea"/>
                  </a:rPr>
                  <a:t>FlexRay</a:t>
                </a:r>
                <a:r>
                  <a:rPr lang="zh-CN" altLang="en-US">
                    <a:ea typeface="Source Han Sans Normal" pitchFamily="34" charset="-122"/>
                    <a:sym typeface="+mn-ea"/>
                  </a:rPr>
                  <a:t>总线控制器连接，构成星型结构，对低速网络可以采用类似</a:t>
                </a:r>
                <a:r>
                  <a:rPr lang="en-US" altLang="zh-CN">
                    <a:ea typeface="Source Han Sans Normal" pitchFamily="34" charset="-122"/>
                    <a:sym typeface="+mn-ea"/>
                  </a:rPr>
                  <a:t>CAN</a:t>
                </a:r>
                <a:r>
                  <a:rPr lang="zh-CN" altLang="en-US">
                    <a:ea typeface="Source Han Sans Normal" pitchFamily="34" charset="-122"/>
                    <a:sym typeface="+mn-ea"/>
                  </a:rPr>
                  <a:t>总线的方式连接。</a:t>
                </a:r>
                <a:endParaRPr lang="zh-CN" altLang="en-US">
                  <a:ea typeface="Source Han Sans Normal" pitchFamily="34" charset="-122"/>
                  <a:sym typeface="+mn-ea"/>
                </a:endParaRPr>
              </a:p>
            </p:txBody>
          </p:sp>
          <p:grpSp>
            <p:nvGrpSpPr>
              <p:cNvPr id="39" name="组合 38"/>
              <p:cNvGrpSpPr/>
              <p:nvPr/>
            </p:nvGrpSpPr>
            <p:grpSpPr>
              <a:xfrm>
                <a:off x="1295400" y="2224099"/>
                <a:ext cx="4373245" cy="3468041"/>
                <a:chOff x="1295400" y="2224099"/>
                <a:chExt cx="4373245" cy="3468041"/>
              </a:xfrm>
            </p:grpSpPr>
            <p:sp>
              <p:nvSpPr>
                <p:cNvPr id="40" name="矩形 39"/>
                <p:cNvSpPr/>
                <p:nvPr>
                  <p:custDataLst>
                    <p:tags r:id="rId8"/>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41" name="Rectangle 29"/>
                <p:cNvSpPr/>
                <p:nvPr>
                  <p:custDataLst>
                    <p:tags r:id="rId9"/>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pitchFamily="34" charset="-122"/>
                    </a:rPr>
                    <a:t>FlexRay</a:t>
                  </a:r>
                  <a:endParaRPr lang="zh-CN" altLang="en-US" sz="2400" b="1" spc="42">
                    <a:solidFill>
                      <a:srgbClr val="FFFFFF"/>
                    </a:solidFill>
                    <a:ea typeface="Source Han Sans Normal" pitchFamily="34" charset="-122"/>
                  </a:endParaRPr>
                </a:p>
              </p:txBody>
            </p:sp>
          </p:grpSp>
        </p:grpSp>
      </p:grpSp>
      <p:grpSp>
        <p:nvGrpSpPr>
          <p:cNvPr id="24" name="组合 23"/>
          <p:cNvGrpSpPr/>
          <p:nvPr/>
        </p:nvGrpSpPr>
        <p:grpSpPr>
          <a:xfrm>
            <a:off x="663089" y="1071249"/>
            <a:ext cx="5158656" cy="5284470"/>
            <a:chOff x="1183391" y="1929070"/>
            <a:chExt cx="4373245" cy="3468041"/>
          </a:xfrm>
        </p:grpSpPr>
        <p:sp>
          <p:nvSpPr>
            <p:cNvPr id="25" name="任意多边形: 形状 24"/>
            <p:cNvSpPr/>
            <p:nvPr>
              <p:custDataLst>
                <p:tags r:id="rId10"/>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26" name="组合 25"/>
            <p:cNvGrpSpPr/>
            <p:nvPr/>
          </p:nvGrpSpPr>
          <p:grpSpPr>
            <a:xfrm>
              <a:off x="1183391" y="1929070"/>
              <a:ext cx="4373245" cy="3468041"/>
              <a:chOff x="1295400" y="2224099"/>
              <a:chExt cx="4373245" cy="3468041"/>
            </a:xfrm>
          </p:grpSpPr>
          <p:sp>
            <p:nvSpPr>
              <p:cNvPr id="27" name="TextBox 21"/>
              <p:cNvSpPr txBox="1"/>
              <p:nvPr>
                <p:custDataLst>
                  <p:tags r:id="rId11"/>
                </p:custDataLst>
              </p:nvPr>
            </p:nvSpPr>
            <p:spPr>
              <a:xfrm flipH="1">
                <a:off x="1395527" y="2482889"/>
                <a:ext cx="4263499" cy="287169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algn="just" fontAlgn="auto">
                  <a:lnSpc>
                    <a:spcPct val="150000"/>
                  </a:lnSpc>
                </a:pPr>
                <a:r>
                  <a:rPr lang="en-US" altLang="zh-CN">
                    <a:ea typeface="Source Han Sans Normal" pitchFamily="34" charset="-122"/>
                    <a:sym typeface="+mn-ea"/>
                  </a:rPr>
                  <a:t>       TTP/C</a:t>
                </a:r>
                <a:r>
                  <a:rPr lang="zh-CN" altLang="en-US">
                    <a:ea typeface="Source Han Sans Normal" pitchFamily="34" charset="-122"/>
                    <a:sym typeface="+mn-ea"/>
                  </a:rPr>
                  <a:t>是一个应用于</a:t>
                </a:r>
                <a:r>
                  <a:rPr lang="zh-CN" altLang="en-US">
                    <a:solidFill>
                      <a:srgbClr val="FF0000"/>
                    </a:solidFill>
                    <a:ea typeface="Source Han Sans Normal" pitchFamily="34" charset="-122"/>
                    <a:sym typeface="+mn-ea"/>
                  </a:rPr>
                  <a:t>分布式实时控制系统</a:t>
                </a:r>
                <a:r>
                  <a:rPr lang="zh-CN" altLang="en-US">
                    <a:ea typeface="Source Han Sans Normal" pitchFamily="34" charset="-122"/>
                    <a:sym typeface="+mn-ea"/>
                  </a:rPr>
                  <a:t>的完整的通信协议。</a:t>
                </a:r>
                <a:endParaRPr lang="en-US" altLang="zh-CN">
                  <a:ea typeface="Source Han Sans Normal" pitchFamily="34" charset="-122"/>
                  <a:sym typeface="+mn-ea"/>
                </a:endParaRPr>
              </a:p>
              <a:p>
                <a:pPr algn="just" fontAlgn="auto">
                  <a:lnSpc>
                    <a:spcPct val="150000"/>
                  </a:lnSpc>
                </a:pPr>
                <a:r>
                  <a:rPr lang="en-US" altLang="zh-CN">
                    <a:ea typeface="Source Han Sans Normal" pitchFamily="34" charset="-122"/>
                    <a:sym typeface="+mn-ea"/>
                  </a:rPr>
                  <a:t>       </a:t>
                </a:r>
                <a:r>
                  <a:rPr lang="zh-CN" altLang="en-US">
                    <a:ea typeface="Source Han Sans Normal" pitchFamily="34" charset="-122"/>
                    <a:sym typeface="+mn-ea"/>
                  </a:rPr>
                  <a:t>它能够支持</a:t>
                </a:r>
                <a:r>
                  <a:rPr lang="zh-CN" altLang="en-US">
                    <a:solidFill>
                      <a:srgbClr val="FF0000"/>
                    </a:solidFill>
                    <a:ea typeface="Source Han Sans Normal" pitchFamily="34" charset="-122"/>
                    <a:sym typeface="+mn-ea"/>
                  </a:rPr>
                  <a:t>多种容错策略</a:t>
                </a:r>
                <a:r>
                  <a:rPr lang="zh-CN" altLang="en-US">
                    <a:ea typeface="Source Han Sans Normal" pitchFamily="34" charset="-122"/>
                    <a:sym typeface="+mn-ea"/>
                  </a:rPr>
                  <a:t>，提供容错的时间同步以及广泛的错误检测机制，同时还提供</a:t>
                </a:r>
                <a:r>
                  <a:rPr lang="zh-CN" altLang="en-US">
                    <a:solidFill>
                      <a:srgbClr val="FF0000"/>
                    </a:solidFill>
                    <a:ea typeface="Source Han Sans Normal" pitchFamily="34" charset="-122"/>
                    <a:sym typeface="+mn-ea"/>
                  </a:rPr>
                  <a:t>节点的恢复和再整合功能</a:t>
                </a:r>
                <a:r>
                  <a:rPr lang="zh-CN" altLang="en-US">
                    <a:ea typeface="Source Han Sans Normal" pitchFamily="34" charset="-122"/>
                    <a:sym typeface="+mn-ea"/>
                  </a:rPr>
                  <a:t>。其采用光纤传输的工程化样品速度将达到</a:t>
                </a:r>
                <a:r>
                  <a:rPr lang="en-US" altLang="zh-CN">
                    <a:ea typeface="Source Han Sans Normal" pitchFamily="34" charset="-122"/>
                    <a:sym typeface="+mn-ea"/>
                  </a:rPr>
                  <a:t>25Mbit/s</a:t>
                </a:r>
                <a:r>
                  <a:rPr lang="zh-CN" altLang="en-US">
                    <a:ea typeface="Source Han Sans Normal" pitchFamily="34" charset="-122"/>
                    <a:sym typeface="+mn-ea"/>
                  </a:rPr>
                  <a:t>。</a:t>
                </a:r>
                <a:r>
                  <a:rPr lang="en-US" altLang="zh-CN">
                    <a:ea typeface="Source Han Sans Normal" pitchFamily="34" charset="-122"/>
                    <a:sym typeface="+mn-ea"/>
                  </a:rPr>
                  <a:t>TTP/C</a:t>
                </a:r>
                <a:r>
                  <a:rPr lang="zh-CN" altLang="en-US">
                    <a:solidFill>
                      <a:srgbClr val="FF0000"/>
                    </a:solidFill>
                    <a:ea typeface="Source Han Sans Normal" pitchFamily="34" charset="-122"/>
                    <a:sym typeface="+mn-ea"/>
                  </a:rPr>
                  <a:t>支持时间和事件触发的数据传输。</a:t>
                </a:r>
                <a:endParaRPr lang="zh-CN" altLang="en-US">
                  <a:solidFill>
                    <a:srgbClr val="FF0000"/>
                  </a:solidFill>
                  <a:ea typeface="Source Han Sans Normal" pitchFamily="34" charset="-122"/>
                  <a:sym typeface="+mn-ea"/>
                </a:endParaRPr>
              </a:p>
            </p:txBody>
          </p:sp>
          <p:grpSp>
            <p:nvGrpSpPr>
              <p:cNvPr id="28" name="组合 27"/>
              <p:cNvGrpSpPr/>
              <p:nvPr/>
            </p:nvGrpSpPr>
            <p:grpSpPr>
              <a:xfrm>
                <a:off x="1295400" y="2224099"/>
                <a:ext cx="4373245" cy="3468041"/>
                <a:chOff x="1295400" y="2224099"/>
                <a:chExt cx="4373245" cy="3468041"/>
              </a:xfrm>
            </p:grpSpPr>
            <p:sp>
              <p:nvSpPr>
                <p:cNvPr id="30" name="矩形 29"/>
                <p:cNvSpPr/>
                <p:nvPr>
                  <p:custDataLst>
                    <p:tags r:id="rId12"/>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Rectangle 29"/>
                <p:cNvSpPr/>
                <p:nvPr>
                  <p:custDataLst>
                    <p:tags r:id="rId13"/>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pitchFamily="34" charset="-122"/>
                    </a:rPr>
                    <a:t>TTP/C</a:t>
                  </a:r>
                  <a:r>
                    <a:rPr lang="zh-CN" altLang="en-US" sz="2400" b="1" spc="42">
                      <a:solidFill>
                        <a:srgbClr val="FFFFFF"/>
                      </a:solidFill>
                      <a:ea typeface="Source Han Sans Normal" pitchFamily="34" charset="-122"/>
                    </a:rPr>
                    <a:t>协议</a:t>
                  </a:r>
                  <a:endParaRPr lang="zh-CN" altLang="en-US" sz="2400" b="1" spc="42">
                    <a:solidFill>
                      <a:srgbClr val="FFFFFF"/>
                    </a:solidFill>
                    <a:ea typeface="Source Han Sans Normal" pitchFamily="34" charset="-122"/>
                  </a:endParaRPr>
                </a:p>
              </p:txBody>
            </p:sp>
          </p:grpSp>
        </p:gr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1000"/>
                                        <p:tgtEl>
                                          <p:spTgt spid="24"/>
                                        </p:tgtEl>
                                      </p:cBhvr>
                                    </p:animEffect>
                                    <p:anim calcmode="lin" valueType="num">
                                      <p:cBhvr>
                                        <p:cTn id="28" dur="1000" fill="hold"/>
                                        <p:tgtEl>
                                          <p:spTgt spid="24"/>
                                        </p:tgtEl>
                                        <p:attrNameLst>
                                          <p:attrName>ppt_x</p:attrName>
                                        </p:attrNameLst>
                                      </p:cBhvr>
                                      <p:tavLst>
                                        <p:tav tm="0">
                                          <p:val>
                                            <p:strVal val="#ppt_x"/>
                                          </p:val>
                                        </p:tav>
                                        <p:tav tm="100000">
                                          <p:val>
                                            <p:strVal val="#ppt_x"/>
                                          </p:val>
                                        </p:tav>
                                      </p:tavLst>
                                    </p:anim>
                                    <p:anim calcmode="lin" valueType="num">
                                      <p:cBhvr>
                                        <p:cTn id="2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fade">
                                      <p:cBhvr>
                                        <p:cTn id="34" dur="1000"/>
                                        <p:tgtEl>
                                          <p:spTgt spid="35"/>
                                        </p:tgtEl>
                                      </p:cBhvr>
                                    </p:animEffect>
                                    <p:anim calcmode="lin" valueType="num">
                                      <p:cBhvr>
                                        <p:cTn id="35" dur="1000" fill="hold"/>
                                        <p:tgtEl>
                                          <p:spTgt spid="35"/>
                                        </p:tgtEl>
                                        <p:attrNameLst>
                                          <p:attrName>ppt_x</p:attrName>
                                        </p:attrNameLst>
                                      </p:cBhvr>
                                      <p:tavLst>
                                        <p:tav tm="0">
                                          <p:val>
                                            <p:strVal val="#ppt_x"/>
                                          </p:val>
                                        </p:tav>
                                        <p:tav tm="100000">
                                          <p:val>
                                            <p:strVal val="#ppt_x"/>
                                          </p:val>
                                        </p:tav>
                                      </p:tavLst>
                                    </p:anim>
                                    <p:anim calcmode="lin" valueType="num">
                                      <p:cBhvr>
                                        <p:cTn id="36"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2.3 C</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4" name="组合 23"/>
          <p:cNvGrpSpPr/>
          <p:nvPr/>
        </p:nvGrpSpPr>
        <p:grpSpPr>
          <a:xfrm>
            <a:off x="663089" y="1071249"/>
            <a:ext cx="4624938" cy="4737735"/>
            <a:chOff x="1183391" y="1929070"/>
            <a:chExt cx="4373245" cy="3468041"/>
          </a:xfrm>
        </p:grpSpPr>
        <p:sp>
          <p:nvSpPr>
            <p:cNvPr id="25" name="任意多边形: 形状 24"/>
            <p:cNvSpPr/>
            <p:nvPr>
              <p:custDataLst>
                <p:tags r:id="rId6"/>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26" name="组合 25"/>
            <p:cNvGrpSpPr/>
            <p:nvPr/>
          </p:nvGrpSpPr>
          <p:grpSpPr>
            <a:xfrm>
              <a:off x="1183391" y="1929070"/>
              <a:ext cx="4373245" cy="3468041"/>
              <a:chOff x="1295400" y="2224099"/>
              <a:chExt cx="4373245" cy="3468041"/>
            </a:xfrm>
          </p:grpSpPr>
          <p:sp>
            <p:nvSpPr>
              <p:cNvPr id="27" name="TextBox 21"/>
              <p:cNvSpPr txBox="1"/>
              <p:nvPr>
                <p:custDataLst>
                  <p:tags r:id="rId7"/>
                </p:custDataLst>
              </p:nvPr>
            </p:nvSpPr>
            <p:spPr>
              <a:xfrm flipH="1">
                <a:off x="1301404" y="2435128"/>
                <a:ext cx="4281157" cy="287167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endParaRPr lang="en-US" altLang="zh-CN" sz="1600">
                  <a:ea typeface="Source Han Sans Normal" pitchFamily="34" charset="-122"/>
                  <a:sym typeface="+mn-ea"/>
                </a:endParaRPr>
              </a:p>
              <a:p>
                <a:pPr algn="just" fontAlgn="auto">
                  <a:lnSpc>
                    <a:spcPct val="150000"/>
                  </a:lnSpc>
                </a:pPr>
                <a:r>
                  <a:rPr>
                    <a:ea typeface="Source Han Sans Normal"/>
                    <a:sym typeface="+mn-ea"/>
                  </a:rPr>
                  <a:t> </a:t>
                </a:r>
                <a:r>
                  <a:rPr lang="en-US">
                    <a:ea typeface="Source Han Sans Normal"/>
                    <a:sym typeface="+mn-ea"/>
                  </a:rPr>
                  <a:t>       </a:t>
                </a:r>
                <a:r>
                  <a:rPr>
                    <a:ea typeface="Source Han Sans Normal"/>
                    <a:sym typeface="+mn-ea"/>
                  </a:rPr>
                  <a:t>欧洲的汽车制造商基</a:t>
                </a:r>
                <a:r>
                  <a:rPr lang="zh-CN" altLang="en-US">
                    <a:ea typeface="Source Han Sans Normal" pitchFamily="34" charset="-122"/>
                    <a:sym typeface="+mn-ea"/>
                  </a:rPr>
                  <a:t>本上采用总线标准ISO11898。总线传输速率通常在125kbit/s～1Mbit/s之间。据Strategy Analytics公司统计，2008年</a:t>
                </a:r>
                <a:r>
                  <a:rPr>
                    <a:ea typeface="Source Han Sans Normal"/>
                    <a:sym typeface="+mn-ea"/>
                  </a:rPr>
                  <a:t>用在汽车上的CAN节点数目超过7亿个。</a:t>
                </a:r>
                <a:endParaRPr>
                  <a:ea typeface="Source Han Sans Normal"/>
                  <a:sym typeface="+mn-ea"/>
                </a:endParaRPr>
              </a:p>
            </p:txBody>
          </p:sp>
          <p:grpSp>
            <p:nvGrpSpPr>
              <p:cNvPr id="28" name="组合 27"/>
              <p:cNvGrpSpPr/>
              <p:nvPr/>
            </p:nvGrpSpPr>
            <p:grpSpPr>
              <a:xfrm>
                <a:off x="1295400" y="2224099"/>
                <a:ext cx="4373245" cy="3468041"/>
                <a:chOff x="1295400" y="2224099"/>
                <a:chExt cx="4373245" cy="3468041"/>
              </a:xfrm>
            </p:grpSpPr>
            <p:sp>
              <p:nvSpPr>
                <p:cNvPr id="30" name="矩形 29"/>
                <p:cNvSpPr/>
                <p:nvPr>
                  <p:custDataLst>
                    <p:tags r:id="rId8"/>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Rectangle 29"/>
                <p:cNvSpPr/>
                <p:nvPr>
                  <p:custDataLst>
                    <p:tags r:id="rId9"/>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zh-CN" altLang="en-US" sz="2400" b="1" spc="42">
                      <a:solidFill>
                        <a:srgbClr val="FFFFFF"/>
                      </a:solidFill>
                      <a:ea typeface="Source Han Sans Normal" pitchFamily="34" charset="-122"/>
                    </a:rPr>
                    <a:t>高速</a:t>
                  </a:r>
                  <a:r>
                    <a:rPr lang="en-US" altLang="zh-CN" sz="2400" b="1" spc="42">
                      <a:solidFill>
                        <a:srgbClr val="FFFFFF"/>
                      </a:solidFill>
                      <a:ea typeface="Source Han Sans Normal" pitchFamily="34" charset="-122"/>
                    </a:rPr>
                    <a:t>CAN</a:t>
                  </a:r>
                  <a:endParaRPr lang="zh-CN" altLang="en-US" sz="2400" b="1" spc="42">
                    <a:solidFill>
                      <a:srgbClr val="FFFFFF"/>
                    </a:solidFill>
                    <a:ea typeface="Source Han Sans Normal" pitchFamily="34" charset="-122"/>
                  </a:endParaRPr>
                </a:p>
              </p:txBody>
            </p:sp>
          </p:grpSp>
        </p:grpSp>
      </p:grpSp>
      <p:cxnSp>
        <p:nvCxnSpPr>
          <p:cNvPr id="11" name="直接连接符 10"/>
          <p:cNvCxnSpPr/>
          <p:nvPr>
            <p:custDataLst>
              <p:tags r:id="rId10"/>
            </p:custDataLst>
          </p:nvPr>
        </p:nvCxnSpPr>
        <p:spPr>
          <a:xfrm flipH="1">
            <a:off x="5859299" y="1391617"/>
            <a:ext cx="0" cy="4310351"/>
          </a:xfrm>
          <a:prstGeom prst="line">
            <a:avLst/>
          </a:prstGeom>
          <a:ln w="25400">
            <a:solidFill>
              <a:sysClr val="window" lastClr="FFFFFF">
                <a:lumMod val="75000"/>
              </a:sysClr>
            </a:solidFill>
          </a:ln>
          <a:effectLst>
            <a:outerShdw blurRad="177800" dist="12700" algn="l" rotWithShape="0">
              <a:prstClr val="black">
                <a:alpha val="40000"/>
              </a:prstClr>
            </a:outerShdw>
          </a:effectLst>
        </p:spPr>
        <p:style>
          <a:lnRef idx="1">
            <a:srgbClr val="47B6E7"/>
          </a:lnRef>
          <a:fillRef idx="0">
            <a:srgbClr val="47B6E7"/>
          </a:fillRef>
          <a:effectRef idx="0">
            <a:srgbClr val="47B6E7"/>
          </a:effectRef>
          <a:fontRef idx="minor">
            <a:sysClr val="windowText" lastClr="000000"/>
          </a:fontRef>
        </p:style>
      </p:cxnSp>
      <p:sp>
        <p:nvSpPr>
          <p:cNvPr id="9" name="矩形 8"/>
          <p:cNvSpPr/>
          <p:nvPr>
            <p:custDataLst>
              <p:tags r:id="rId11"/>
            </p:custDataLst>
          </p:nvPr>
        </p:nvSpPr>
        <p:spPr>
          <a:xfrm>
            <a:off x="5851402" y="2397984"/>
            <a:ext cx="2331414" cy="560676"/>
          </a:xfrm>
          <a:prstGeom prst="rect">
            <a:avLst/>
          </a:prstGeom>
          <a:ln>
            <a:noFill/>
          </a:ln>
        </p:spPr>
        <p:style>
          <a:lnRef idx="2">
            <a:srgbClr val="47B6E7">
              <a:shade val="50000"/>
            </a:srgbClr>
          </a:lnRef>
          <a:fillRef idx="1">
            <a:srgbClr val="47B6E7"/>
          </a:fillRef>
          <a:effectRef idx="0">
            <a:srgbClr val="47B6E7"/>
          </a:effectRef>
          <a:fontRef idx="minor">
            <a:sysClr val="window" lastClr="FFFFFF"/>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ysClr val="window" lastClr="FFFFFF"/>
                </a:solidFill>
                <a:latin typeface="Arial" pitchFamily="34" charset="0"/>
                <a:ea typeface="黑体" panose="02010609060101010101" charset="-122"/>
                <a:cs typeface="+mn-ea"/>
                <a:sym typeface="Arial" pitchFamily="34" charset="0"/>
              </a:rPr>
              <a:t>TTP/C </a:t>
            </a:r>
            <a:endParaRPr lang="en-US" altLang="zh-CN">
              <a:solidFill>
                <a:sysClr val="window" lastClr="FFFFFF"/>
              </a:solidFill>
              <a:latin typeface="Arial" pitchFamily="34" charset="0"/>
              <a:ea typeface="黑体" panose="02010609060101010101" charset="-122"/>
              <a:cs typeface="+mn-ea"/>
              <a:sym typeface="Arial" pitchFamily="34" charset="0"/>
            </a:endParaRPr>
          </a:p>
        </p:txBody>
      </p:sp>
      <p:sp>
        <p:nvSpPr>
          <p:cNvPr id="8" name="椭圆 7"/>
          <p:cNvSpPr/>
          <p:nvPr>
            <p:custDataLst>
              <p:tags r:id="rId12"/>
            </p:custDataLst>
          </p:nvPr>
        </p:nvSpPr>
        <p:spPr>
          <a:xfrm>
            <a:off x="5622394" y="2449312"/>
            <a:ext cx="458017" cy="458017"/>
          </a:xfrm>
          <a:prstGeom prst="ellipse">
            <a:avLst/>
          </a:prstGeom>
          <a:ln w="25400">
            <a:solidFill>
              <a:sysClr val="window" lastClr="FFFFFF"/>
            </a:solidFill>
          </a:ln>
          <a:effectLst>
            <a:outerShdw blurRad="63500" sx="102000" sy="102000" algn="ctr" rotWithShape="0">
              <a:prstClr val="black">
                <a:alpha val="40000"/>
              </a:prstClr>
            </a:outerShdw>
          </a:effectLst>
        </p:spPr>
        <p:style>
          <a:lnRef idx="2">
            <a:srgbClr val="47B6E7">
              <a:shade val="50000"/>
            </a:srgbClr>
          </a:lnRef>
          <a:fillRef idx="1">
            <a:srgbClr val="47B6E7"/>
          </a:fillRef>
          <a:effectRef idx="0">
            <a:srgbClr val="47B6E7"/>
          </a:effectRef>
          <a:fontRef idx="minor">
            <a:sysClr val="window" lastClr="FFFFFF"/>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ysClr val="window" lastClr="FFFFFF"/>
                </a:solidFill>
                <a:sym typeface="Arial" pitchFamily="34" charset="0"/>
              </a:rPr>
              <a:t>01</a:t>
            </a:r>
            <a:endParaRPr lang="zh-CN" altLang="en-US">
              <a:solidFill>
                <a:sysClr val="window" lastClr="FFFFFF"/>
              </a:solidFill>
              <a:sym typeface="Arial" pitchFamily="34" charset="0"/>
            </a:endParaRPr>
          </a:p>
        </p:txBody>
      </p:sp>
      <p:sp>
        <p:nvSpPr>
          <p:cNvPr id="3" name="矩形 2"/>
          <p:cNvSpPr/>
          <p:nvPr>
            <p:custDataLst>
              <p:tags r:id="rId13"/>
            </p:custDataLst>
          </p:nvPr>
        </p:nvSpPr>
        <p:spPr>
          <a:xfrm>
            <a:off x="8182610" y="1546860"/>
            <a:ext cx="3825875" cy="2743835"/>
          </a:xfrm>
          <a:prstGeom prst="rect">
            <a:avLst/>
          </a:prstGeom>
          <a:ln>
            <a:solidFill>
              <a:srgbClr val="2EB0A2"/>
            </a:solidFill>
          </a:ln>
        </p:spPr>
        <p:txBody>
          <a:bodyPr wrap="square"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ea typeface="Source Han Sans Normal"/>
                <a:sym typeface="Arial" pitchFamily="34" charset="0"/>
              </a:rPr>
              <a:t>          </a:t>
            </a:r>
            <a:r>
              <a:rPr>
                <a:ea typeface="Source Han Sans Normal"/>
                <a:sym typeface="Arial" pitchFamily="34" charset="0"/>
              </a:rPr>
              <a:t>TTP/C和FlexRay应用于X-by-Wire系统（电传控制），现在已经在飞机控制中得到广泛应用。由于目前对汽车容错能力和通信系统的高可靠性的需求日益增长，X-by-Wire系统开始应用于汽车电子控制领域。</a:t>
            </a:r>
            <a:endParaRPr lang="zh-CN" altLang="en-US">
              <a:sym typeface="Arial" pitchFamily="34" charset="0"/>
            </a:endParaRPr>
          </a:p>
        </p:txBody>
      </p:sp>
      <p:sp>
        <p:nvSpPr>
          <p:cNvPr id="13" name="矩形 12"/>
          <p:cNvSpPr/>
          <p:nvPr>
            <p:custDataLst>
              <p:tags r:id="rId14"/>
            </p:custDataLst>
          </p:nvPr>
        </p:nvSpPr>
        <p:spPr>
          <a:xfrm>
            <a:off x="5851402" y="3344497"/>
            <a:ext cx="2331414" cy="560676"/>
          </a:xfrm>
          <a:prstGeom prst="rect">
            <a:avLst/>
          </a:prstGeom>
          <a:solidFill>
            <a:srgbClr val="628EE3"/>
          </a:solidFill>
          <a:ln>
            <a:noFill/>
          </a:ln>
        </p:spPr>
        <p:style>
          <a:lnRef idx="2">
            <a:srgbClr val="47B6E7">
              <a:shade val="50000"/>
            </a:srgbClr>
          </a:lnRef>
          <a:fillRef idx="1">
            <a:srgbClr val="47B6E7"/>
          </a:fillRef>
          <a:effectRef idx="0">
            <a:srgbClr val="47B6E7"/>
          </a:effectRef>
          <a:fontRef idx="minor">
            <a:sysClr val="window" lastClr="FFFFFF"/>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ysClr val="window" lastClr="FFFFFF"/>
                </a:solidFill>
                <a:latin typeface="Arial" pitchFamily="34" charset="0"/>
                <a:ea typeface="黑体" panose="02010609060101010101" charset="-122"/>
                <a:cs typeface="+mn-ea"/>
                <a:sym typeface="Arial" pitchFamily="34" charset="0"/>
              </a:rPr>
              <a:t>FlexRay</a:t>
            </a:r>
            <a:endParaRPr lang="en-US" altLang="zh-CN">
              <a:solidFill>
                <a:sysClr val="window" lastClr="FFFFFF"/>
              </a:solidFill>
              <a:latin typeface="Arial" pitchFamily="34" charset="0"/>
              <a:ea typeface="黑体" panose="02010609060101010101" charset="-122"/>
              <a:cs typeface="+mn-ea"/>
              <a:sym typeface="Arial" pitchFamily="34" charset="0"/>
            </a:endParaRPr>
          </a:p>
        </p:txBody>
      </p:sp>
      <p:sp>
        <p:nvSpPr>
          <p:cNvPr id="14" name="椭圆 13"/>
          <p:cNvSpPr/>
          <p:nvPr>
            <p:custDataLst>
              <p:tags r:id="rId15"/>
            </p:custDataLst>
          </p:nvPr>
        </p:nvSpPr>
        <p:spPr>
          <a:xfrm>
            <a:off x="5622394" y="3395825"/>
            <a:ext cx="458017" cy="458017"/>
          </a:xfrm>
          <a:prstGeom prst="ellipse">
            <a:avLst/>
          </a:prstGeom>
          <a:solidFill>
            <a:srgbClr val="628EE3"/>
          </a:solidFill>
          <a:ln w="25400">
            <a:solidFill>
              <a:sysClr val="window" lastClr="FFFFFF"/>
            </a:solidFill>
          </a:ln>
          <a:effectLst>
            <a:outerShdw blurRad="63500" sx="102000" sy="102000" algn="ctr" rotWithShape="0">
              <a:prstClr val="black">
                <a:alpha val="40000"/>
              </a:prstClr>
            </a:outerShdw>
          </a:effectLst>
        </p:spPr>
        <p:style>
          <a:lnRef idx="2">
            <a:srgbClr val="47B6E7">
              <a:shade val="50000"/>
            </a:srgbClr>
          </a:lnRef>
          <a:fillRef idx="1">
            <a:srgbClr val="47B6E7"/>
          </a:fillRef>
          <a:effectRef idx="0">
            <a:srgbClr val="47B6E7"/>
          </a:effectRef>
          <a:fontRef idx="minor">
            <a:sysClr val="window" lastClr="FFFFFF"/>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ysClr val="window" lastClr="FFFFFF"/>
                </a:solidFill>
                <a:sym typeface="Arial" pitchFamily="34" charset="0"/>
              </a:rPr>
              <a:t>02</a:t>
            </a:r>
            <a:endParaRPr lang="zh-CN" altLang="en-US">
              <a:solidFill>
                <a:sysClr val="window" lastClr="FFFFFF"/>
              </a:solidFill>
              <a:sym typeface="Arial" pitchFamily="34" charset="0"/>
            </a:endParaRPr>
          </a:p>
        </p:txBody>
      </p:sp>
      <p:sp>
        <p:nvSpPr>
          <p:cNvPr id="15" name="矩形 14"/>
          <p:cNvSpPr/>
          <p:nvPr>
            <p:custDataLst>
              <p:tags r:id="rId16"/>
            </p:custDataLst>
          </p:nvPr>
        </p:nvSpPr>
        <p:spPr>
          <a:xfrm>
            <a:off x="5851402" y="4291012"/>
            <a:ext cx="2331414" cy="560676"/>
          </a:xfrm>
          <a:prstGeom prst="rect">
            <a:avLst/>
          </a:prstGeom>
          <a:solidFill>
            <a:srgbClr val="2BC3B5"/>
          </a:solidFill>
          <a:ln>
            <a:noFill/>
          </a:ln>
        </p:spPr>
        <p:style>
          <a:lnRef idx="2">
            <a:srgbClr val="47B6E7">
              <a:shade val="50000"/>
            </a:srgbClr>
          </a:lnRef>
          <a:fillRef idx="1">
            <a:srgbClr val="47B6E7"/>
          </a:fillRef>
          <a:effectRef idx="0">
            <a:srgbClr val="47B6E7"/>
          </a:effectRef>
          <a:fontRef idx="minor">
            <a:sysClr val="window" lastClr="FFFFFF"/>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a:solidFill>
                  <a:sysClr val="window" lastClr="FFFFFF"/>
                </a:solidFill>
                <a:latin typeface="Arial" pitchFamily="34" charset="0"/>
                <a:ea typeface="黑体" panose="02010609060101010101" charset="-122"/>
                <a:cs typeface="+mn-ea"/>
                <a:sym typeface="Arial" pitchFamily="34" charset="0"/>
              </a:rPr>
              <a:t>高速</a:t>
            </a:r>
            <a:r>
              <a:rPr lang="en-US" altLang="zh-CN">
                <a:solidFill>
                  <a:sysClr val="window" lastClr="FFFFFF"/>
                </a:solidFill>
                <a:latin typeface="Arial" pitchFamily="34" charset="0"/>
                <a:ea typeface="黑体" panose="02010609060101010101" charset="-122"/>
                <a:cs typeface="+mn-ea"/>
                <a:sym typeface="Arial" pitchFamily="34" charset="0"/>
              </a:rPr>
              <a:t>CAN</a:t>
            </a:r>
            <a:endParaRPr lang="en-US" altLang="zh-CN">
              <a:solidFill>
                <a:sysClr val="window" lastClr="FFFFFF"/>
              </a:solidFill>
              <a:latin typeface="Arial" pitchFamily="34" charset="0"/>
              <a:ea typeface="黑体" panose="02010609060101010101" charset="-122"/>
              <a:cs typeface="+mn-ea"/>
              <a:sym typeface="Arial" pitchFamily="34" charset="0"/>
            </a:endParaRPr>
          </a:p>
        </p:txBody>
      </p:sp>
      <p:sp>
        <p:nvSpPr>
          <p:cNvPr id="16" name="椭圆 15"/>
          <p:cNvSpPr/>
          <p:nvPr>
            <p:custDataLst>
              <p:tags r:id="rId17"/>
            </p:custDataLst>
          </p:nvPr>
        </p:nvSpPr>
        <p:spPr>
          <a:xfrm>
            <a:off x="5622394" y="4342340"/>
            <a:ext cx="458017" cy="458017"/>
          </a:xfrm>
          <a:prstGeom prst="ellipse">
            <a:avLst/>
          </a:prstGeom>
          <a:solidFill>
            <a:srgbClr val="2BC3B5"/>
          </a:solidFill>
          <a:ln w="25400">
            <a:solidFill>
              <a:sysClr val="window" lastClr="FFFFFF"/>
            </a:solidFill>
          </a:ln>
          <a:effectLst>
            <a:outerShdw blurRad="63500" sx="102000" sy="102000" algn="ctr" rotWithShape="0">
              <a:prstClr val="black">
                <a:alpha val="40000"/>
              </a:prstClr>
            </a:outerShdw>
          </a:effectLst>
        </p:spPr>
        <p:style>
          <a:lnRef idx="2">
            <a:srgbClr val="47B6E7">
              <a:shade val="50000"/>
            </a:srgbClr>
          </a:lnRef>
          <a:fillRef idx="1">
            <a:srgbClr val="47B6E7"/>
          </a:fillRef>
          <a:effectRef idx="0">
            <a:srgbClr val="47B6E7"/>
          </a:effectRef>
          <a:fontRef idx="minor">
            <a:sysClr val="window" lastClr="FFFFFF"/>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a:solidFill>
                  <a:sysClr val="window" lastClr="FFFFFF"/>
                </a:solidFill>
                <a:sym typeface="Arial" pitchFamily="34" charset="0"/>
              </a:rPr>
              <a:t>03</a:t>
            </a:r>
            <a:endParaRPr lang="zh-CN" altLang="en-US">
              <a:solidFill>
                <a:sysClr val="window" lastClr="FFFFFF"/>
              </a:solidFill>
              <a:sym typeface="Arial" pitchFamily="34" charset="0"/>
            </a:endParaRPr>
          </a:p>
        </p:txBody>
      </p:sp>
      <p:sp>
        <p:nvSpPr>
          <p:cNvPr id="5" name="矩形 4"/>
          <p:cNvSpPr/>
          <p:nvPr>
            <p:custDataLst>
              <p:tags r:id="rId18"/>
            </p:custDataLst>
          </p:nvPr>
        </p:nvSpPr>
        <p:spPr>
          <a:xfrm>
            <a:off x="8182610" y="4457700"/>
            <a:ext cx="3825875" cy="1143000"/>
          </a:xfrm>
          <a:prstGeom prst="rect">
            <a:avLst/>
          </a:prstGeom>
          <a:ln>
            <a:solidFill>
              <a:srgbClr val="2EB0A2"/>
            </a:solidFill>
          </a:ln>
        </p:spPr>
        <p:txBody>
          <a:bodyPr wrap="square"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en-US" altLang="zh-CN">
                <a:ea typeface="宋体" panose="02010600030101010101" pitchFamily="2" charset="-122"/>
                <a:sym typeface="Arial" pitchFamily="34" charset="0"/>
              </a:rPr>
              <a:t>        </a:t>
            </a:r>
            <a:r>
              <a:rPr lang="zh-CN">
                <a:ea typeface="宋体" panose="02010600030101010101" pitchFamily="2" charset="-122"/>
                <a:sym typeface="Arial" pitchFamily="34" charset="0"/>
              </a:rPr>
              <a:t>高速</a:t>
            </a:r>
            <a:r>
              <a:rPr>
                <a:ea typeface="Source Han Sans Normal"/>
                <a:sym typeface="Arial" pitchFamily="34" charset="0"/>
              </a:rPr>
              <a:t>CAN作为一种事件驱动型总线，无法为下一代线控系统提供所需的容错功能或带宽</a:t>
            </a:r>
            <a:r>
              <a:rPr lang="zh-CN">
                <a:ea typeface="宋体" panose="02010600030101010101" pitchFamily="2" charset="-122"/>
                <a:sym typeface="Arial" pitchFamily="34" charset="0"/>
              </a:rPr>
              <a:t>。</a:t>
            </a:r>
            <a:endParaRPr lang="zh-CN">
              <a:ea typeface="宋体" panose="02010600030101010101" pitchFamily="2" charset="-122"/>
              <a:sym typeface="Arial" pitchFamily="34" charset="0"/>
            </a:endParaRPr>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1000"/>
                                        <p:tgtEl>
                                          <p:spTgt spid="24"/>
                                        </p:tgtEl>
                                      </p:cBhvr>
                                    </p:animEffect>
                                    <p:anim calcmode="lin" valueType="num">
                                      <p:cBhvr>
                                        <p:cTn id="28" dur="1000" fill="hold"/>
                                        <p:tgtEl>
                                          <p:spTgt spid="24"/>
                                        </p:tgtEl>
                                        <p:attrNameLst>
                                          <p:attrName>ppt_x</p:attrName>
                                        </p:attrNameLst>
                                      </p:cBhvr>
                                      <p:tavLst>
                                        <p:tav tm="0">
                                          <p:val>
                                            <p:strVal val="#ppt_x"/>
                                          </p:val>
                                        </p:tav>
                                        <p:tav tm="100000">
                                          <p:val>
                                            <p:strVal val="#ppt_x"/>
                                          </p:val>
                                        </p:tav>
                                      </p:tavLst>
                                    </p:anim>
                                    <p:anim calcmode="lin" valueType="num">
                                      <p:cBhvr>
                                        <p:cTn id="2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2.4 D</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466081" y="648776"/>
            <a:ext cx="10431892" cy="1126669"/>
            <a:chOff x="936527" y="1614853"/>
            <a:chExt cx="4885162" cy="4548563"/>
          </a:xfrm>
        </p:grpSpPr>
        <p:sp>
          <p:nvSpPr>
            <p:cNvPr id="23" name="文本框 22"/>
            <p:cNvSpPr txBox="1"/>
            <p:nvPr/>
          </p:nvSpPr>
          <p:spPr>
            <a:xfrm>
              <a:off x="1120969" y="2229509"/>
              <a:ext cx="4641612" cy="33506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汽车信息娱乐和远程信息设备，特别是汽车导航系统，需要功能强大的操作系统和连接能力。目前主要应用的几种</a:t>
              </a:r>
              <a:r>
                <a:rPr lang="en-US" altLang="zh-CN" sz="2000" spc="150">
                  <a:latin typeface="Source Han Sans Normal" pitchFamily="34" charset="-122"/>
                  <a:ea typeface="Source Han Sans Normal" pitchFamily="34" charset="-122"/>
                </a:rPr>
                <a:t>D</a:t>
              </a:r>
              <a:r>
                <a:rPr lang="zh-CN" altLang="en-US" sz="2000" spc="150">
                  <a:latin typeface="Source Han Sans Normal" pitchFamily="34" charset="-122"/>
                  <a:ea typeface="Source Han Sans Normal" pitchFamily="34" charset="-122"/>
                </a:rPr>
                <a:t>类总线协议见下表。</a:t>
              </a:r>
              <a:endParaRPr lang="zh-CN" altLang="en-US" sz="2000" spc="150">
                <a:latin typeface="Source Han Sans Normal" pitchFamily="34" charset="-122"/>
                <a:ea typeface="Source Han Sans Normal" pitchFamily="34" charset="-122"/>
              </a:endParaRPr>
            </a:p>
          </p:txBody>
        </p:sp>
        <p:sp>
          <p:nvSpPr>
            <p:cNvPr id="24" name="Rectangle: Rounded Corners 116"/>
            <p:cNvSpPr/>
            <p:nvPr/>
          </p:nvSpPr>
          <p:spPr>
            <a:xfrm>
              <a:off x="936527" y="1614853"/>
              <a:ext cx="4885162" cy="4548563"/>
            </a:xfrm>
            <a:prstGeom prst="roundRect">
              <a:avLst>
                <a:gd name="adj" fmla="val 5758"/>
              </a:avLst>
            </a:prstGeom>
            <a:noFill/>
            <a:ln w="9525">
              <a:solidFill>
                <a:srgbClr val="2EB0A2"/>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sp>
        <p:nvSpPr>
          <p:cNvPr id="27" name="文本框 26"/>
          <p:cNvSpPr txBox="1"/>
          <p:nvPr/>
        </p:nvSpPr>
        <p:spPr>
          <a:xfrm>
            <a:off x="4454340" y="6335841"/>
            <a:ext cx="2754623"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spc="150">
                <a:solidFill>
                  <a:srgbClr val="2C6A7F"/>
                </a:solidFill>
                <a:ea typeface="Source Han Sans Normal" pitchFamily="34" charset="-122"/>
              </a:rPr>
              <a:t>   D</a:t>
            </a:r>
            <a:r>
              <a:rPr lang="zh-CN" altLang="en-US" b="1" spc="150">
                <a:solidFill>
                  <a:srgbClr val="2C6A7F"/>
                </a:solidFill>
                <a:ea typeface="Source Han Sans Normal" pitchFamily="34" charset="-122"/>
              </a:rPr>
              <a:t>类总线性能</a:t>
            </a:r>
            <a:endParaRPr lang="zh-CN" altLang="en-US" b="1" spc="150">
              <a:solidFill>
                <a:srgbClr val="2C6A7F"/>
              </a:solidFill>
              <a:ea typeface="Source Han Sans Normal" pitchFamily="34" charset="-122"/>
            </a:endParaRPr>
          </a:p>
        </p:txBody>
      </p:sp>
      <p:graphicFrame>
        <p:nvGraphicFramePr>
          <p:cNvPr id="2" name="表格 1"/>
          <p:cNvGraphicFramePr>
            <a:graphicFrameLocks noGrp="1"/>
          </p:cNvGraphicFramePr>
          <p:nvPr>
            <p:custDataLst>
              <p:tags r:id="rId6"/>
            </p:custDataLst>
          </p:nvPr>
        </p:nvGraphicFramePr>
        <p:xfrm>
          <a:off x="544830" y="1931035"/>
          <a:ext cx="10227310" cy="4400550"/>
        </p:xfrm>
        <a:graphic>
          <a:graphicData uri="http://schemas.openxmlformats.org/drawingml/2006/table">
            <a:tbl>
              <a:tblPr firstRow="1" firstCol="1" bandRow="1">
                <a:tableStyleId>{5C22544A-7EE6-4342-B048-85BDC9FD1C3A}</a:tableStyleId>
              </a:tblPr>
              <a:tblGrid>
                <a:gridCol w="1931670"/>
                <a:gridCol w="1240155"/>
                <a:gridCol w="1518285"/>
                <a:gridCol w="1205230"/>
                <a:gridCol w="1360805"/>
                <a:gridCol w="1519555"/>
                <a:gridCol w="1451610"/>
              </a:tblGrid>
              <a:tr h="549910">
                <a:tc>
                  <a:txBody>
                    <a:bodyPr vert="horz" wrap="square"/>
                    <a:lstStyle/>
                    <a:p>
                      <a:pPr indent="266700" algn="ctr">
                        <a:lnSpc>
                          <a:spcPct val="150000"/>
                        </a:lnSpc>
                      </a:pPr>
                      <a:r>
                        <a:rPr lang="zh-CN" sz="1800" kern="100">
                          <a:effectLst/>
                          <a:ea typeface="Source Han Sans Normal"/>
                        </a:rPr>
                        <a:t>特点</a:t>
                      </a:r>
                      <a:r>
                        <a:rPr lang="en-US" sz="1800" kern="100">
                          <a:effectLst/>
                          <a:ea typeface="Source Han Sans Normal"/>
                        </a:rPr>
                        <a:t>     </a:t>
                      </a:r>
                      <a:r>
                        <a:rPr lang="zh-CN" sz="1800" kern="100">
                          <a:effectLst/>
                          <a:ea typeface="Source Han Sans Normal"/>
                        </a:rPr>
                        <a:t>类型</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低速</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gridSpan="4">
                  <a:txBody>
                    <a:bodyPr vert="horz" wrap="square"/>
                    <a:lstStyle/>
                    <a:p>
                      <a:pPr indent="266700" algn="ctr">
                        <a:lnSpc>
                          <a:spcPct val="150000"/>
                        </a:lnSpc>
                      </a:pPr>
                      <a:r>
                        <a:rPr lang="zh-CN" sz="1800" kern="100">
                          <a:effectLst/>
                          <a:ea typeface="Source Han Sans Normal"/>
                        </a:rPr>
                        <a:t>高速</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hMerge="1">
                  <a:txBody>
                    <a:bodyPr vert="horz" wrap="square"/>
                    <a:lstStyle/>
                    <a:p/>
                  </a:txBody>
                  <a:tcPr/>
                </a:tc>
                <a:tc hMerge="1">
                  <a:txBody>
                    <a:bodyPr vert="horz" wrap="square"/>
                    <a:lstStyle/>
                    <a:p/>
                  </a:txBody>
                  <a:tcPr/>
                </a:tc>
                <a:tc hMerge="1">
                  <a:txBody>
                    <a:bodyPr vert="horz" wrap="square"/>
                    <a:lstStyle/>
                    <a:p/>
                  </a:txBody>
                  <a:tcPr/>
                </a:tc>
                <a:tc>
                  <a:txBody>
                    <a:bodyPr vert="horz" wrap="square"/>
                    <a:lstStyle/>
                    <a:p>
                      <a:pPr indent="266700" algn="ctr">
                        <a:lnSpc>
                          <a:spcPct val="150000"/>
                        </a:lnSpc>
                      </a:pPr>
                      <a:r>
                        <a:rPr lang="zh-CN" sz="1800" kern="100">
                          <a:effectLst/>
                          <a:ea typeface="Source Han Sans Normal"/>
                        </a:rPr>
                        <a:t>无线</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r>
              <a:tr h="484505">
                <a:tc rowSpan="2">
                  <a:txBody>
                    <a:bodyPr vert="horz" wrap="square"/>
                    <a:lstStyle/>
                    <a:p>
                      <a:pPr indent="266700" algn="ctr">
                        <a:lnSpc>
                          <a:spcPct val="150000"/>
                        </a:lnSpc>
                      </a:pPr>
                      <a:r>
                        <a:rPr lang="zh-CN" sz="1800" kern="100">
                          <a:effectLst/>
                          <a:ea typeface="Source Han Sans Normal"/>
                        </a:rPr>
                        <a:t>总线协议</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rowSpan="2">
                  <a:txBody>
                    <a:bodyPr vert="horz" wrap="square"/>
                    <a:lstStyle/>
                    <a:p>
                      <a:pPr indent="266700" algn="ctr">
                        <a:lnSpc>
                          <a:spcPct val="150000"/>
                        </a:lnSpc>
                      </a:pPr>
                      <a:r>
                        <a:rPr lang="en-US" sz="1800" kern="100">
                          <a:effectLst/>
                          <a:ea typeface="Source Han Sans Normal"/>
                        </a:rPr>
                        <a:t>IDB-C</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gridSpan="2">
                  <a:txBody>
                    <a:bodyPr vert="horz" wrap="square"/>
                    <a:lstStyle/>
                    <a:p>
                      <a:pPr indent="266700" algn="ctr">
                        <a:lnSpc>
                          <a:spcPct val="150000"/>
                        </a:lnSpc>
                      </a:pPr>
                      <a:r>
                        <a:rPr lang="en-US" sz="1800" kern="100">
                          <a:effectLst/>
                          <a:ea typeface="Source Han Sans Normal"/>
                        </a:rPr>
                        <a:t>D2B</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hMerge="1">
                  <a:txBody>
                    <a:bodyPr vert="horz" wrap="square"/>
                    <a:lstStyle/>
                    <a:p/>
                  </a:txBody>
                  <a:tcPr/>
                </a:tc>
                <a:tc rowSpan="2">
                  <a:txBody>
                    <a:bodyPr vert="horz" wrap="square"/>
                    <a:lstStyle/>
                    <a:p>
                      <a:pPr indent="266700" algn="ctr">
                        <a:lnSpc>
                          <a:spcPct val="150000"/>
                        </a:lnSpc>
                      </a:pPr>
                      <a:r>
                        <a:rPr lang="en-US" sz="1800" kern="100">
                          <a:effectLst/>
                          <a:ea typeface="Source Han Sans Normal"/>
                        </a:rPr>
                        <a:t>MOST</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rowSpan="2">
                  <a:txBody>
                    <a:bodyPr vert="horz" wrap="square"/>
                    <a:lstStyle/>
                    <a:p>
                      <a:pPr indent="266700" algn="ctr">
                        <a:lnSpc>
                          <a:spcPct val="150000"/>
                        </a:lnSpc>
                      </a:pPr>
                      <a:r>
                        <a:rPr lang="en-US" sz="1800" kern="100">
                          <a:effectLst/>
                          <a:ea typeface="Source Han Sans Normal"/>
                        </a:rPr>
                        <a:t>IDB-1394</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rowSpan="2">
                  <a:txBody>
                    <a:bodyPr vert="horz" wrap="square"/>
                    <a:lstStyle/>
                    <a:p>
                      <a:pPr indent="266700" algn="ctr">
                        <a:lnSpc>
                          <a:spcPct val="150000"/>
                        </a:lnSpc>
                      </a:pPr>
                      <a:r>
                        <a:rPr lang="zh-CN" sz="1800" kern="100">
                          <a:effectLst/>
                          <a:ea typeface="Source Han Sans Normal"/>
                        </a:rPr>
                        <a:t>蓝牙</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485775">
                <a:tc vMerge="1">
                  <a:txBody>
                    <a:bodyPr vert="horz" wrap="square"/>
                    <a:lstStyle/>
                    <a:p/>
                  </a:txBody>
                  <a:tcPr/>
                </a:tc>
                <a:tc vMerge="1">
                  <a:txBody>
                    <a:bodyPr vert="horz" wrap="square"/>
                    <a:lstStyle/>
                    <a:p/>
                  </a:txBody>
                  <a:tcPr/>
                </a:tc>
                <a:tc>
                  <a:txBody>
                    <a:bodyPr vert="horz" wrap="square"/>
                    <a:lstStyle/>
                    <a:p>
                      <a:pPr indent="266700" algn="ctr">
                        <a:lnSpc>
                          <a:spcPct val="150000"/>
                        </a:lnSpc>
                      </a:pPr>
                      <a:r>
                        <a:rPr lang="en-US" sz="1800" kern="100">
                          <a:effectLst/>
                          <a:ea typeface="Source Han Sans Normal"/>
                        </a:rPr>
                        <a:t>Cipper</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OPtical</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vMerge="1">
                  <a:txBody>
                    <a:bodyPr vert="horz" wrap="square"/>
                    <a:lstStyle/>
                    <a:p/>
                  </a:txBody>
                  <a:tcPr/>
                </a:tc>
                <a:tc vMerge="1">
                  <a:txBody>
                    <a:bodyPr vert="horz" wrap="square"/>
                    <a:lstStyle/>
                    <a:p/>
                  </a:txBody>
                  <a:tcPr/>
                </a:tc>
                <a:tc vMerge="1">
                  <a:txBody>
                    <a:bodyPr vert="horz" wrap="square"/>
                    <a:lstStyle/>
                    <a:p/>
                  </a:txBody>
                  <a:tcPr/>
                </a:tc>
              </a:tr>
              <a:tr h="822960">
                <a:tc>
                  <a:txBody>
                    <a:bodyPr vert="horz" wrap="square"/>
                    <a:lstStyle/>
                    <a:p>
                      <a:pPr indent="266700" algn="ctr">
                        <a:lnSpc>
                          <a:spcPct val="150000"/>
                        </a:lnSpc>
                      </a:pPr>
                      <a:r>
                        <a:rPr lang="zh-CN" sz="1800" kern="100">
                          <a:effectLst/>
                          <a:ea typeface="Source Han Sans Normal"/>
                        </a:rPr>
                        <a:t>应用场合</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通信娱乐</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gridSpan="2">
                  <a:txBody>
                    <a:bodyPr vert="horz" wrap="square"/>
                    <a:lstStyle/>
                    <a:p>
                      <a:pPr indent="266700" algn="ctr">
                        <a:lnSpc>
                          <a:spcPct val="150000"/>
                        </a:lnSpc>
                      </a:pPr>
                      <a:r>
                        <a:rPr lang="zh-CN" sz="1800" kern="100">
                          <a:effectLst/>
                          <a:ea typeface="Source Han Sans Normal"/>
                        </a:rPr>
                        <a:t>通信娱乐</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hMerge="1">
                  <a:txBody>
                    <a:bodyPr vert="horz" wrap="square"/>
                    <a:lstStyle/>
                    <a:p/>
                  </a:txBody>
                  <a:tcPr/>
                </a:tc>
                <a:tc>
                  <a:txBody>
                    <a:bodyPr vert="horz" wrap="square"/>
                    <a:lstStyle/>
                    <a:p>
                      <a:pPr indent="266700" algn="ctr">
                        <a:lnSpc>
                          <a:spcPct val="150000"/>
                        </a:lnSpc>
                      </a:pPr>
                      <a:r>
                        <a:rPr lang="zh-CN" sz="1800" kern="100">
                          <a:effectLst/>
                          <a:ea typeface="Source Han Sans Normal"/>
                        </a:rPr>
                        <a:t>通信娱乐</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PC</a:t>
                      </a:r>
                      <a:r>
                        <a:rPr lang="zh-CN" sz="1800" kern="100">
                          <a:effectLst/>
                          <a:ea typeface="Source Han Sans Normal"/>
                        </a:rPr>
                        <a:t>设备</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PC</a:t>
                      </a:r>
                      <a:r>
                        <a:rPr lang="zh-CN" sz="1800" kern="100">
                          <a:effectLst/>
                          <a:ea typeface="Source Han Sans Normal"/>
                        </a:rPr>
                        <a:t>通信</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411480">
                <a:tc>
                  <a:txBody>
                    <a:bodyPr vert="horz" wrap="square"/>
                    <a:lstStyle/>
                    <a:p>
                      <a:pPr indent="266700" algn="ctr">
                        <a:lnSpc>
                          <a:spcPct val="150000"/>
                        </a:lnSpc>
                      </a:pPr>
                      <a:r>
                        <a:rPr lang="zh-CN" sz="1800" kern="100">
                          <a:effectLst/>
                          <a:ea typeface="Source Han Sans Normal"/>
                        </a:rPr>
                        <a:t>传输介质</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双绞线</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双绞线</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光纤</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光纤</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zh-CN" sz="1800" kern="100">
                          <a:effectLst/>
                          <a:ea typeface="Source Han Sans Normal"/>
                        </a:rPr>
                        <a:t>光纤</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 </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822960">
                <a:tc>
                  <a:txBody>
                    <a:bodyPr vert="horz" wrap="square"/>
                    <a:lstStyle/>
                    <a:p>
                      <a:pPr indent="266700" algn="ctr">
                        <a:lnSpc>
                          <a:spcPct val="150000"/>
                        </a:lnSpc>
                      </a:pPr>
                      <a:r>
                        <a:rPr lang="zh-CN" sz="1800" kern="100">
                          <a:effectLst/>
                          <a:ea typeface="Source Han Sans Normal"/>
                        </a:rPr>
                        <a:t>位速率</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en-US" sz="1800" kern="100">
                          <a:effectLst/>
                          <a:ea typeface="Source Han Sans Normal"/>
                        </a:rPr>
                        <a:t>250kbit/s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29.8kbit/s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12Mbit/s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25Mbit/s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98~393Mbit/s</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a:txBody>
                    <a:bodyPr vert="horz" wrap="square"/>
                    <a:lstStyle/>
                    <a:p>
                      <a:pPr indent="266700" algn="ctr">
                        <a:lnSpc>
                          <a:spcPct val="150000"/>
                        </a:lnSpc>
                      </a:pPr>
                      <a:r>
                        <a:rPr lang="en-US" sz="1800" kern="100">
                          <a:effectLst/>
                          <a:ea typeface="Source Han Sans Normal"/>
                        </a:rPr>
                        <a:t>2.4GHz</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r h="822960">
                <a:tc>
                  <a:txBody>
                    <a:bodyPr vert="horz" wrap="square"/>
                    <a:lstStyle/>
                    <a:p>
                      <a:pPr indent="266700" algn="ctr">
                        <a:lnSpc>
                          <a:spcPct val="150000"/>
                        </a:lnSpc>
                      </a:pPr>
                      <a:r>
                        <a:rPr lang="zh-CN" sz="1800" kern="100">
                          <a:effectLst/>
                          <a:ea typeface="Source Han Sans Normal"/>
                        </a:rPr>
                        <a:t>备注</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solidFill>
                      <a:srgbClr val="2C6A7F"/>
                    </a:solidFill>
                  </a:tcPr>
                </a:tc>
                <a:tc>
                  <a:txBody>
                    <a:bodyPr vert="horz" wrap="square"/>
                    <a:lstStyle/>
                    <a:p>
                      <a:pPr indent="266700" algn="ctr">
                        <a:lnSpc>
                          <a:spcPct val="150000"/>
                        </a:lnSpc>
                      </a:pPr>
                      <a:r>
                        <a:rPr lang="zh-CN" sz="1800" kern="100">
                          <a:effectLst/>
                          <a:ea typeface="Source Han Sans Normal"/>
                        </a:rPr>
                        <a:t>基于</a:t>
                      </a:r>
                      <a:r>
                        <a:rPr lang="en-US" sz="1800" kern="100">
                          <a:effectLst/>
                          <a:ea typeface="Source Han Sans Normal"/>
                        </a:rPr>
                        <a:t>CAN</a:t>
                      </a:r>
                      <a:r>
                        <a:rPr lang="zh-CN" sz="1800" kern="100">
                          <a:effectLst/>
                          <a:ea typeface="Source Han Sans Normal"/>
                        </a:rPr>
                        <a:t>总线</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gridSpan="4">
                  <a:txBody>
                    <a:bodyPr vert="horz" wrap="square"/>
                    <a:lstStyle/>
                    <a:p>
                      <a:pPr indent="266700" algn="ctr">
                        <a:lnSpc>
                          <a:spcPct val="150000"/>
                        </a:lnSpc>
                      </a:pPr>
                      <a:r>
                        <a:rPr lang="en-US" sz="1800" kern="100">
                          <a:effectLst/>
                          <a:ea typeface="Source Han Sans Normal"/>
                        </a:rPr>
                        <a:t> </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c hMerge="1">
                  <a:txBody>
                    <a:bodyPr vert="horz" wrap="square"/>
                    <a:lstStyle/>
                    <a:p/>
                  </a:txBody>
                  <a:tcPr/>
                </a:tc>
                <a:tc hMerge="1">
                  <a:txBody>
                    <a:bodyPr vert="horz" wrap="square"/>
                    <a:lstStyle/>
                    <a:p/>
                  </a:txBody>
                  <a:tcPr/>
                </a:tc>
                <a:tc hMerge="1">
                  <a:txBody>
                    <a:bodyPr vert="horz" wrap="square"/>
                    <a:lstStyle/>
                    <a:p/>
                  </a:txBody>
                  <a:tcPr/>
                </a:tc>
                <a:tc>
                  <a:txBody>
                    <a:bodyPr vert="horz" wrap="square"/>
                    <a:lstStyle/>
                    <a:p>
                      <a:pPr indent="266700" algn="ctr">
                        <a:lnSpc>
                          <a:spcPct val="150000"/>
                        </a:lnSpc>
                      </a:pPr>
                      <a:r>
                        <a:rPr lang="zh-CN" sz="1800" kern="100">
                          <a:effectLst/>
                          <a:ea typeface="Source Han Sans Normal"/>
                        </a:rPr>
                        <a:t>短距离射频技术</a:t>
                      </a:r>
                      <a:endParaRPr lang="zh-CN" sz="1800" kern="100">
                        <a:effectLst/>
                        <a:latin typeface="Calibri" panose="020f0502020204030204" pitchFamily="34" charset="0"/>
                        <a:ea typeface="Source Han Sans Normal"/>
                        <a:cs typeface="Times New Roman" panose="02020603050405020304" pitchFamily="18" charset="0"/>
                      </a:endParaRPr>
                    </a:p>
                  </a:txBody>
                  <a:tcPr marL="68580" marR="68580" marT="0" marB="0" anchor="ctr"/>
                </a:tc>
              </a:tr>
            </a:tbl>
          </a:graphicData>
        </a:graphic>
      </p:graphicFrame>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1000"/>
                                        <p:tgtEl>
                                          <p:spTgt spid="22"/>
                                        </p:tgtEl>
                                      </p:cBhvr>
                                    </p:animEffect>
                                    <p:anim calcmode="lin" valueType="num">
                                      <p:cBhvr>
                                        <p:cTn id="28" dur="1000" fill="hold"/>
                                        <p:tgtEl>
                                          <p:spTgt spid="22"/>
                                        </p:tgtEl>
                                        <p:attrNameLst>
                                          <p:attrName>ppt_x</p:attrName>
                                        </p:attrNameLst>
                                      </p:cBhvr>
                                      <p:tavLst>
                                        <p:tav tm="0">
                                          <p:val>
                                            <p:strVal val="#ppt_x"/>
                                          </p:val>
                                        </p:tav>
                                        <p:tav tm="100000">
                                          <p:val>
                                            <p:strVal val="#ppt_x"/>
                                          </p:val>
                                        </p:tav>
                                      </p:tavLst>
                                    </p:anim>
                                    <p:anim calcmode="lin" valueType="num">
                                      <p:cBhvr>
                                        <p:cTn id="2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2"/>
                                        </p:tgtEl>
                                        <p:attrNameLst>
                                          <p:attrName>style.visibility</p:attrName>
                                        </p:attrNameLst>
                                      </p:cBhvr>
                                      <p:to>
                                        <p:strVal val="visible"/>
                                      </p:to>
                                    </p:set>
                                    <p:animEffect transition="in" filter="fade">
                                      <p:cBhvr>
                                        <p:cTn id="34" dur="1000"/>
                                        <p:tgtEl>
                                          <p:spTgt spid="2"/>
                                        </p:tgtEl>
                                      </p:cBhvr>
                                    </p:animEffect>
                                    <p:anim calcmode="lin" valueType="num">
                                      <p:cBhvr>
                                        <p:cTn id="35" dur="1000" fill="hold"/>
                                        <p:tgtEl>
                                          <p:spTgt spid="2"/>
                                        </p:tgtEl>
                                        <p:attrNameLst>
                                          <p:attrName>ppt_x</p:attrName>
                                        </p:attrNameLst>
                                      </p:cBhvr>
                                      <p:tavLst>
                                        <p:tav tm="0">
                                          <p:val>
                                            <p:strVal val="#ppt_x"/>
                                          </p:val>
                                        </p:tav>
                                        <p:tav tm="100000">
                                          <p:val>
                                            <p:strVal val="#ppt_x"/>
                                          </p:val>
                                        </p:tav>
                                      </p:tavLst>
                                    </p:anim>
                                    <p:anim calcmode="lin" valueType="num">
                                      <p:cBhvr>
                                        <p:cTn id="36" dur="1000" fill="hold"/>
                                        <p:tgtEl>
                                          <p:spTgt spid="2"/>
                                        </p:tgtEl>
                                        <p:attrNameLst>
                                          <p:attrName>ppt_y</p:attrName>
                                        </p:attrNameLst>
                                      </p:cBhvr>
                                      <p:tavLst>
                                        <p:tav tm="0">
                                          <p:val>
                                            <p:strVal val="#ppt_y+.1"/>
                                          </p:val>
                                        </p:tav>
                                        <p:tav tm="100000">
                                          <p:val>
                                            <p:strVal val="#ppt_y"/>
                                          </p:val>
                                        </p:tav>
                                      </p:tavLst>
                                    </p:anim>
                                  </p:childTnLst>
                                </p:cTn>
                              </p:par>
                              <p:par>
                                <p:cTn id="37" presetID="42" presetClass="entr" presetSubtype="0" dur="1000" fill="hold" grpId="0" nodeType="with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fade">
                                      <p:cBhvr>
                                        <p:cTn id="39" dur="1000"/>
                                        <p:tgtEl>
                                          <p:spTgt spid="27"/>
                                        </p:tgtEl>
                                      </p:cBhvr>
                                    </p:animEffect>
                                    <p:anim calcmode="lin" valueType="num">
                                      <p:cBhvr>
                                        <p:cTn id="40" dur="1000" fill="hold"/>
                                        <p:tgtEl>
                                          <p:spTgt spid="27"/>
                                        </p:tgtEl>
                                        <p:attrNameLst>
                                          <p:attrName>ppt_x</p:attrName>
                                        </p:attrNameLst>
                                      </p:cBhvr>
                                      <p:tavLst>
                                        <p:tav tm="0">
                                          <p:val>
                                            <p:strVal val="#ppt_x"/>
                                          </p:val>
                                        </p:tav>
                                        <p:tav tm="100000">
                                          <p:val>
                                            <p:strVal val="#ppt_x"/>
                                          </p:val>
                                        </p:tav>
                                      </p:tavLst>
                                    </p:anim>
                                    <p:anim calcmode="lin" valueType="num">
                                      <p:cBhvr>
                                        <p:cTn id="41"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P spid="27"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2.4 D</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460981" y="915590"/>
            <a:ext cx="10431892" cy="1126669"/>
            <a:chOff x="936527" y="1614853"/>
            <a:chExt cx="4885162" cy="4548563"/>
          </a:xfrm>
        </p:grpSpPr>
        <p:sp>
          <p:nvSpPr>
            <p:cNvPr id="23" name="文本框 22"/>
            <p:cNvSpPr txBox="1"/>
            <p:nvPr/>
          </p:nvSpPr>
          <p:spPr>
            <a:xfrm>
              <a:off x="1058302" y="2286740"/>
              <a:ext cx="4641612" cy="33506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汽车多媒体网络和协议分为三种类型，分别是</a:t>
              </a:r>
              <a:r>
                <a:rPr lang="zh-CN" altLang="en-US" sz="2000" spc="150">
                  <a:solidFill>
                    <a:srgbClr val="FF0000"/>
                  </a:solidFill>
                  <a:latin typeface="Source Han Sans Normal" pitchFamily="34" charset="-122"/>
                  <a:ea typeface="Source Han Sans Normal" pitchFamily="34" charset="-122"/>
                </a:rPr>
                <a:t>低速、高速和无线</a:t>
              </a:r>
              <a:r>
                <a:rPr lang="zh-CN" altLang="en-US" sz="2000" spc="150">
                  <a:latin typeface="Source Han Sans Normal" pitchFamily="34" charset="-122"/>
                  <a:ea typeface="Source Han Sans Normal" pitchFamily="34" charset="-122"/>
                </a:rPr>
                <a:t>，对应</a:t>
              </a:r>
              <a:r>
                <a:rPr lang="en-US" altLang="zh-CN" sz="2000" spc="150">
                  <a:latin typeface="Source Han Sans Normal" pitchFamily="34" charset="-122"/>
                  <a:ea typeface="Source Han Sans Normal" pitchFamily="34" charset="-122"/>
                </a:rPr>
                <a:t>SAE</a:t>
              </a:r>
              <a:r>
                <a:rPr lang="zh-CN" altLang="en-US" sz="2000" spc="150">
                  <a:latin typeface="Source Han Sans Normal" pitchFamily="34" charset="-122"/>
                  <a:ea typeface="Source Han Sans Normal" pitchFamily="34" charset="-122"/>
                </a:rPr>
                <a:t>的分类相应为</a:t>
              </a:r>
              <a:r>
                <a:rPr lang="en-US" altLang="zh-CN" sz="2000" spc="150">
                  <a:latin typeface="Source Han Sans Normal" pitchFamily="34" charset="-122"/>
                  <a:ea typeface="Source Han Sans Normal" pitchFamily="34" charset="-122"/>
                </a:rPr>
                <a:t>IDB-C</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IDB-M</a:t>
              </a:r>
              <a:r>
                <a:rPr lang="zh-CN" altLang="en-US" sz="2000" spc="150">
                  <a:latin typeface="Source Han Sans Normal" pitchFamily="34" charset="-122"/>
                  <a:ea typeface="Source Han Sans Normal" pitchFamily="34" charset="-122"/>
                </a:rPr>
                <a:t>和</a:t>
              </a:r>
              <a:r>
                <a:rPr lang="en-US" altLang="zh-CN" sz="2000" spc="150">
                  <a:latin typeface="Source Han Sans Normal" pitchFamily="34" charset="-122"/>
                  <a:ea typeface="Source Han Sans Normal" pitchFamily="34" charset="-122"/>
                </a:rPr>
                <a:t>IDB-W</a:t>
              </a:r>
              <a:r>
                <a:rPr lang="zh-CN" altLang="en-US" sz="2000" spc="150">
                  <a:latin typeface="Source Han Sans Normal" pitchFamily="34" charset="-122"/>
                  <a:ea typeface="Source Han Sans Normal" pitchFamily="34" charset="-122"/>
                </a:rPr>
                <a:t>，其传输速率为</a:t>
              </a:r>
              <a:r>
                <a:rPr lang="en-US" altLang="zh-CN" sz="2000" spc="150">
                  <a:latin typeface="Source Han Sans Normal" pitchFamily="34" charset="-122"/>
                  <a:ea typeface="Source Han Sans Normal" pitchFamily="34" charset="-122"/>
                </a:rPr>
                <a:t>250kbit/s</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100Mbit/s</a:t>
              </a:r>
              <a:r>
                <a:rPr lang="zh-CN" altLang="en-US" sz="2000" spc="150">
                  <a:latin typeface="Source Han Sans Normal" pitchFamily="34" charset="-122"/>
                  <a:ea typeface="Source Han Sans Normal" pitchFamily="34" charset="-122"/>
                </a:rPr>
                <a:t>。</a:t>
              </a:r>
              <a:endParaRPr lang="zh-CN" altLang="en-US" sz="2000" spc="150">
                <a:latin typeface="Source Han Sans Normal" pitchFamily="34" charset="-122"/>
                <a:ea typeface="Source Han Sans Normal" pitchFamily="34" charset="-122"/>
              </a:endParaRPr>
            </a:p>
          </p:txBody>
        </p:sp>
        <p:sp>
          <p:nvSpPr>
            <p:cNvPr id="24" name="Rectangle: Rounded Corners 116"/>
            <p:cNvSpPr/>
            <p:nvPr/>
          </p:nvSpPr>
          <p:spPr>
            <a:xfrm>
              <a:off x="936527" y="1614853"/>
              <a:ext cx="4885162" cy="4548563"/>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grpSp>
        <p:nvGrpSpPr>
          <p:cNvPr id="20" name="组合 19"/>
          <p:cNvGrpSpPr/>
          <p:nvPr/>
        </p:nvGrpSpPr>
        <p:grpSpPr>
          <a:xfrm>
            <a:off x="460981" y="2472355"/>
            <a:ext cx="10431892" cy="3572482"/>
            <a:chOff x="858618" y="975033"/>
            <a:chExt cx="4885162" cy="14422744"/>
          </a:xfrm>
        </p:grpSpPr>
        <p:sp>
          <p:nvSpPr>
            <p:cNvPr id="21" name="文本框 20"/>
            <p:cNvSpPr txBox="1"/>
            <p:nvPr/>
          </p:nvSpPr>
          <p:spPr>
            <a:xfrm>
              <a:off x="980392" y="1627893"/>
              <a:ext cx="4641612" cy="122976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buClrTx/>
                <a:buSzTx/>
                <a:buFontTx/>
              </a:pP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1</a:t>
              </a:r>
              <a:r>
                <a:rPr lang="zh-CN" altLang="en-US" sz="2000" spc="150">
                  <a:latin typeface="Source Han Sans Normal" pitchFamily="34" charset="-122"/>
                  <a:ea typeface="Source Han Sans Normal" pitchFamily="34" charset="-122"/>
                </a:rPr>
                <a:t>）</a:t>
              </a:r>
              <a:r>
                <a:rPr lang="zh-CN" altLang="en-US" sz="2000" spc="150">
                  <a:solidFill>
                    <a:srgbClr val="FF0000"/>
                  </a:solidFill>
                  <a:latin typeface="Source Han Sans Normal" pitchFamily="34" charset="-122"/>
                  <a:ea typeface="Source Han Sans Normal" pitchFamily="34" charset="-122"/>
                </a:rPr>
                <a:t>低速</a:t>
              </a:r>
              <a:r>
                <a:rPr lang="zh-CN" altLang="en-US" sz="2000" spc="150">
                  <a:latin typeface="Source Han Sans Normal" pitchFamily="34" charset="-122"/>
                  <a:ea typeface="Source Han Sans Normal" pitchFamily="34" charset="-122"/>
                </a:rPr>
                <a:t>用于</a:t>
              </a:r>
              <a:r>
                <a:rPr lang="zh-CN" altLang="en-US" sz="2000" spc="150">
                  <a:solidFill>
                    <a:srgbClr val="FF0000"/>
                  </a:solidFill>
                  <a:latin typeface="Source Han Sans Normal" pitchFamily="34" charset="-122"/>
                  <a:ea typeface="Source Han Sans Normal" pitchFamily="34" charset="-122"/>
                </a:rPr>
                <a:t>远程通信、诊断及通用信息传送</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IDB-C</a:t>
              </a:r>
              <a:r>
                <a:rPr lang="zh-CN" altLang="en-US" sz="2000" spc="150">
                  <a:latin typeface="Source Han Sans Normal" pitchFamily="34" charset="-122"/>
                  <a:ea typeface="Source Han Sans Normal" pitchFamily="34" charset="-122"/>
                </a:rPr>
                <a:t>按</a:t>
              </a:r>
              <a:r>
                <a:rPr lang="en-US" altLang="zh-CN" sz="2000" spc="150">
                  <a:latin typeface="Source Han Sans Normal" pitchFamily="34" charset="-122"/>
                  <a:ea typeface="Source Han Sans Normal" pitchFamily="34" charset="-122"/>
                </a:rPr>
                <a:t>CAN</a:t>
              </a:r>
              <a:r>
                <a:rPr lang="zh-CN" altLang="en-US" sz="2000" spc="150">
                  <a:latin typeface="Source Han Sans Normal" pitchFamily="34" charset="-122"/>
                  <a:ea typeface="Source Han Sans Normal" pitchFamily="34" charset="-122"/>
                </a:rPr>
                <a:t>总线的格式以</a:t>
              </a:r>
              <a:r>
                <a:rPr lang="en-US" altLang="zh-CN" sz="2000" spc="150">
                  <a:latin typeface="Source Han Sans Normal" pitchFamily="34" charset="-122"/>
                  <a:ea typeface="Source Han Sans Normal" pitchFamily="34" charset="-122"/>
                </a:rPr>
                <a:t>250kbit/s</a:t>
              </a:r>
              <a:r>
                <a:rPr lang="zh-CN" altLang="en-US" sz="2000" spc="150">
                  <a:latin typeface="Source Han Sans Normal" pitchFamily="34" charset="-122"/>
                  <a:ea typeface="Source Han Sans Normal" pitchFamily="34" charset="-122"/>
                </a:rPr>
                <a:t>的位速率进行信息传送。由于其低成本的特性，早期的汽车多媒体网络多采用该模式，但一般不传输媒体信息，主要完成操作指令的传输。</a:t>
              </a:r>
              <a:endParaRPr lang="zh-CN" altLang="en-US" sz="2000" spc="150">
                <a:latin typeface="Source Han Sans Normal" pitchFamily="34" charset="-122"/>
                <a:ea typeface="Source Han Sans Normal" pitchFamily="34" charset="-122"/>
              </a:endParaRPr>
            </a:p>
            <a:p>
              <a:pPr algn="just">
                <a:lnSpc>
                  <a:spcPct val="120000"/>
                </a:lnSpc>
                <a:buClrTx/>
                <a:buSzTx/>
                <a:buFontTx/>
              </a:pPr>
              <a:endParaRPr lang="en-US" altLang="zh-CN" sz="2000" spc="150">
                <a:latin typeface="Source Han Sans Normal" pitchFamily="34" charset="-122"/>
                <a:ea typeface="Source Han Sans Normal" pitchFamily="34" charset="-122"/>
              </a:endParaRPr>
            </a:p>
            <a:p>
              <a:pPr algn="just">
                <a:lnSpc>
                  <a:spcPct val="120000"/>
                </a:lnSpc>
                <a:buClrTx/>
                <a:buSzTx/>
                <a:buFontTx/>
              </a:pP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2</a:t>
              </a:r>
              <a:r>
                <a:rPr lang="zh-CN" altLang="en-US" sz="2000" spc="150">
                  <a:latin typeface="Source Han Sans Normal" pitchFamily="34" charset="-122"/>
                  <a:ea typeface="Source Han Sans Normal" pitchFamily="34" charset="-122"/>
                </a:rPr>
                <a:t>）</a:t>
              </a:r>
              <a:r>
                <a:rPr lang="zh-CN" altLang="en-US" sz="2000" spc="150">
                  <a:solidFill>
                    <a:srgbClr val="FF0000"/>
                  </a:solidFill>
                  <a:latin typeface="Source Han Sans Normal" pitchFamily="34" charset="-122"/>
                  <a:ea typeface="Source Han Sans Normal" pitchFamily="34" charset="-122"/>
                </a:rPr>
                <a:t>高速</a:t>
              </a:r>
              <a:r>
                <a:rPr lang="zh-CN" altLang="en-US" sz="2000" spc="150">
                  <a:latin typeface="Source Han Sans Normal" pitchFamily="34" charset="-122"/>
                  <a:ea typeface="Source Han Sans Normal" pitchFamily="34" charset="-122"/>
                </a:rPr>
                <a:t>主要用于</a:t>
              </a:r>
              <a:r>
                <a:rPr lang="zh-CN" altLang="en-US" sz="2000" spc="150">
                  <a:solidFill>
                    <a:srgbClr val="FF0000"/>
                  </a:solidFill>
                  <a:latin typeface="Source Han Sans Normal" pitchFamily="34" charset="-122"/>
                  <a:ea typeface="Source Han Sans Normal" pitchFamily="34" charset="-122"/>
                </a:rPr>
                <a:t>实时的音频和视频通信</a:t>
              </a:r>
              <a:r>
                <a:rPr lang="zh-CN" altLang="en-US" sz="2000" spc="150">
                  <a:latin typeface="Source Han Sans Normal" pitchFamily="34" charset="-122"/>
                  <a:ea typeface="Source Han Sans Normal" pitchFamily="34" charset="-122"/>
                </a:rPr>
                <a:t>，如</a:t>
              </a:r>
              <a:r>
                <a:rPr lang="en-US" altLang="zh-CN" sz="2000" spc="150">
                  <a:latin typeface="Source Han Sans Normal" pitchFamily="34" charset="-122"/>
                  <a:ea typeface="Source Han Sans Normal" pitchFamily="34" charset="-122"/>
                </a:rPr>
                <a:t>MP3</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DVD</a:t>
              </a:r>
              <a:r>
                <a:rPr lang="zh-CN" altLang="en-US" sz="2000" spc="150">
                  <a:latin typeface="Source Han Sans Normal" pitchFamily="34" charset="-122"/>
                  <a:ea typeface="Source Han Sans Normal" pitchFamily="34" charset="-122"/>
                </a:rPr>
                <a:t>和</a:t>
              </a:r>
              <a:r>
                <a:rPr lang="en-US" altLang="zh-CN" sz="2000" spc="150">
                  <a:latin typeface="Source Han Sans Normal" pitchFamily="34" charset="-122"/>
                  <a:ea typeface="Source Han Sans Normal" pitchFamily="34" charset="-122"/>
                </a:rPr>
                <a:t>CD</a:t>
              </a:r>
              <a:r>
                <a:rPr lang="zh-CN" altLang="en-US" sz="2000" spc="150">
                  <a:latin typeface="Source Han Sans Normal" pitchFamily="34" charset="-122"/>
                  <a:ea typeface="Source Han Sans Normal" pitchFamily="34" charset="-122"/>
                </a:rPr>
                <a:t>等的播放，所使用的传输介质是光纤，这一类里主要有</a:t>
              </a:r>
              <a:r>
                <a:rPr lang="en-US" altLang="zh-CN" sz="2000" spc="150">
                  <a:latin typeface="Source Han Sans Normal" pitchFamily="34" charset="-122"/>
                  <a:ea typeface="Source Han Sans Normal" pitchFamily="34" charset="-122"/>
                </a:rPr>
                <a:t>D2B</a:t>
              </a: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MOST</a:t>
              </a:r>
              <a:r>
                <a:rPr lang="zh-CN" altLang="en-US" sz="2000" spc="150">
                  <a:latin typeface="Source Han Sans Normal" pitchFamily="34" charset="-122"/>
                  <a:ea typeface="Source Han Sans Normal" pitchFamily="34" charset="-122"/>
                </a:rPr>
                <a:t>和</a:t>
              </a:r>
              <a:r>
                <a:rPr lang="en-US" altLang="zh-CN" sz="2000" spc="150">
                  <a:latin typeface="Source Han Sans Normal" pitchFamily="34" charset="-122"/>
                  <a:ea typeface="Source Han Sans Normal" pitchFamily="34" charset="-122"/>
                </a:rPr>
                <a:t>IEEE1394</a:t>
              </a:r>
              <a:r>
                <a:rPr lang="zh-CN" altLang="en-US" sz="2000" spc="150">
                  <a:latin typeface="Source Han Sans Normal" pitchFamily="34" charset="-122"/>
                  <a:ea typeface="Source Han Sans Normal" pitchFamily="34" charset="-122"/>
                </a:rPr>
                <a:t>。</a:t>
              </a:r>
              <a:endParaRPr lang="zh-CN" altLang="en-US" sz="2000" spc="150">
                <a:latin typeface="Source Han Sans Normal" pitchFamily="34" charset="-122"/>
                <a:ea typeface="Source Han Sans Normal" pitchFamily="34" charset="-122"/>
              </a:endParaRPr>
            </a:p>
            <a:p>
              <a:pPr algn="just">
                <a:lnSpc>
                  <a:spcPct val="120000"/>
                </a:lnSpc>
                <a:buClrTx/>
                <a:buSzTx/>
                <a:buFontTx/>
              </a:pPr>
              <a:endParaRPr lang="en-US" altLang="zh-CN" sz="2000" spc="150">
                <a:latin typeface="Source Han Sans Normal" pitchFamily="34" charset="-122"/>
                <a:ea typeface="Source Han Sans Normal" pitchFamily="34" charset="-122"/>
              </a:endParaRPr>
            </a:p>
            <a:p>
              <a:pPr algn="just">
                <a:lnSpc>
                  <a:spcPct val="120000"/>
                </a:lnSpc>
                <a:buClrTx/>
                <a:buSzTx/>
                <a:buFontTx/>
              </a:pPr>
              <a:r>
                <a:rPr lang="zh-CN" altLang="en-US" sz="2000" spc="150">
                  <a:latin typeface="Source Han Sans Normal" pitchFamily="34" charset="-122"/>
                  <a:ea typeface="Source Han Sans Normal" pitchFamily="34" charset="-122"/>
                </a:rPr>
                <a:t>（</a:t>
              </a:r>
              <a:r>
                <a:rPr lang="en-US" altLang="zh-CN" sz="2000" spc="150">
                  <a:latin typeface="Source Han Sans Normal" pitchFamily="34" charset="-122"/>
                  <a:ea typeface="Source Han Sans Normal" pitchFamily="34" charset="-122"/>
                </a:rPr>
                <a:t>3</a:t>
              </a:r>
              <a:r>
                <a:rPr lang="zh-CN" altLang="en-US" sz="2000" spc="150">
                  <a:latin typeface="Source Han Sans Normal" pitchFamily="34" charset="-122"/>
                  <a:ea typeface="Source Han Sans Normal" pitchFamily="34" charset="-122"/>
                </a:rPr>
                <a:t>）</a:t>
              </a:r>
              <a:r>
                <a:rPr lang="zh-CN" altLang="en-US" sz="2000" spc="150">
                  <a:solidFill>
                    <a:srgbClr val="FF0000"/>
                  </a:solidFill>
                  <a:latin typeface="Source Han Sans Normal" pitchFamily="34" charset="-122"/>
                  <a:ea typeface="Source Han Sans Normal" pitchFamily="34" charset="-122"/>
                </a:rPr>
                <a:t>无线通信</a:t>
              </a:r>
              <a:r>
                <a:rPr lang="zh-CN" altLang="en-US" sz="2000" spc="150">
                  <a:latin typeface="Source Han Sans Normal" pitchFamily="34" charset="-122"/>
                  <a:ea typeface="Source Han Sans Normal" pitchFamily="34" charset="-122"/>
                </a:rPr>
                <a:t>方面，采用</a:t>
              </a:r>
              <a:r>
                <a:rPr lang="zh-CN" altLang="en-US" sz="2000" spc="150">
                  <a:solidFill>
                    <a:srgbClr val="FF0000"/>
                  </a:solidFill>
                  <a:latin typeface="Source Han Sans Normal" pitchFamily="34" charset="-122"/>
                  <a:ea typeface="Source Han Sans Normal" pitchFamily="34" charset="-122"/>
                </a:rPr>
                <a:t>蓝牙规范。</a:t>
              </a:r>
              <a:endParaRPr lang="zh-CN" altLang="en-US" sz="2000" spc="150">
                <a:latin typeface="Source Han Sans Normal" pitchFamily="34" charset="-122"/>
                <a:ea typeface="Source Han Sans Normal" pitchFamily="34" charset="-122"/>
              </a:endParaRPr>
            </a:p>
          </p:txBody>
        </p:sp>
        <p:sp>
          <p:nvSpPr>
            <p:cNvPr id="25" name="Rectangle: Rounded Corners 116"/>
            <p:cNvSpPr/>
            <p:nvPr/>
          </p:nvSpPr>
          <p:spPr>
            <a:xfrm>
              <a:off x="858618" y="975033"/>
              <a:ext cx="4885162" cy="14422744"/>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nodeType="clickEffect">
                                  <p:stCondLst>
                                    <p:cond delay="0"/>
                                  </p:stCondLst>
                                  <p:childTnLst>
                                    <p:set>
                                      <p:cBhvr>
                                        <p:cTn id="14" dur="1" fill="hold">
                                          <p:stCondLst>
                                            <p:cond delay="0"/>
                                          </p:stCondLst>
                                        </p:cTn>
                                        <p:tgtEl>
                                          <p:spTgt spid="117"/>
                                        </p:tgtEl>
                                        <p:attrNameLst>
                                          <p:attrName>style.visibility</p:attrName>
                                        </p:attrNameLst>
                                      </p:cBhvr>
                                      <p:to>
                                        <p:strVal val="visible"/>
                                      </p:to>
                                    </p:set>
                                    <p:animEffect transition="in" filter="fade">
                                      <p:cBhvr>
                                        <p:cTn id="15" dur="1000"/>
                                        <p:tgtEl>
                                          <p:spTgt spid="117"/>
                                        </p:tgtEl>
                                      </p:cBhvr>
                                    </p:animEffect>
                                    <p:anim calcmode="lin" valueType="num">
                                      <p:cBhvr>
                                        <p:cTn id="16" dur="1000" fill="hold"/>
                                        <p:tgtEl>
                                          <p:spTgt spid="117"/>
                                        </p:tgtEl>
                                        <p:attrNameLst>
                                          <p:attrName>ppt_x</p:attrName>
                                        </p:attrNameLst>
                                      </p:cBhvr>
                                      <p:tavLst>
                                        <p:tav tm="0">
                                          <p:val>
                                            <p:strVal val="#ppt_x"/>
                                          </p:val>
                                        </p:tav>
                                        <p:tav tm="100000">
                                          <p:val>
                                            <p:strVal val="#ppt_x"/>
                                          </p:val>
                                        </p:tav>
                                      </p:tavLst>
                                    </p:anim>
                                    <p:anim calcmode="lin" valueType="num">
                                      <p:cBhvr>
                                        <p:cTn id="17" dur="1000" fill="hold"/>
                                        <p:tgtEl>
                                          <p:spTgt spid="117"/>
                                        </p:tgtEl>
                                        <p:attrNameLst>
                                          <p:attrName>ppt_y</p:attrName>
                                        </p:attrNameLst>
                                      </p:cBhvr>
                                      <p:tavLst>
                                        <p:tav tm="0">
                                          <p:val>
                                            <p:strVal val="#ppt_y+.1"/>
                                          </p:val>
                                        </p:tav>
                                        <p:tav tm="100000">
                                          <p:val>
                                            <p:strVal val="#ppt_y"/>
                                          </p:val>
                                        </p:tav>
                                      </p:tavLst>
                                    </p:anim>
                                  </p:childTnLst>
                                </p:cTn>
                              </p:par>
                              <p:par>
                                <p:cTn id="18" presetID="42" presetClass="entr" presetSubtype="0" dur="1000" fill="hold" grpId="0" nodeType="withEffect">
                                  <p:stCondLst>
                                    <p:cond delay="0"/>
                                  </p:stCondLst>
                                  <p:childTnLst>
                                    <p:set>
                                      <p:cBhvr>
                                        <p:cTn id="19" dur="1" fill="hold">
                                          <p:stCondLst>
                                            <p:cond delay="0"/>
                                          </p:stCondLst>
                                        </p:cTn>
                                        <p:tgtEl>
                                          <p:spTgt spid="116"/>
                                        </p:tgtEl>
                                        <p:attrNameLst>
                                          <p:attrName>style.visibility</p:attrName>
                                        </p:attrNameLst>
                                      </p:cBhvr>
                                      <p:to>
                                        <p:strVal val="visible"/>
                                      </p:to>
                                    </p:set>
                                    <p:animEffect transition="in" filter="fade">
                                      <p:cBhvr>
                                        <p:cTn id="20" dur="1000"/>
                                        <p:tgtEl>
                                          <p:spTgt spid="116"/>
                                        </p:tgtEl>
                                      </p:cBhvr>
                                    </p:animEffect>
                                    <p:anim calcmode="lin" valueType="num">
                                      <p:cBhvr>
                                        <p:cTn id="21" dur="1000" fill="hold"/>
                                        <p:tgtEl>
                                          <p:spTgt spid="116"/>
                                        </p:tgtEl>
                                        <p:attrNameLst>
                                          <p:attrName>ppt_x</p:attrName>
                                        </p:attrNameLst>
                                      </p:cBhvr>
                                      <p:tavLst>
                                        <p:tav tm="0">
                                          <p:val>
                                            <p:strVal val="#ppt_x"/>
                                          </p:val>
                                        </p:tav>
                                        <p:tav tm="100000">
                                          <p:val>
                                            <p:strVal val="#ppt_x"/>
                                          </p:val>
                                        </p:tav>
                                      </p:tavLst>
                                    </p:anim>
                                    <p:anim calcmode="lin" valueType="num">
                                      <p:cBhvr>
                                        <p:cTn id="22" dur="1000" fill="hold"/>
                                        <p:tgtEl>
                                          <p:spTgt spid="116"/>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1000"/>
                                        <p:tgtEl>
                                          <p:spTgt spid="22"/>
                                        </p:tgtEl>
                                      </p:cBhvr>
                                    </p:animEffect>
                                    <p:anim calcmode="lin" valueType="num">
                                      <p:cBhvr>
                                        <p:cTn id="28" dur="1000" fill="hold"/>
                                        <p:tgtEl>
                                          <p:spTgt spid="22"/>
                                        </p:tgtEl>
                                        <p:attrNameLst>
                                          <p:attrName>ppt_x</p:attrName>
                                        </p:attrNameLst>
                                      </p:cBhvr>
                                      <p:tavLst>
                                        <p:tav tm="0">
                                          <p:val>
                                            <p:strVal val="#ppt_x"/>
                                          </p:val>
                                        </p:tav>
                                        <p:tav tm="100000">
                                          <p:val>
                                            <p:strVal val="#ppt_x"/>
                                          </p:val>
                                        </p:tav>
                                      </p:tavLst>
                                    </p:anim>
                                    <p:anim calcmode="lin" valueType="num">
                                      <p:cBhvr>
                                        <p:cTn id="2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2.5 E</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类网络</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466090" y="648970"/>
            <a:ext cx="10828655" cy="1457325"/>
            <a:chOff x="936527" y="1614853"/>
            <a:chExt cx="4885162" cy="3706522"/>
          </a:xfrm>
        </p:grpSpPr>
        <p:sp>
          <p:nvSpPr>
            <p:cNvPr id="23" name="文本框 22"/>
            <p:cNvSpPr txBox="1"/>
            <p:nvPr/>
          </p:nvSpPr>
          <p:spPr>
            <a:xfrm>
              <a:off x="1128369" y="2022745"/>
              <a:ext cx="4641612" cy="30492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主要面向</a:t>
              </a:r>
              <a:r>
                <a:rPr lang="zh-CN" altLang="en-US" sz="2000" spc="150">
                  <a:solidFill>
                    <a:srgbClr val="FF0000"/>
                  </a:solidFill>
                  <a:latin typeface="Source Han Sans Normal" pitchFamily="34" charset="-122"/>
                  <a:ea typeface="Source Han Sans Normal" pitchFamily="34" charset="-122"/>
                </a:rPr>
                <a:t>乘员的安全系统</a:t>
              </a:r>
              <a:r>
                <a:rPr lang="zh-CN" altLang="en-US" sz="2000" spc="150">
                  <a:latin typeface="Source Han Sans Normal" pitchFamily="34" charset="-122"/>
                  <a:ea typeface="Source Han Sans Normal" pitchFamily="34" charset="-122"/>
                </a:rPr>
                <a:t>，其主要用于</a:t>
              </a:r>
              <a:r>
                <a:rPr lang="zh-CN" altLang="en-US" sz="2000" spc="150">
                  <a:solidFill>
                    <a:srgbClr val="FF0000"/>
                  </a:solidFill>
                  <a:latin typeface="Source Han Sans Normal" pitchFamily="34" charset="-122"/>
                  <a:ea typeface="Source Han Sans Normal" pitchFamily="34" charset="-122"/>
                </a:rPr>
                <a:t>安全气囊系统</a:t>
              </a:r>
              <a:r>
                <a:rPr lang="zh-CN" altLang="en-US" sz="2000" spc="150">
                  <a:latin typeface="Source Han Sans Normal" pitchFamily="34" charset="-122"/>
                  <a:ea typeface="Source Han Sans Normal" pitchFamily="34" charset="-122"/>
                </a:rPr>
                <a:t>，主要作用为：连接气囊、控制电脑、加速度计、安全传感器等装置，为被动安全提供最佳保障。</a:t>
              </a:r>
              <a:endParaRPr lang="en-US" altLang="zh-CN" sz="2000" spc="150">
                <a:latin typeface="Source Han Sans Normal" pitchFamily="34" charset="-122"/>
                <a:ea typeface="Source Han Sans Normal" pitchFamily="34" charset="-122"/>
              </a:endParaRPr>
            </a:p>
            <a:p>
              <a:pPr>
                <a:lnSpc>
                  <a:spcPct val="120000"/>
                </a:lnSpc>
                <a:buClrTx/>
                <a:buSzTx/>
                <a:buFontTx/>
              </a:pPr>
              <a:r>
                <a:rPr lang="zh-CN" altLang="en-US" sz="2000" spc="150">
                  <a:latin typeface="Source Han Sans Normal" pitchFamily="34" charset="-122"/>
                  <a:ea typeface="Source Han Sans Normal" pitchFamily="34" charset="-122"/>
                </a:rPr>
                <a:t>典型的安全总线标准如宝马公司的</a:t>
              </a:r>
              <a:r>
                <a:rPr lang="en-US" altLang="zh-CN" sz="2000" spc="150">
                  <a:latin typeface="Source Han Sans Normal" pitchFamily="34" charset="-122"/>
                  <a:ea typeface="Source Han Sans Normal" pitchFamily="34" charset="-122"/>
                </a:rPr>
                <a:t>Byteflight</a:t>
              </a:r>
              <a:r>
                <a:rPr lang="zh-CN" altLang="en-US" sz="2000" spc="150">
                  <a:latin typeface="Source Han Sans Normal" pitchFamily="34" charset="-122"/>
                  <a:ea typeface="Source Han Sans Normal" pitchFamily="34" charset="-122"/>
                </a:rPr>
                <a:t>。</a:t>
              </a:r>
              <a:endParaRPr lang="zh-CN" altLang="en-US" sz="2000" spc="150">
                <a:latin typeface="Source Han Sans Normal" pitchFamily="34" charset="-122"/>
                <a:ea typeface="Source Han Sans Normal" pitchFamily="34" charset="-122"/>
              </a:endParaRPr>
            </a:p>
          </p:txBody>
        </p:sp>
        <p:sp>
          <p:nvSpPr>
            <p:cNvPr id="24" name="Rectangle: Rounded Corners 116"/>
            <p:cNvSpPr/>
            <p:nvPr/>
          </p:nvSpPr>
          <p:spPr>
            <a:xfrm>
              <a:off x="936527" y="1614853"/>
              <a:ext cx="4885162" cy="3706522"/>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grpSp>
        <p:nvGrpSpPr>
          <p:cNvPr id="20" name="组合 19"/>
          <p:cNvGrpSpPr/>
          <p:nvPr/>
        </p:nvGrpSpPr>
        <p:grpSpPr>
          <a:xfrm>
            <a:off x="601142" y="2098135"/>
            <a:ext cx="5230507" cy="4474943"/>
            <a:chOff x="1181140" y="1929070"/>
            <a:chExt cx="4434156" cy="3468041"/>
          </a:xfrm>
        </p:grpSpPr>
        <p:sp>
          <p:nvSpPr>
            <p:cNvPr id="21" name="任意多边形: 形状 20"/>
            <p:cNvSpPr/>
            <p:nvPr>
              <p:custDataLst>
                <p:tags r:id="rId6"/>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25" name="组合 24"/>
            <p:cNvGrpSpPr/>
            <p:nvPr/>
          </p:nvGrpSpPr>
          <p:grpSpPr>
            <a:xfrm>
              <a:off x="1181140" y="1929070"/>
              <a:ext cx="4434156" cy="3468041"/>
              <a:chOff x="1293149" y="2224099"/>
              <a:chExt cx="4434156" cy="3468041"/>
            </a:xfrm>
          </p:grpSpPr>
          <p:sp>
            <p:nvSpPr>
              <p:cNvPr id="26" name="TextBox 21"/>
              <p:cNvSpPr txBox="1"/>
              <p:nvPr>
                <p:custDataLst>
                  <p:tags r:id="rId7"/>
                </p:custDataLst>
              </p:nvPr>
            </p:nvSpPr>
            <p:spPr>
              <a:xfrm flipH="1">
                <a:off x="1293149" y="2543963"/>
                <a:ext cx="4434156" cy="2871529"/>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fontAlgn="auto">
                  <a:lnSpc>
                    <a:spcPct val="150000"/>
                  </a:lnSpc>
                </a:pPr>
                <a:r>
                  <a:rPr lang="en-US" altLang="zh-CN">
                    <a:ea typeface="Source Han Sans Normal"/>
                    <a:sym typeface="+mn-ea"/>
                  </a:rPr>
                  <a:t>      Byteflight</a:t>
                </a:r>
                <a:r>
                  <a:rPr lang="zh-CN" altLang="en-US">
                    <a:ea typeface="Source Han Sans Normal"/>
                    <a:sym typeface="+mn-ea"/>
                  </a:rPr>
                  <a:t>协议是由多公司共同开发的，试图用于</a:t>
                </a:r>
                <a:r>
                  <a:rPr lang="zh-CN" altLang="en-US">
                    <a:solidFill>
                      <a:srgbClr val="FF0000"/>
                    </a:solidFill>
                    <a:ea typeface="Source Han Sans Normal"/>
                    <a:sym typeface="+mn-ea"/>
                  </a:rPr>
                  <a:t>安全保障系统</a:t>
                </a:r>
                <a:r>
                  <a:rPr lang="zh-CN" altLang="en-US">
                    <a:ea typeface="Source Han Sans Normal"/>
                    <a:sym typeface="+mn-ea"/>
                  </a:rPr>
                  <a:t>。</a:t>
                </a:r>
                <a:endParaRPr lang="en-US" altLang="zh-CN">
                  <a:ea typeface="Source Han Sans Normal"/>
                  <a:sym typeface="+mn-ea"/>
                </a:endParaRPr>
              </a:p>
              <a:p>
                <a:pPr fontAlgn="auto">
                  <a:lnSpc>
                    <a:spcPct val="150000"/>
                  </a:lnSpc>
                </a:pPr>
                <a:r>
                  <a:rPr lang="en-US" altLang="zh-CN">
                    <a:ea typeface="Source Han Sans Normal"/>
                    <a:sym typeface="+mn-ea"/>
                  </a:rPr>
                  <a:t>     </a:t>
                </a:r>
                <a:r>
                  <a:rPr lang="zh-CN" altLang="en-US">
                    <a:ea typeface="Source Han Sans Normal"/>
                    <a:sym typeface="+mn-ea"/>
                  </a:rPr>
                  <a:t>基于灵活的时分多路</a:t>
                </a:r>
                <a:r>
                  <a:rPr lang="en-US" altLang="zh-CN">
                    <a:ea typeface="Source Han Sans Normal"/>
                    <a:sym typeface="+mn-ea"/>
                  </a:rPr>
                  <a:t>TDMA</a:t>
                </a:r>
                <a:r>
                  <a:rPr lang="zh-CN" altLang="en-US">
                    <a:ea typeface="Source Han Sans Normal"/>
                    <a:sym typeface="+mn-ea"/>
                  </a:rPr>
                  <a:t>协议，以</a:t>
                </a:r>
                <a:r>
                  <a:rPr lang="en-US" altLang="zh-CN">
                    <a:ea typeface="Source Han Sans Normal"/>
                    <a:sym typeface="+mn-ea"/>
                  </a:rPr>
                  <a:t>10Mbit/s</a:t>
                </a:r>
                <a:r>
                  <a:rPr lang="zh-CN" altLang="en-US">
                    <a:ea typeface="Source Han Sans Normal"/>
                    <a:sym typeface="+mn-ea"/>
                  </a:rPr>
                  <a:t>的速率传送数据，光纤可长达</a:t>
                </a:r>
                <a:r>
                  <a:rPr lang="en-US" altLang="zh-CN">
                    <a:ea typeface="Source Han Sans Normal"/>
                    <a:sym typeface="+mn-ea"/>
                  </a:rPr>
                  <a:t>43m</a:t>
                </a:r>
                <a:r>
                  <a:rPr lang="zh-CN" altLang="en-US">
                    <a:ea typeface="宋体" panose="02010600030101010101" pitchFamily="2" charset="-122"/>
                    <a:sym typeface="+mn-ea"/>
                  </a:rPr>
                  <a:t>，</a:t>
                </a:r>
                <a:r>
                  <a:rPr lang="zh-CN" altLang="en-US">
                    <a:ea typeface="Source Han Sans Normal"/>
                    <a:sym typeface="+mn-ea"/>
                  </a:rPr>
                  <a:t>其结构能够保证以一段固定的等待时间专门用于来自安全元件的高优先级信息，而允许低优先级信息使用其余的时段，对安全是至关重要的。</a:t>
                </a:r>
                <a:endParaRPr lang="zh-CN" altLang="en-US">
                  <a:ea typeface="Source Han Sans Normal"/>
                  <a:sym typeface="+mn-ea"/>
                </a:endParaRPr>
              </a:p>
            </p:txBody>
          </p:sp>
          <p:grpSp>
            <p:nvGrpSpPr>
              <p:cNvPr id="28" name="组合 27"/>
              <p:cNvGrpSpPr/>
              <p:nvPr/>
            </p:nvGrpSpPr>
            <p:grpSpPr>
              <a:xfrm>
                <a:off x="1295400" y="2224099"/>
                <a:ext cx="4373245" cy="3468041"/>
                <a:chOff x="1295400" y="2224099"/>
                <a:chExt cx="4373245" cy="3468041"/>
              </a:xfrm>
            </p:grpSpPr>
            <p:sp>
              <p:nvSpPr>
                <p:cNvPr id="30" name="矩形 29"/>
                <p:cNvSpPr/>
                <p:nvPr>
                  <p:custDataLst>
                    <p:tags r:id="rId8"/>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Rectangle 29"/>
                <p:cNvSpPr/>
                <p:nvPr>
                  <p:custDataLst>
                    <p:tags r:id="rId9"/>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pitchFamily="34" charset="-122"/>
                    </a:rPr>
                    <a:t>Byteflight</a:t>
                  </a:r>
                  <a:endParaRPr lang="zh-CN" altLang="en-US" sz="2400" b="1" spc="42">
                    <a:solidFill>
                      <a:srgbClr val="FFFFFF"/>
                    </a:solidFill>
                    <a:ea typeface="Source Han Sans Normal" pitchFamily="34" charset="-122"/>
                  </a:endParaRPr>
                </a:p>
              </p:txBody>
            </p:sp>
          </p:grpSp>
        </p:grpSp>
      </p:grpSp>
      <p:grpSp>
        <p:nvGrpSpPr>
          <p:cNvPr id="32" name="组合 31"/>
          <p:cNvGrpSpPr/>
          <p:nvPr/>
        </p:nvGrpSpPr>
        <p:grpSpPr>
          <a:xfrm>
            <a:off x="6310301" y="2065569"/>
            <a:ext cx="5256670" cy="4488404"/>
            <a:chOff x="1183391" y="1918638"/>
            <a:chExt cx="4456336" cy="3478473"/>
          </a:xfrm>
        </p:grpSpPr>
        <p:sp>
          <p:nvSpPr>
            <p:cNvPr id="33" name="任意多边形: 形状 32"/>
            <p:cNvSpPr/>
            <p:nvPr>
              <p:custDataLst>
                <p:tags r:id="rId10"/>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34" name="组合 33"/>
            <p:cNvGrpSpPr/>
            <p:nvPr/>
          </p:nvGrpSpPr>
          <p:grpSpPr>
            <a:xfrm>
              <a:off x="1183391" y="1918638"/>
              <a:ext cx="4456336" cy="3478473"/>
              <a:chOff x="1295400" y="2213667"/>
              <a:chExt cx="4456336" cy="3478473"/>
            </a:xfrm>
          </p:grpSpPr>
          <p:sp>
            <p:nvSpPr>
              <p:cNvPr id="35" name="TextBox 21"/>
              <p:cNvSpPr txBox="1"/>
              <p:nvPr>
                <p:custDataLst>
                  <p:tags r:id="rId11"/>
                </p:custDataLst>
              </p:nvPr>
            </p:nvSpPr>
            <p:spPr>
              <a:xfrm flipH="1">
                <a:off x="1317580" y="2213667"/>
                <a:ext cx="4434156" cy="2871529"/>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a:ea typeface="Source Han Sans Normal"/>
                    <a:sym typeface="+mn-ea"/>
                  </a:rPr>
                  <a:t>      </a:t>
                </a:r>
                <a:r>
                  <a:rPr lang="zh-CN" altLang="en-US">
                    <a:ea typeface="Source Han Sans Normal"/>
                    <a:sym typeface="+mn-ea"/>
                  </a:rPr>
                  <a:t>不仅可以用于</a:t>
                </a:r>
                <a:r>
                  <a:rPr lang="zh-CN" altLang="en-US">
                    <a:solidFill>
                      <a:srgbClr val="FF0000"/>
                    </a:solidFill>
                    <a:ea typeface="Source Han Sans Normal"/>
                    <a:sym typeface="+mn-ea"/>
                  </a:rPr>
                  <a:t>安全气囊系统的网络通信</a:t>
                </a:r>
                <a:r>
                  <a:rPr lang="zh-CN" altLang="en-US">
                    <a:ea typeface="Source Han Sans Normal"/>
                    <a:sym typeface="+mn-ea"/>
                  </a:rPr>
                  <a:t>，还可用于</a:t>
                </a:r>
                <a:r>
                  <a:rPr lang="en-US" altLang="zh-CN">
                    <a:solidFill>
                      <a:srgbClr val="FF0000"/>
                    </a:solidFill>
                    <a:ea typeface="Source Han Sans Normal"/>
                    <a:sym typeface="+mn-ea"/>
                  </a:rPr>
                  <a:t>X-by-Wire</a:t>
                </a:r>
                <a:r>
                  <a:rPr lang="zh-CN" altLang="en-US">
                    <a:solidFill>
                      <a:srgbClr val="FF0000"/>
                    </a:solidFill>
                    <a:ea typeface="Source Han Sans Normal"/>
                    <a:sym typeface="+mn-ea"/>
                  </a:rPr>
                  <a:t>系统的通信和控制</a:t>
                </a:r>
                <a:r>
                  <a:rPr lang="zh-CN" altLang="en-US">
                    <a:ea typeface="Source Han Sans Normal"/>
                    <a:sym typeface="+mn-ea"/>
                  </a:rPr>
                  <a:t>。在紧急情况下，中央电脑能够更快、更准确地决定不同位置的安全气囊的施放范围与时机，发挥最佳的保护效果。</a:t>
                </a:r>
                <a:endParaRPr lang="zh-CN" altLang="en-US">
                  <a:ea typeface="Source Han Sans Normal"/>
                  <a:sym typeface="+mn-ea"/>
                </a:endParaRPr>
              </a:p>
            </p:txBody>
          </p:sp>
          <p:grpSp>
            <p:nvGrpSpPr>
              <p:cNvPr id="36" name="组合 35"/>
              <p:cNvGrpSpPr/>
              <p:nvPr/>
            </p:nvGrpSpPr>
            <p:grpSpPr>
              <a:xfrm>
                <a:off x="1295400" y="2224099"/>
                <a:ext cx="4373245" cy="3468041"/>
                <a:chOff x="1295400" y="2224099"/>
                <a:chExt cx="4373245" cy="3468041"/>
              </a:xfrm>
            </p:grpSpPr>
            <p:sp>
              <p:nvSpPr>
                <p:cNvPr id="37" name="矩形 36"/>
                <p:cNvSpPr/>
                <p:nvPr>
                  <p:custDataLst>
                    <p:tags r:id="rId12"/>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8" name="Rectangle 29"/>
                <p:cNvSpPr/>
                <p:nvPr>
                  <p:custDataLst>
                    <p:tags r:id="rId13"/>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en-US" altLang="zh-CN" sz="2400" b="1" spc="42">
                      <a:solidFill>
                        <a:srgbClr val="FFFFFF"/>
                      </a:solidFill>
                      <a:ea typeface="Source Han Sans Normal" pitchFamily="34" charset="-122"/>
                    </a:rPr>
                    <a:t>Byteflight</a:t>
                  </a:r>
                  <a:endParaRPr lang="zh-CN" altLang="en-US" sz="2400" b="1" spc="42">
                    <a:solidFill>
                      <a:srgbClr val="FFFFFF"/>
                    </a:solidFill>
                    <a:ea typeface="Source Han Sans Normal" pitchFamily="34" charset="-122"/>
                  </a:endParaRPr>
                </a:p>
              </p:txBody>
            </p:sp>
          </p:grpSp>
        </p:gr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1000"/>
                                        <p:tgtEl>
                                          <p:spTgt spid="22"/>
                                        </p:tgtEl>
                                      </p:cBhvr>
                                    </p:animEffect>
                                    <p:anim calcmode="lin" valueType="num">
                                      <p:cBhvr>
                                        <p:cTn id="28" dur="1000" fill="hold"/>
                                        <p:tgtEl>
                                          <p:spTgt spid="22"/>
                                        </p:tgtEl>
                                        <p:attrNameLst>
                                          <p:attrName>ppt_x</p:attrName>
                                        </p:attrNameLst>
                                      </p:cBhvr>
                                      <p:tavLst>
                                        <p:tav tm="0">
                                          <p:val>
                                            <p:strVal val="#ppt_x"/>
                                          </p:val>
                                        </p:tav>
                                        <p:tav tm="100000">
                                          <p:val>
                                            <p:strVal val="#ppt_x"/>
                                          </p:val>
                                        </p:tav>
                                      </p:tavLst>
                                    </p:anim>
                                    <p:anim calcmode="lin" valueType="num">
                                      <p:cBhvr>
                                        <p:cTn id="2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par>
                                <p:cTn id="37" presetID="42" presetClass="entr" presetSubtype="0" dur="1000" fill="hold" nodeType="with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fade">
                                      <p:cBhvr>
                                        <p:cTn id="39" dur="1000"/>
                                        <p:tgtEl>
                                          <p:spTgt spid="32"/>
                                        </p:tgtEl>
                                      </p:cBhvr>
                                    </p:animEffect>
                                    <p:anim calcmode="lin" valueType="num">
                                      <p:cBhvr>
                                        <p:cTn id="40" dur="1000" fill="hold"/>
                                        <p:tgtEl>
                                          <p:spTgt spid="32"/>
                                        </p:tgtEl>
                                        <p:attrNameLst>
                                          <p:attrName>ppt_x</p:attrName>
                                        </p:attrNameLst>
                                      </p:cBhvr>
                                      <p:tavLst>
                                        <p:tav tm="0">
                                          <p:val>
                                            <p:strVal val="#ppt_x"/>
                                          </p:val>
                                        </p:tav>
                                        <p:tav tm="100000">
                                          <p:val>
                                            <p:strVal val="#ppt_x"/>
                                          </p:val>
                                        </p:tav>
                                      </p:tavLst>
                                    </p:anim>
                                    <p:anim calcmode="lin" valueType="num">
                                      <p:cBhvr>
                                        <p:cTn id="41"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2.6 </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车载以太网</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466081" y="648776"/>
            <a:ext cx="10431892" cy="3359842"/>
            <a:chOff x="936527" y="1614853"/>
            <a:chExt cx="4885162" cy="8544079"/>
          </a:xfrm>
        </p:grpSpPr>
        <p:sp>
          <p:nvSpPr>
            <p:cNvPr id="23" name="文本框 22"/>
            <p:cNvSpPr txBox="1"/>
            <p:nvPr/>
          </p:nvSpPr>
          <p:spPr>
            <a:xfrm>
              <a:off x="1128369" y="2022745"/>
              <a:ext cx="4641612" cy="7746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车载以太网，也称超五类总线，指的是通过</a:t>
              </a:r>
              <a:r>
                <a:rPr lang="zh-CN" altLang="en-US" sz="2000" spc="150">
                  <a:solidFill>
                    <a:srgbClr val="FF0000"/>
                  </a:solidFill>
                  <a:latin typeface="Source Han Sans Normal" pitchFamily="34" charset="-122"/>
                  <a:ea typeface="Source Han Sans Normal" pitchFamily="34" charset="-122"/>
                </a:rPr>
                <a:t>以太网技术和汽车内部电子单元互联互通。</a:t>
              </a:r>
              <a:endParaRPr lang="en-US" altLang="zh-CN" sz="2000" spc="150">
                <a:solidFill>
                  <a:srgbClr val="FF0000"/>
                </a:solidFill>
                <a:latin typeface="Source Han Sans Normal" pitchFamily="34" charset="-122"/>
                <a:ea typeface="Source Han Sans Normal" pitchFamily="34" charset="-122"/>
              </a:endParaRPr>
            </a:p>
            <a:p>
              <a:pPr>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以太网技术主要以四对非屏蔽双绞线电缆为主（如图所示），而车载以太网技术在传输数据时只需要通过</a:t>
              </a:r>
              <a:r>
                <a:rPr lang="zh-CN" altLang="en-US" sz="2000" spc="150">
                  <a:solidFill>
                    <a:srgbClr val="FF0000"/>
                  </a:solidFill>
                  <a:latin typeface="Source Han Sans Normal" pitchFamily="34" charset="-122"/>
                  <a:ea typeface="Source Han Sans Normal" pitchFamily="34" charset="-122"/>
                </a:rPr>
                <a:t>单对非屏蔽双绞线</a:t>
              </a:r>
              <a:r>
                <a:rPr lang="zh-CN" altLang="en-US" sz="2000" spc="150">
                  <a:latin typeface="Source Han Sans Normal" pitchFamily="34" charset="-122"/>
                  <a:ea typeface="Source Han Sans Normal" pitchFamily="34" charset="-122"/>
                </a:rPr>
                <a:t>就能够实现每秒</a:t>
              </a:r>
              <a:r>
                <a:rPr lang="en-US" altLang="zh-CN" sz="2000" spc="150">
                  <a:latin typeface="Source Han Sans Normal" pitchFamily="34" charset="-122"/>
                  <a:ea typeface="Source Han Sans Normal" pitchFamily="34" charset="-122"/>
                </a:rPr>
                <a:t>100</a:t>
              </a:r>
              <a:r>
                <a:rPr lang="zh-CN" altLang="en-US" sz="2000" spc="150">
                  <a:latin typeface="Source Han Sans Normal" pitchFamily="34" charset="-122"/>
                  <a:ea typeface="Source Han Sans Normal" pitchFamily="34" charset="-122"/>
                </a:rPr>
                <a:t>兆比特更有甚者达到了每秒</a:t>
              </a:r>
              <a:r>
                <a:rPr lang="en-US" altLang="zh-CN" sz="2000" spc="150">
                  <a:latin typeface="Source Han Sans Normal" pitchFamily="34" charset="-122"/>
                  <a:ea typeface="Source Han Sans Normal" pitchFamily="34" charset="-122"/>
                </a:rPr>
                <a:t>1</a:t>
              </a:r>
              <a:r>
                <a:rPr lang="zh-CN" altLang="en-US" sz="2000" spc="150">
                  <a:latin typeface="Source Han Sans Normal" pitchFamily="34" charset="-122"/>
                  <a:ea typeface="Source Han Sans Normal" pitchFamily="34" charset="-122"/>
                </a:rPr>
                <a:t>吉比特的速率，且完全符合汽车领域提出的</a:t>
              </a:r>
              <a:r>
                <a:rPr lang="zh-CN" altLang="en-US" sz="2000" spc="150">
                  <a:solidFill>
                    <a:srgbClr val="FF0000"/>
                  </a:solidFill>
                  <a:latin typeface="Source Han Sans Normal" pitchFamily="34" charset="-122"/>
                  <a:ea typeface="Source Han Sans Normal" pitchFamily="34" charset="-122"/>
                </a:rPr>
                <a:t>功耗小、电磁辐射小、可靠性强</a:t>
              </a:r>
              <a:r>
                <a:rPr lang="zh-CN" altLang="en-US" sz="2000" spc="150">
                  <a:latin typeface="Source Han Sans Normal" pitchFamily="34" charset="-122"/>
                  <a:ea typeface="Source Han Sans Normal" pitchFamily="34" charset="-122"/>
                </a:rPr>
                <a:t>的网络架构要求。</a:t>
              </a:r>
              <a:endParaRPr lang="en-US" altLang="zh-CN" sz="2000" spc="150">
                <a:latin typeface="Source Han Sans Normal" pitchFamily="34" charset="-122"/>
                <a:ea typeface="Source Han Sans Normal" pitchFamily="34" charset="-122"/>
              </a:endParaRPr>
            </a:p>
            <a:p>
              <a:pPr>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以太网技术现已被数据中心联盟标准化，现已应用于汽车娱乐与辅助驾驶系统中，预计以太网将成为</a:t>
              </a:r>
              <a:r>
                <a:rPr lang="zh-CN" altLang="en-US" sz="2000" spc="150">
                  <a:solidFill>
                    <a:srgbClr val="FF0000"/>
                  </a:solidFill>
                  <a:latin typeface="Source Han Sans Normal" pitchFamily="34" charset="-122"/>
                  <a:ea typeface="Source Han Sans Normal" pitchFamily="34" charset="-122"/>
                </a:rPr>
                <a:t>未来车载网络“龙头”。</a:t>
              </a:r>
              <a:endParaRPr lang="zh-CN" altLang="en-US" sz="2000" spc="150">
                <a:solidFill>
                  <a:srgbClr val="FF0000"/>
                </a:solidFill>
                <a:latin typeface="Source Han Sans Normal" pitchFamily="34" charset="-122"/>
                <a:ea typeface="Source Han Sans Normal" pitchFamily="34" charset="-122"/>
              </a:endParaRPr>
            </a:p>
          </p:txBody>
        </p:sp>
        <p:sp>
          <p:nvSpPr>
            <p:cNvPr id="24" name="Rectangle: Rounded Corners 116"/>
            <p:cNvSpPr/>
            <p:nvPr/>
          </p:nvSpPr>
          <p:spPr>
            <a:xfrm>
              <a:off x="936527" y="1614853"/>
              <a:ext cx="4885162" cy="8544079"/>
            </a:xfrm>
            <a:prstGeom prst="roundRect">
              <a:avLst>
                <a:gd name="adj" fmla="val 5758"/>
              </a:avLst>
            </a:prstGeom>
            <a:noFill/>
            <a:ln w="9525">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pic>
        <p:nvPicPr>
          <p:cNvPr id="14338" name="图片 637"/>
          <p:cNvPicPr>
            <a:picLocks noChangeAspect="1" noChangeArrowheads="1"/>
          </p:cNvPicPr>
          <p:nvPr/>
        </p:nvPicPr>
        <p:blipFill>
          <a:blip r:embed="rId6">
            <a:extLst>
              <a:ext uri="{28A0092B-C50C-407E-A947-70E740481C1C}">
                <a14:useLocalDpi xmlns:a14="http://schemas.microsoft.com/office/drawing/2010/main" val="0"/>
              </a:ext>
            </a:extLst>
          </a:blip>
          <a:srcRect l="2263" t="20787"/>
          <a:stretch>
            <a:fillRect/>
          </a:stretch>
        </p:blipFill>
        <p:spPr bwMode="auto">
          <a:xfrm>
            <a:off x="4006922" y="4282159"/>
            <a:ext cx="3346588" cy="1485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9" name="文本框 38"/>
          <p:cNvSpPr txBox="1"/>
          <p:nvPr/>
        </p:nvSpPr>
        <p:spPr>
          <a:xfrm>
            <a:off x="4174587" y="5890856"/>
            <a:ext cx="2754623"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spc="150">
                <a:solidFill>
                  <a:srgbClr val="2C6A7F"/>
                </a:solidFill>
                <a:ea typeface="Source Han Sans Normal" pitchFamily="34" charset="-122"/>
              </a:rPr>
              <a:t>   LIN</a:t>
            </a:r>
            <a:r>
              <a:rPr lang="zh-CN" altLang="en-US" b="1" spc="150">
                <a:solidFill>
                  <a:srgbClr val="2C6A7F"/>
                </a:solidFill>
                <a:ea typeface="Source Han Sans Normal" pitchFamily="34" charset="-122"/>
              </a:rPr>
              <a:t>总线系统连接图</a:t>
            </a:r>
            <a:endParaRPr lang="zh-CN" altLang="en-US" b="1" spc="150">
              <a:solidFill>
                <a:srgbClr val="2C6A7F"/>
              </a:solidFill>
              <a:ea typeface="Source Han Sans Normal" pitchFamily="34" charset="-122"/>
            </a:endParaRPr>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1000"/>
                                        <p:tgtEl>
                                          <p:spTgt spid="22"/>
                                        </p:tgtEl>
                                      </p:cBhvr>
                                    </p:animEffect>
                                    <p:anim calcmode="lin" valueType="num">
                                      <p:cBhvr>
                                        <p:cTn id="28" dur="1000" fill="hold"/>
                                        <p:tgtEl>
                                          <p:spTgt spid="22"/>
                                        </p:tgtEl>
                                        <p:attrNameLst>
                                          <p:attrName>ppt_x</p:attrName>
                                        </p:attrNameLst>
                                      </p:cBhvr>
                                      <p:tavLst>
                                        <p:tav tm="0">
                                          <p:val>
                                            <p:strVal val="#ppt_x"/>
                                          </p:val>
                                        </p:tav>
                                        <p:tav tm="100000">
                                          <p:val>
                                            <p:strVal val="#ppt_x"/>
                                          </p:val>
                                        </p:tav>
                                      </p:tavLst>
                                    </p:anim>
                                    <p:anim calcmode="lin" valueType="num">
                                      <p:cBhvr>
                                        <p:cTn id="29" dur="1000" fill="hold"/>
                                        <p:tgtEl>
                                          <p:spTgt spid="22"/>
                                        </p:tgtEl>
                                        <p:attrNameLst>
                                          <p:attrName>ppt_y</p:attrName>
                                        </p:attrNameLst>
                                      </p:cBhvr>
                                      <p:tavLst>
                                        <p:tav tm="0">
                                          <p:val>
                                            <p:strVal val="#ppt_y+.1"/>
                                          </p:val>
                                        </p:tav>
                                        <p:tav tm="100000">
                                          <p:val>
                                            <p:strVal val="#ppt_y"/>
                                          </p:val>
                                        </p:tav>
                                      </p:tavLst>
                                    </p:anim>
                                  </p:childTnLst>
                                </p:cTn>
                              </p:par>
                              <p:par>
                                <p:cTn id="30" presetID="42" presetClass="entr" presetSubtype="0" dur="1000" fill="hold" nodeType="withEffect">
                                  <p:stCondLst>
                                    <p:cond delay="0"/>
                                  </p:stCondLst>
                                  <p:childTnLst>
                                    <p:set>
                                      <p:cBhvr>
                                        <p:cTn id="31" dur="1" fill="hold">
                                          <p:stCondLst>
                                            <p:cond delay="0"/>
                                          </p:stCondLst>
                                        </p:cTn>
                                        <p:tgtEl>
                                          <p:spTgt spid="14338"/>
                                        </p:tgtEl>
                                        <p:attrNameLst>
                                          <p:attrName>style.visibility</p:attrName>
                                        </p:attrNameLst>
                                      </p:cBhvr>
                                      <p:to>
                                        <p:strVal val="visible"/>
                                      </p:to>
                                    </p:set>
                                    <p:animEffect transition="in" filter="fade">
                                      <p:cBhvr>
                                        <p:cTn id="32" dur="1000"/>
                                        <p:tgtEl>
                                          <p:spTgt spid="14338"/>
                                        </p:tgtEl>
                                      </p:cBhvr>
                                    </p:animEffect>
                                    <p:anim calcmode="lin" valueType="num">
                                      <p:cBhvr>
                                        <p:cTn id="33" dur="1000" fill="hold"/>
                                        <p:tgtEl>
                                          <p:spTgt spid="14338"/>
                                        </p:tgtEl>
                                        <p:attrNameLst>
                                          <p:attrName>ppt_x</p:attrName>
                                        </p:attrNameLst>
                                      </p:cBhvr>
                                      <p:tavLst>
                                        <p:tav tm="0">
                                          <p:val>
                                            <p:strVal val="#ppt_x"/>
                                          </p:val>
                                        </p:tav>
                                        <p:tav tm="100000">
                                          <p:val>
                                            <p:strVal val="#ppt_x"/>
                                          </p:val>
                                        </p:tav>
                                      </p:tavLst>
                                    </p:anim>
                                    <p:anim calcmode="lin" valueType="num">
                                      <p:cBhvr>
                                        <p:cTn id="34" dur="1000" fill="hold"/>
                                        <p:tgtEl>
                                          <p:spTgt spid="14338"/>
                                        </p:tgtEl>
                                        <p:attrNameLst>
                                          <p:attrName>ppt_y</p:attrName>
                                        </p:attrNameLst>
                                      </p:cBhvr>
                                      <p:tavLst>
                                        <p:tav tm="0">
                                          <p:val>
                                            <p:strVal val="#ppt_y+.1"/>
                                          </p:val>
                                        </p:tav>
                                        <p:tav tm="100000">
                                          <p:val>
                                            <p:strVal val="#ppt_y"/>
                                          </p:val>
                                        </p:tav>
                                      </p:tavLst>
                                    </p:anim>
                                  </p:childTnLst>
                                </p:cTn>
                              </p:par>
                              <p:par>
                                <p:cTn id="35" presetID="42" presetClass="entr" presetSubtype="0" dur="1000" fill="hold" grpId="0" nodeType="withEffect">
                                  <p:stCondLst>
                                    <p:cond delay="0"/>
                                  </p:stCondLst>
                                  <p:childTnLst>
                                    <p:set>
                                      <p:cBhvr>
                                        <p:cTn id="36" dur="1" fill="hold">
                                          <p:stCondLst>
                                            <p:cond delay="0"/>
                                          </p:stCondLst>
                                        </p:cTn>
                                        <p:tgtEl>
                                          <p:spTgt spid="39"/>
                                        </p:tgtEl>
                                        <p:attrNameLst>
                                          <p:attrName>style.visibility</p:attrName>
                                        </p:attrNameLst>
                                      </p:cBhvr>
                                      <p:to>
                                        <p:strVal val="visible"/>
                                      </p:to>
                                    </p:set>
                                    <p:animEffect transition="in" filter="fade">
                                      <p:cBhvr>
                                        <p:cTn id="37" dur="1000"/>
                                        <p:tgtEl>
                                          <p:spTgt spid="39"/>
                                        </p:tgtEl>
                                      </p:cBhvr>
                                    </p:animEffect>
                                    <p:anim calcmode="lin" valueType="num">
                                      <p:cBhvr>
                                        <p:cTn id="38" dur="1000" fill="hold"/>
                                        <p:tgtEl>
                                          <p:spTgt spid="39"/>
                                        </p:tgtEl>
                                        <p:attrNameLst>
                                          <p:attrName>ppt_x</p:attrName>
                                        </p:attrNameLst>
                                      </p:cBhvr>
                                      <p:tavLst>
                                        <p:tav tm="0">
                                          <p:val>
                                            <p:strVal val="#ppt_x"/>
                                          </p:val>
                                        </p:tav>
                                        <p:tav tm="100000">
                                          <p:val>
                                            <p:strVal val="#ppt_x"/>
                                          </p:val>
                                        </p:tav>
                                      </p:tavLst>
                                    </p:anim>
                                    <p:anim calcmode="lin" valueType="num">
                                      <p:cBhvr>
                                        <p:cTn id="39"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P spid="39"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1" name="组合 100"/>
          <p:cNvGrpSpPr/>
          <p:nvPr/>
        </p:nvGrpSpPr>
        <p:grpSpPr>
          <a:xfrm rot="6604501">
            <a:off x="8773714" y="5143094"/>
            <a:ext cx="4623511" cy="3341293"/>
            <a:chOff x="569602" y="-921225"/>
            <a:chExt cx="11136187" cy="8047838"/>
          </a:xfrm>
        </p:grpSpPr>
        <p:sp>
          <p:nvSpPr>
            <p:cNvPr id="102" name="椭圆 101"/>
            <p:cNvSpPr/>
            <p:nvPr/>
          </p:nvSpPr>
          <p:spPr>
            <a:xfrm>
              <a:off x="9812799" y="4632432"/>
              <a:ext cx="1892990" cy="1892990"/>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3" name="椭圆 102"/>
            <p:cNvSpPr/>
            <p:nvPr/>
          </p:nvSpPr>
          <p:spPr>
            <a:xfrm>
              <a:off x="2699658" y="-725714"/>
              <a:ext cx="3643086" cy="3643086"/>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4" name="椭圆 103"/>
            <p:cNvSpPr/>
            <p:nvPr/>
          </p:nvSpPr>
          <p:spPr>
            <a:xfrm>
              <a:off x="3120574" y="377372"/>
              <a:ext cx="5210626" cy="3643086"/>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5" name="椭圆 104"/>
            <p:cNvSpPr/>
            <p:nvPr/>
          </p:nvSpPr>
          <p:spPr>
            <a:xfrm>
              <a:off x="5159840" y="-921225"/>
              <a:ext cx="5631538" cy="5631538"/>
            </a:xfrm>
            <a:prstGeom prst="ellipse">
              <a:avLst/>
            </a:prstGeom>
            <a:solidFill>
              <a:srgbClr val="4369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6" name="椭圆 105"/>
            <p:cNvSpPr/>
            <p:nvPr/>
          </p:nvSpPr>
          <p:spPr>
            <a:xfrm>
              <a:off x="3294732" y="816421"/>
              <a:ext cx="5631538" cy="5631538"/>
            </a:xfrm>
            <a:prstGeom prst="ellipse">
              <a:avLst/>
            </a:prstGeom>
            <a:solidFill>
              <a:srgbClr val="3074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7" name="椭圆 106"/>
            <p:cNvSpPr/>
            <p:nvPr/>
          </p:nvSpPr>
          <p:spPr>
            <a:xfrm>
              <a:off x="4926705" y="3008173"/>
              <a:ext cx="4118442" cy="4118440"/>
            </a:xfrm>
            <a:prstGeom prst="ellipse">
              <a:avLst/>
            </a:prstGeom>
            <a:solidFill>
              <a:srgbClr val="2EB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8" name="椭圆 107"/>
            <p:cNvSpPr/>
            <p:nvPr/>
          </p:nvSpPr>
          <p:spPr>
            <a:xfrm>
              <a:off x="1164752" y="353767"/>
              <a:ext cx="925308" cy="925308"/>
            </a:xfrm>
            <a:prstGeom prst="ellipse">
              <a:avLst/>
            </a:prstGeom>
            <a:solidFill>
              <a:srgbClr val="9BD4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109" name="椭圆 108"/>
            <p:cNvSpPr/>
            <p:nvPr/>
          </p:nvSpPr>
          <p:spPr>
            <a:xfrm>
              <a:off x="569602" y="4020458"/>
              <a:ext cx="2340514" cy="2340514"/>
            </a:xfrm>
            <a:prstGeom prst="ellipse">
              <a:avLst/>
            </a:prstGeom>
            <a:pattFill prst="wdUpDiag">
              <a:fgClr>
                <a:srgbClr val="9BD4CC"/>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grpSp>
      <p:sp>
        <p:nvSpPr>
          <p:cNvPr id="10" name="文本框 9"/>
          <p:cNvSpPr txBox="1"/>
          <p:nvPr/>
        </p:nvSpPr>
        <p:spPr>
          <a:xfrm>
            <a:off x="43815" y="-8255"/>
            <a:ext cx="210312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文本框 37"/>
          <p:cNvSpPr txBox="1"/>
          <p:nvPr>
            <p:custDataLst>
              <p:tags r:id="rId3"/>
            </p:custDataLst>
          </p:nvPr>
        </p:nvSpPr>
        <p:spPr>
          <a:xfrm>
            <a:off x="0" y="7066"/>
            <a:ext cx="2757846" cy="458390"/>
          </a:xfrm>
          <a:custGeom>
            <a:gdLst>
              <a:gd name="connsiteX0" fmla="*/ 0 w 2773194"/>
              <a:gd name="connsiteY0" fmla="*/ 0 h 253350"/>
              <a:gd name="connsiteX1" fmla="*/ 2508325 w 2773194"/>
              <a:gd name="connsiteY1" fmla="*/ 0 h 253350"/>
              <a:gd name="connsiteX2" fmla="*/ 2773194 w 2773194"/>
              <a:gd name="connsiteY2" fmla="*/ 253350 h 253350"/>
              <a:gd name="connsiteX3" fmla="*/ 0 w 2773194"/>
              <a:gd name="connsiteY3" fmla="*/ 253350 h 253350"/>
            </a:gdLst>
            <a:cxnLst>
              <a:cxn ang="0">
                <a:pos x="connsiteX0" y="connsiteY0"/>
              </a:cxn>
              <a:cxn ang="0">
                <a:pos x="connsiteX1" y="connsiteY1"/>
              </a:cxn>
              <a:cxn ang="0">
                <a:pos x="connsiteX2" y="connsiteY2"/>
              </a:cxn>
              <a:cxn ang="0">
                <a:pos x="connsiteX3" y="connsiteY3"/>
              </a:cxn>
            </a:cxnLst>
            <a:rect l="l" t="t" r="r" b="b"/>
            <a:pathLst>
              <a:path w="2773194" h="253350">
                <a:moveTo>
                  <a:pt x="0" y="0"/>
                </a:moveTo>
                <a:lnTo>
                  <a:pt x="2508325" y="0"/>
                </a:lnTo>
                <a:lnTo>
                  <a:pt x="2773194" y="253350"/>
                </a:lnTo>
                <a:lnTo>
                  <a:pt x="0" y="253350"/>
                </a:lnTo>
                <a:close/>
              </a:path>
            </a:pathLst>
          </a:custGeom>
          <a:solidFill>
            <a:srgbClr val="2EB0A2"/>
          </a:solidFill>
          <a:ln>
            <a:noFill/>
          </a:ln>
        </p:spPr>
        <p:txBody>
          <a:bodyPr lIns="0" tIns="0" bIns="0"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ct val="0"/>
              </a:spcBef>
              <a:spcAft>
                <a:spcPct val="0"/>
              </a:spcAft>
              <a:defRPr/>
            </a:pPr>
            <a:r>
              <a:rPr lang="zh-CN" altLang="en-US" sz="2800" b="1" kern="0">
                <a:solidFill>
                  <a:srgbClr val="FFFFFF"/>
                </a:solidFill>
                <a:latin typeface="微软雅黑" panose="020b0503020204020204" pitchFamily="34" charset="-122"/>
                <a:ea typeface="Source Han Sans Normal"/>
                <a:cs typeface="Times New Roman" panose="02020603050405020304" pitchFamily="18" charset="0"/>
              </a:rPr>
              <a:t>二</a:t>
            </a:r>
            <a:r>
              <a:rPr lang="en-US" altLang="zh-CN" sz="2800" b="1" kern="0">
                <a:solidFill>
                  <a:srgbClr val="FFFFFF"/>
                </a:solidFill>
                <a:latin typeface="宋体" panose="02010600030101010101" pitchFamily="2" charset="-122"/>
                <a:ea typeface="Source Han Sans Normal"/>
                <a:cs typeface="Times New Roman" panose="02020603050405020304" pitchFamily="18" charset="0"/>
              </a:rPr>
              <a:t>.</a:t>
            </a:r>
            <a:r>
              <a:rPr lang="zh-CN" altLang="en-US" sz="2800" b="1" kern="0">
                <a:solidFill>
                  <a:srgbClr val="FFFFFF"/>
                </a:solidFill>
                <a:latin typeface="宋体" panose="02010600030101010101" pitchFamily="2" charset="-122"/>
                <a:ea typeface="Source Han Sans Normal"/>
                <a:cs typeface="Times New Roman" panose="02020603050405020304" pitchFamily="18" charset="0"/>
              </a:rPr>
              <a:t>车载网络应用</a:t>
            </a:r>
            <a:endParaRPr lang="zh-CN" altLang="en-US" sz="2800" b="1" kern="0">
              <a:solidFill>
                <a:srgbClr val="FFFFFF"/>
              </a:solidFill>
              <a:latin typeface="宋体" panose="02010600030101010101" pitchFamily="2" charset="-122"/>
              <a:ea typeface="Source Han Sans Normal"/>
              <a:cs typeface="Times New Roman" panose="02020603050405020304" pitchFamily="18" charset="0"/>
            </a:endParaRPr>
          </a:p>
        </p:txBody>
      </p:sp>
      <p:sp>
        <p:nvSpPr>
          <p:cNvPr id="116" name="TextBox 8"/>
          <p:cNvSpPr txBox="1">
            <a:spLocks noChangeArrowheads="1"/>
          </p:cNvSpPr>
          <p:nvPr>
            <p:custDataLst>
              <p:tags r:id="rId4"/>
            </p:custDataLst>
          </p:nvPr>
        </p:nvSpPr>
        <p:spPr bwMode="auto">
          <a:xfrm>
            <a:off x="2761615" y="-8255"/>
            <a:ext cx="4848225"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r>
              <a:rPr lang="en-US" altLang="zh-CN" sz="2400">
                <a:solidFill>
                  <a:srgbClr val="2EB0A2"/>
                </a:solidFill>
                <a:latin typeface="微软雅黑" panose="020b0503020204020204" pitchFamily="34" charset="-122"/>
                <a:ea typeface="Source Han Sans Normal"/>
                <a:cs typeface="微软雅黑" panose="020b0503020204020204" pitchFamily="34" charset="-122"/>
              </a:rPr>
              <a:t>2.6 </a:t>
            </a:r>
            <a:r>
              <a:rPr lang="zh-CN" altLang="en-US" sz="2400">
                <a:solidFill>
                  <a:srgbClr val="2EB0A2"/>
                </a:solidFill>
                <a:latin typeface="微软雅黑" panose="020b0503020204020204" pitchFamily="34" charset="-122"/>
                <a:ea typeface="Source Han Sans Normal"/>
                <a:cs typeface="微软雅黑" panose="020b0503020204020204" pitchFamily="34" charset="-122"/>
              </a:rPr>
              <a:t>车载以太网</a:t>
            </a:r>
            <a:endParaRPr lang="zh-CN" altLang="en-US" sz="2400">
              <a:solidFill>
                <a:srgbClr val="2EB0A2"/>
              </a:solidFill>
              <a:latin typeface="微软雅黑" panose="020b0503020204020204" pitchFamily="34" charset="-122"/>
              <a:ea typeface="Source Han Sans Normal"/>
              <a:cs typeface="微软雅黑" panose="020b0503020204020204" pitchFamily="34" charset="-122"/>
            </a:endParaRPr>
          </a:p>
        </p:txBody>
      </p:sp>
      <p:cxnSp>
        <p:nvCxnSpPr>
          <p:cNvPr id="117" name="MH_Other_4"/>
          <p:cNvCxnSpPr/>
          <p:nvPr>
            <p:custDataLst>
              <p:tags r:id="rId5"/>
            </p:custDataLst>
          </p:nvPr>
        </p:nvCxnSpPr>
        <p:spPr>
          <a:xfrm flipV="1">
            <a:off x="2761615" y="457200"/>
            <a:ext cx="4467860" cy="9525"/>
          </a:xfrm>
          <a:prstGeom prst="line">
            <a:avLst/>
          </a:prstGeom>
          <a:solidFill>
            <a:srgbClr val="2EB0A2"/>
          </a:solidFill>
          <a:ln>
            <a:solidFill>
              <a:srgbClr val="2EB0A2"/>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466081" y="648776"/>
            <a:ext cx="10431892" cy="1457539"/>
            <a:chOff x="936527" y="1614853"/>
            <a:chExt cx="4885162" cy="3706522"/>
          </a:xfrm>
        </p:grpSpPr>
        <p:sp>
          <p:nvSpPr>
            <p:cNvPr id="23" name="文本框 22"/>
            <p:cNvSpPr txBox="1"/>
            <p:nvPr/>
          </p:nvSpPr>
          <p:spPr>
            <a:xfrm>
              <a:off x="1128369" y="2022745"/>
              <a:ext cx="4641612" cy="30487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ClrTx/>
                <a:buSzTx/>
                <a:buFontTx/>
              </a:pPr>
              <a:r>
                <a:rPr lang="en-US" altLang="zh-CN" sz="2000" spc="150">
                  <a:latin typeface="Source Han Sans Normal" pitchFamily="34" charset="-122"/>
                  <a:ea typeface="Source Han Sans Normal" pitchFamily="34" charset="-122"/>
                </a:rPr>
                <a:t>   </a:t>
              </a:r>
              <a:r>
                <a:rPr lang="zh-CN" altLang="en-US" sz="2000" spc="150">
                  <a:latin typeface="Source Han Sans Normal" pitchFamily="34" charset="-122"/>
                  <a:ea typeface="Source Han Sans Normal" pitchFamily="34" charset="-122"/>
                </a:rPr>
                <a:t>在汽车行业，以太网以新型网络的姿态介入汽车网络无法一蹴而就，在短期内是无法取代现有的车载网络，因此以太网在进入汽车网络时考虑</a:t>
              </a:r>
              <a:r>
                <a:rPr lang="zh-CN" altLang="en-US" sz="2000" spc="150">
                  <a:solidFill>
                    <a:srgbClr val="FF0000"/>
                  </a:solidFill>
                  <a:latin typeface="Source Han Sans Normal" pitchFamily="34" charset="-122"/>
                  <a:ea typeface="Source Han Sans Normal" pitchFamily="34" charset="-122"/>
                </a:rPr>
                <a:t>分阶段、从子系统开始逐步深入</a:t>
              </a:r>
              <a:r>
                <a:rPr lang="zh-CN" altLang="en-US" sz="2000" spc="150">
                  <a:latin typeface="Source Han Sans Normal" pitchFamily="34" charset="-122"/>
                  <a:ea typeface="Source Han Sans Normal" pitchFamily="34" charset="-122"/>
                </a:rPr>
                <a:t>，并最终统合汽车网络。</a:t>
              </a:r>
              <a:endParaRPr lang="zh-CN" altLang="en-US" sz="2000" spc="150">
                <a:latin typeface="Source Han Sans Normal" pitchFamily="34" charset="-122"/>
                <a:ea typeface="Source Han Sans Normal" pitchFamily="34" charset="-122"/>
              </a:endParaRPr>
            </a:p>
          </p:txBody>
        </p:sp>
        <p:sp>
          <p:nvSpPr>
            <p:cNvPr id="24" name="Rectangle: Rounded Corners 116"/>
            <p:cNvSpPr/>
            <p:nvPr/>
          </p:nvSpPr>
          <p:spPr>
            <a:xfrm>
              <a:off x="936527" y="1614853"/>
              <a:ext cx="4885162" cy="3706522"/>
            </a:xfrm>
            <a:prstGeom prst="roundRect">
              <a:avLst>
                <a:gd name="adj" fmla="val 5758"/>
              </a:avLst>
            </a:prstGeom>
            <a:noFill/>
            <a:ln w="9525">
              <a:solidFill>
                <a:srgbClr val="2EB0A2"/>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a:latin typeface="字魂59号-创粗黑" panose="00000500000000000000" pitchFamily="2" charset="-122"/>
                <a:ea typeface="字魂59号-创粗黑" panose="00000500000000000000" pitchFamily="2" charset="-122"/>
              </a:endParaRPr>
            </a:p>
          </p:txBody>
        </p:sp>
      </p:grpSp>
      <p:grpSp>
        <p:nvGrpSpPr>
          <p:cNvPr id="20" name="组合 19"/>
          <p:cNvGrpSpPr/>
          <p:nvPr/>
        </p:nvGrpSpPr>
        <p:grpSpPr>
          <a:xfrm>
            <a:off x="3428489" y="1909738"/>
            <a:ext cx="5158739" cy="4671519"/>
            <a:chOff x="1183391" y="1776725"/>
            <a:chExt cx="4373315" cy="3620386"/>
          </a:xfrm>
        </p:grpSpPr>
        <p:sp>
          <p:nvSpPr>
            <p:cNvPr id="21" name="任意多边形: 形状 20"/>
            <p:cNvSpPr/>
            <p:nvPr>
              <p:custDataLst>
                <p:tags r:id="rId6"/>
              </p:custDataLst>
            </p:nvPr>
          </p:nvSpPr>
          <p:spPr>
            <a:xfrm>
              <a:off x="1395954" y="1998426"/>
              <a:ext cx="2307400" cy="501015"/>
            </a:xfrm>
            <a:custGeom>
              <a:gdLst>
                <a:gd name="connsiteX0" fmla="*/ 69191 w 1701373"/>
                <a:gd name="connsiteY0" fmla="*/ 0 h 415137"/>
                <a:gd name="connsiteX1" fmla="*/ 1391567 w 1701373"/>
                <a:gd name="connsiteY1" fmla="*/ 0 h 415137"/>
                <a:gd name="connsiteX2" fmla="*/ 1701373 w 1701373"/>
                <a:gd name="connsiteY2" fmla="*/ 411126 h 415137"/>
                <a:gd name="connsiteX3" fmla="*/ 1681505 w 1701373"/>
                <a:gd name="connsiteY3" fmla="*/ 415137 h 415137"/>
                <a:gd name="connsiteX4" fmla="*/ 69191 w 1701373"/>
                <a:gd name="connsiteY4" fmla="*/ 415137 h 415137"/>
                <a:gd name="connsiteX5" fmla="*/ 0 w 1701373"/>
                <a:gd name="connsiteY5" fmla="*/ 345946 h 415137"/>
                <a:gd name="connsiteX6" fmla="*/ 0 w 1701373"/>
                <a:gd name="connsiteY6" fmla="*/ 69191 h 415137"/>
                <a:gd name="connsiteX7" fmla="*/ 69191 w 1701373"/>
                <a:gd name="connsiteY7" fmla="*/ 0 h 4151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1371" h="415137">
                  <a:moveTo>
                    <a:pt x="69191" y="0"/>
                  </a:moveTo>
                  <a:lnTo>
                    <a:pt x="1391567" y="0"/>
                  </a:lnTo>
                  <a:lnTo>
                    <a:pt x="1701373" y="411126"/>
                  </a:lnTo>
                  <a:lnTo>
                    <a:pt x="1681505" y="415137"/>
                  </a:lnTo>
                  <a:lnTo>
                    <a:pt x="69191" y="415137"/>
                  </a:lnTo>
                  <a:cubicBezTo>
                    <a:pt x="30978" y="415137"/>
                    <a:pt x="0" y="384159"/>
                    <a:pt x="0" y="345946"/>
                  </a:cubicBezTo>
                  <a:lnTo>
                    <a:pt x="0" y="69191"/>
                  </a:lnTo>
                  <a:cubicBezTo>
                    <a:pt x="0" y="30978"/>
                    <a:pt x="30978" y="0"/>
                    <a:pt x="69191" y="0"/>
                  </a:cubicBezTo>
                  <a:close/>
                </a:path>
              </a:pathLst>
            </a:custGeom>
            <a:solidFill>
              <a:srgbClr val="2C6A7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nvGrpSpPr>
            <p:cNvPr id="25" name="组合 24"/>
            <p:cNvGrpSpPr/>
            <p:nvPr/>
          </p:nvGrpSpPr>
          <p:grpSpPr>
            <a:xfrm>
              <a:off x="1183391" y="1776725"/>
              <a:ext cx="4373315" cy="3620386"/>
              <a:chOff x="1295400" y="2071754"/>
              <a:chExt cx="4373315" cy="3620386"/>
            </a:xfrm>
          </p:grpSpPr>
          <p:sp>
            <p:nvSpPr>
              <p:cNvPr id="26" name="TextBox 21"/>
              <p:cNvSpPr txBox="1"/>
              <p:nvPr>
                <p:custDataLst>
                  <p:tags r:id="rId7"/>
                </p:custDataLst>
              </p:nvPr>
            </p:nvSpPr>
            <p:spPr>
              <a:xfrm flipH="1">
                <a:off x="1326084" y="2071754"/>
                <a:ext cx="4342631" cy="3375939"/>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en-US" altLang="zh-CN" sz="1600">
                  <a:ea typeface="Source Han Sans Normal" pitchFamily="34" charset="-122"/>
                  <a:sym typeface="+mn-ea"/>
                </a:endParaRPr>
              </a:p>
              <a:p>
                <a:pPr algn="just" fontAlgn="auto">
                  <a:lnSpc>
                    <a:spcPct val="150000"/>
                  </a:lnSpc>
                </a:pPr>
                <a:r>
                  <a:rPr lang="en-US" altLang="zh-CN" sz="2000">
                    <a:ea typeface="Source Han Sans Normal"/>
                    <a:sym typeface="+mn-ea"/>
                  </a:rPr>
                  <a:t>       </a:t>
                </a:r>
                <a:r>
                  <a:rPr lang="zh-CN" altLang="en-US" sz="2000">
                    <a:ea typeface="Source Han Sans Normal"/>
                    <a:sym typeface="+mn-ea"/>
                  </a:rPr>
                  <a:t>单独在某个子系统使用以太网，这一阶段的衍生产品目前已经在整车上实施，如基于 </a:t>
                </a:r>
                <a:r>
                  <a:rPr lang="en-US" altLang="zh-CN" sz="2000" err="1">
                    <a:ea typeface="Source Han Sans Normal"/>
                    <a:sym typeface="+mn-ea"/>
                  </a:rPr>
                  <a:t>DoIP </a:t>
                </a:r>
                <a:r>
                  <a:rPr lang="zh-CN" altLang="en-US" sz="2000">
                    <a:ea typeface="Source Han Sans Normal"/>
                    <a:sym typeface="+mn-ea"/>
                  </a:rPr>
                  <a:t>标准的</a:t>
                </a:r>
                <a:r>
                  <a:rPr lang="en-US" altLang="zh-CN" sz="2000">
                    <a:ea typeface="Source Han Sans Normal"/>
                    <a:sym typeface="+mn-ea"/>
                  </a:rPr>
                  <a:t>OBD</a:t>
                </a:r>
                <a:r>
                  <a:rPr lang="zh-CN" altLang="en-US" sz="2000">
                    <a:ea typeface="Source Han Sans Normal"/>
                    <a:sym typeface="+mn-ea"/>
                  </a:rPr>
                  <a:t>诊断设备；或已有示例应用，如使用 </a:t>
                </a:r>
                <a:r>
                  <a:rPr lang="en-US" altLang="zh-CN" sz="2000">
                    <a:ea typeface="Source Han Sans Normal"/>
                    <a:sym typeface="+mn-ea"/>
                  </a:rPr>
                  <a:t>IP </a:t>
                </a:r>
                <a:r>
                  <a:rPr lang="zh-CN" altLang="en-US" sz="2000">
                    <a:ea typeface="Source Han Sans Normal"/>
                    <a:sym typeface="+mn-ea"/>
                  </a:rPr>
                  <a:t>摄像头的驾驶辅助系统。</a:t>
                </a:r>
                <a:endParaRPr lang="zh-CN" altLang="en-US" sz="2000">
                  <a:ea typeface="Source Han Sans Normal"/>
                  <a:sym typeface="+mn-ea"/>
                </a:endParaRPr>
              </a:p>
            </p:txBody>
          </p:sp>
          <p:grpSp>
            <p:nvGrpSpPr>
              <p:cNvPr id="28" name="组合 27"/>
              <p:cNvGrpSpPr/>
              <p:nvPr/>
            </p:nvGrpSpPr>
            <p:grpSpPr>
              <a:xfrm>
                <a:off x="1295400" y="2224099"/>
                <a:ext cx="4373245" cy="3468041"/>
                <a:chOff x="1295400" y="2224099"/>
                <a:chExt cx="4373245" cy="3468041"/>
              </a:xfrm>
            </p:grpSpPr>
            <p:sp>
              <p:nvSpPr>
                <p:cNvPr id="30" name="矩形 29"/>
                <p:cNvSpPr/>
                <p:nvPr>
                  <p:custDataLst>
                    <p:tags r:id="rId8"/>
                  </p:custDataLst>
                </p:nvPr>
              </p:nvSpPr>
              <p:spPr>
                <a:xfrm>
                  <a:off x="1295400" y="2573655"/>
                  <a:ext cx="4373245" cy="3118485"/>
                </a:xfrm>
                <a:prstGeom prst="rect">
                  <a:avLst/>
                </a:prstGeom>
                <a:noFill/>
                <a:ln w="38100">
                  <a:solidFill>
                    <a:srgbClr val="2C6A7F">
                      <a:alpha val="1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Rectangle 29"/>
                <p:cNvSpPr/>
                <p:nvPr>
                  <p:custDataLst>
                    <p:tags r:id="rId9"/>
                  </p:custDataLst>
                </p:nvPr>
              </p:nvSpPr>
              <p:spPr>
                <a:xfrm flipH="1">
                  <a:off x="1437477" y="2224099"/>
                  <a:ext cx="2123440" cy="55118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spcAft>
                      <a:spcPct val="0"/>
                    </a:spcAft>
                  </a:pPr>
                  <a:r>
                    <a:rPr lang="zh-CN" altLang="en-US" sz="2400" b="1" spc="42">
                      <a:solidFill>
                        <a:srgbClr val="FFFFFF"/>
                      </a:solidFill>
                      <a:ea typeface="Source Han Sans Normal" pitchFamily="34" charset="-122"/>
                    </a:rPr>
                    <a:t>子系统网络</a:t>
                  </a:r>
                  <a:endParaRPr lang="zh-CN" altLang="en-US" sz="2400" b="1" spc="42">
                    <a:solidFill>
                      <a:srgbClr val="FFFFFF"/>
                    </a:solidFill>
                    <a:ea typeface="Source Han Sans Normal" pitchFamily="34" charset="-122"/>
                  </a:endParaRPr>
                </a:p>
              </p:txBody>
            </p:sp>
          </p:grpSp>
        </p:gr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42" presetClass="entr" presetSubtype="0" dur="1000" fill="hold" grpId="0" nodeType="clickEffect">
                                  <p:stCondLst>
                                    <p:cond delay="0"/>
                                  </p:stCondLst>
                                  <p:childTnLst>
                                    <p:set>
                                      <p:cBhvr>
                                        <p:cTn id="14" dur="1" fill="hold">
                                          <p:stCondLst>
                                            <p:cond delay="0"/>
                                          </p:stCondLst>
                                        </p:cTn>
                                        <p:tgtEl>
                                          <p:spTgt spid="116"/>
                                        </p:tgtEl>
                                        <p:attrNameLst>
                                          <p:attrName>style.visibility</p:attrName>
                                        </p:attrNameLst>
                                      </p:cBhvr>
                                      <p:to>
                                        <p:strVal val="visible"/>
                                      </p:to>
                                    </p:set>
                                    <p:animEffect transition="in" filter="fade">
                                      <p:cBhvr>
                                        <p:cTn id="15" dur="1000"/>
                                        <p:tgtEl>
                                          <p:spTgt spid="116"/>
                                        </p:tgtEl>
                                      </p:cBhvr>
                                    </p:animEffect>
                                    <p:anim calcmode="lin" valueType="num">
                                      <p:cBhvr>
                                        <p:cTn id="16" dur="1000" fill="hold"/>
                                        <p:tgtEl>
                                          <p:spTgt spid="116"/>
                                        </p:tgtEl>
                                        <p:attrNameLst>
                                          <p:attrName>ppt_x</p:attrName>
                                        </p:attrNameLst>
                                      </p:cBhvr>
                                      <p:tavLst>
                                        <p:tav tm="0">
                                          <p:val>
                                            <p:strVal val="#ppt_x"/>
                                          </p:val>
                                        </p:tav>
                                        <p:tav tm="100000">
                                          <p:val>
                                            <p:strVal val="#ppt_x"/>
                                          </p:val>
                                        </p:tav>
                                      </p:tavLst>
                                    </p:anim>
                                    <p:anim calcmode="lin" valueType="num">
                                      <p:cBhvr>
                                        <p:cTn id="17" dur="1000" fill="hold"/>
                                        <p:tgtEl>
                                          <p:spTgt spid="116"/>
                                        </p:tgtEl>
                                        <p:attrNameLst>
                                          <p:attrName>ppt_y</p:attrName>
                                        </p:attrNameLst>
                                      </p:cBhvr>
                                      <p:tavLst>
                                        <p:tav tm="0">
                                          <p:val>
                                            <p:strVal val="#ppt_y+.1"/>
                                          </p:val>
                                        </p:tav>
                                        <p:tav tm="100000">
                                          <p:val>
                                            <p:strVal val="#ppt_y"/>
                                          </p:val>
                                        </p:tav>
                                      </p:tavLst>
                                    </p:anim>
                                  </p:childTnLst>
                                </p:cTn>
                              </p:par>
                              <p:par>
                                <p:cTn id="18" presetID="42" presetClass="entr" presetSubtype="0" dur="1000" fill="hold" nodeType="withEffect">
                                  <p:stCondLst>
                                    <p:cond delay="0"/>
                                  </p:stCondLst>
                                  <p:childTnLst>
                                    <p:set>
                                      <p:cBhvr>
                                        <p:cTn id="19" dur="1" fill="hold">
                                          <p:stCondLst>
                                            <p:cond delay="0"/>
                                          </p:stCondLst>
                                        </p:cTn>
                                        <p:tgtEl>
                                          <p:spTgt spid="117"/>
                                        </p:tgtEl>
                                        <p:attrNameLst>
                                          <p:attrName>style.visibility</p:attrName>
                                        </p:attrNameLst>
                                      </p:cBhvr>
                                      <p:to>
                                        <p:strVal val="visible"/>
                                      </p:to>
                                    </p:set>
                                    <p:animEffect transition="in" filter="fade">
                                      <p:cBhvr>
                                        <p:cTn id="20" dur="1000"/>
                                        <p:tgtEl>
                                          <p:spTgt spid="117"/>
                                        </p:tgtEl>
                                      </p:cBhvr>
                                    </p:animEffect>
                                    <p:anim calcmode="lin" valueType="num">
                                      <p:cBhvr>
                                        <p:cTn id="21" dur="1000" fill="hold"/>
                                        <p:tgtEl>
                                          <p:spTgt spid="117"/>
                                        </p:tgtEl>
                                        <p:attrNameLst>
                                          <p:attrName>ppt_x</p:attrName>
                                        </p:attrNameLst>
                                      </p:cBhvr>
                                      <p:tavLst>
                                        <p:tav tm="0">
                                          <p:val>
                                            <p:strVal val="#ppt_x"/>
                                          </p:val>
                                        </p:tav>
                                        <p:tav tm="100000">
                                          <p:val>
                                            <p:strVal val="#ppt_x"/>
                                          </p:val>
                                        </p:tav>
                                      </p:tavLst>
                                    </p:anim>
                                    <p:anim calcmode="lin" valueType="num">
                                      <p:cBhvr>
                                        <p:cTn id="2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42" presetClass="entr" presetSubtype="0" dur="100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1000"/>
                                        <p:tgtEl>
                                          <p:spTgt spid="22"/>
                                        </p:tgtEl>
                                      </p:cBhvr>
                                    </p:animEffect>
                                    <p:anim calcmode="lin" valueType="num">
                                      <p:cBhvr>
                                        <p:cTn id="28" dur="1000" fill="hold"/>
                                        <p:tgtEl>
                                          <p:spTgt spid="22"/>
                                        </p:tgtEl>
                                        <p:attrNameLst>
                                          <p:attrName>ppt_x</p:attrName>
                                        </p:attrNameLst>
                                      </p:cBhvr>
                                      <p:tavLst>
                                        <p:tav tm="0">
                                          <p:val>
                                            <p:strVal val="#ppt_x"/>
                                          </p:val>
                                        </p:tav>
                                        <p:tav tm="100000">
                                          <p:val>
                                            <p:strVal val="#ppt_x"/>
                                          </p:val>
                                        </p:tav>
                                      </p:tavLst>
                                    </p:anim>
                                    <p:anim calcmode="lin" valueType="num">
                                      <p:cBhvr>
                                        <p:cTn id="2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16"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https://d.book118.com/767044166002006044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1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13.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1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1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a*1"/>
  <p:tag name="KSO_WM_UNIT_INDEX" val="1"/>
  <p:tag name="KSO_WM_UNIT_ISCONTENTSTITLE" val="0"/>
  <p:tag name="KSO_WM_UNIT_ISNUMDGMTITLE" val="0"/>
  <p:tag name="KSO_WM_UNIT_LAYERLEVEL" val="1"/>
  <p:tag name="KSO_WM_UNIT_NOCLEAR" val="0"/>
  <p:tag name="KSO_WM_UNIT_PRESET_TEXT" val="单击此处输入大标题"/>
  <p:tag name="KSO_WM_UNIT_TEXT_FILL_FORE_SCHEMECOLOR_INDEX" val="13"/>
  <p:tag name="KSO_WM_UNIT_TEXT_FILL_TYPE" val="1"/>
  <p:tag name="KSO_WM_UNIT_TYPE" val="a"/>
  <p:tag name="KSO_WM_UNIT_USESOURCEFORMAT_APPLY" val="1"/>
  <p:tag name="KSO_WM_UNIT_VALUE" val="11"/>
</p:tagLst>
</file>

<file path=ppt/tags/tag1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17.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1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1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20.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21.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2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23.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24.xml><?xml version="1.0" encoding="utf-8"?>
<p:tagLst xmlns:p="http://schemas.openxmlformats.org/presentationml/2006/main">
  <p:tag name="KSO_WM_BEAUTIFY_FLAG" val="#wm#"/>
  <p:tag name="KSO_WM_CHIP_GROUPID" val="5f310ec69c36e2348c3ef691"/>
  <p:tag name="KSO_WM_CHIP_XID" val="5f310ec69c36e2348c3ef692"/>
  <p:tag name="KSO_WM_TAG_VERSION" val="1.0"/>
  <p:tag name="KSO_WM_TEMPLATE_ASSEMBLE_GROUPID" val="60656f454054ed1e2fb806a8"/>
  <p:tag name="KSO_WM_TEMPLATE_ASSEMBLE_XID" val="60656f454054ed1e2fb806a8"/>
  <p:tag name="KSO_WM_TEMPLATE_CATEGORY" val="diagram"/>
  <p:tag name="KSO_WM_TEMPLATE_INDEX" val="20212315"/>
  <p:tag name="KSO_WM_UNIT_BLOCK" val="0"/>
  <p:tag name="KSO_WM_UNIT_COMPATIBLE" val="0"/>
  <p:tag name="KSO_WM_UNIT_DEC_AREA_ID" val="8fd28f412b91449fa818affca25f4082"/>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FILL_FORE_SCHEMECOLOR_INDEX" val="13"/>
  <p:tag name="KSO_WM_UNIT_FILL_FORE_SCHEMECOLOR_INDEX_BRIGHTNESS" val="0"/>
  <p:tag name="KSO_WM_UNIT_FILL_TYPE" val="1"/>
  <p:tag name="KSO_WM_UNIT_HIGHLIGHT" val="0"/>
  <p:tag name="KSO_WM_UNIT_ID" val="diagram20212315_1*i*1"/>
  <p:tag name="KSO_WM_UNIT_INDEX" val="1"/>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810"/>
</p:tagLst>
</file>

<file path=ppt/tags/tag25.xml><?xml version="1.0" encoding="utf-8"?>
<p:tagLst xmlns:p="http://schemas.openxmlformats.org/presentationml/2006/main">
  <p:tag name="KSO_WM_BEAUTIFY_FLAG" val="#wm#"/>
  <p:tag name="KSO_WM_CHIP_GROUPID" val="5f310ec69c36e2348c3ef691"/>
  <p:tag name="KSO_WM_CHIP_XID" val="5f310ec69c36e2348c3ef692"/>
  <p:tag name="KSO_WM_TAG_VERSION" val="1.0"/>
  <p:tag name="KSO_WM_TEMPLATE_ASSEMBLE_GROUPID" val="60656f454054ed1e2fb806a8"/>
  <p:tag name="KSO_WM_TEMPLATE_ASSEMBLE_XID" val="60656f454054ed1e2fb806a8"/>
  <p:tag name="KSO_WM_TEMPLATE_CATEGORY" val="diagram"/>
  <p:tag name="KSO_WM_TEMPLATE_INDEX" val="20212315"/>
  <p:tag name="KSO_WM_UNIT_BLOCK" val="0"/>
  <p:tag name="KSO_WM_UNIT_COMPATIBLE" val="0"/>
  <p:tag name="KSO_WM_UNIT_DEC_AREA_ID" val="0041ad647b86422a98444fea62849ed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HIGHLIGHT" val="0"/>
  <p:tag name="KSO_WM_UNIT_ID" val="diagram20212315_1*i*2"/>
  <p:tag name="KSO_WM_UNIT_INDEX" val="2"/>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810"/>
</p:tagLst>
</file>

<file path=ppt/tags/tag26.xml><?xml version="1.0" encoding="utf-8"?>
<p:tagLst xmlns:p="http://schemas.openxmlformats.org/presentationml/2006/main">
  <p:tag name="KSO_WM_BEAUTIFY_FLAG" val="#wm#"/>
  <p:tag name="KSO_WM_CHIP_GROUPID" val="5f310ec69c36e2348c3ef691"/>
  <p:tag name="KSO_WM_CHIP_XID" val="5f310ec69c36e2348c3ef692"/>
  <p:tag name="KSO_WM_TAG_VERSION" val="1.0"/>
  <p:tag name="KSO_WM_TEMPLATE_ASSEMBLE_GROUPID" val="60656f454054ed1e2fb806a8"/>
  <p:tag name="KSO_WM_TEMPLATE_ASSEMBLE_XID" val="60656f454054ed1e2fb806a8"/>
  <p:tag name="KSO_WM_TEMPLATE_CATEGORY" val="diagram"/>
  <p:tag name="KSO_WM_TEMPLATE_INDEX" val="20212315"/>
  <p:tag name="KSO_WM_UNIT_BLOCK" val="0"/>
  <p:tag name="KSO_WM_UNIT_COMPATIBLE" val="0"/>
  <p:tag name="KSO_WM_UNIT_DEC_AREA_ID" val="709d5c229e014589a87704e9d53ccf72"/>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HIGHLIGHT" val="0"/>
  <p:tag name="KSO_WM_UNIT_ID" val="diagram20212315_1*i*3"/>
  <p:tag name="KSO_WM_UNIT_INDEX" val="3"/>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15"/>
</p:tagLst>
</file>

<file path=ppt/tags/tag27.xml><?xml version="1.0" encoding="utf-8"?>
<p:tagLst xmlns:p="http://schemas.openxmlformats.org/presentationml/2006/main">
  <p:tag name="KSO_WM_ASSEMBLE_CHIP_INDEX" val="cda978bc0bff4d32be14a8838cdb5ee1"/>
  <p:tag name="KSO_WM_BEAUTIFY_FLAG" val="#wm#"/>
  <p:tag name="KSO_WM_CHIP_FILLAREA_FILL_RULE" val="{&quot;fill_align&quot;:&quot;lb&quot;,&quot;fill_mode&quot;:&quot;full&quot;,&quot;sacle_strategy&quot;:&quot;smart&quot;}"/>
  <p:tag name="KSO_WM_CHIP_GROUPID" val="5e7881253197e252a37019b5"/>
  <p:tag name="KSO_WM_CHIP_XID" val="5e7881253197e252a37019b6"/>
  <p:tag name="KSO_WM_TAG_VERSION" val="1.0"/>
  <p:tag name="KSO_WM_TEMPLATE_ASSEMBLE_GROUPID" val="60656f454054ed1e2fb806a8"/>
  <p:tag name="KSO_WM_TEMPLATE_ASSEMBLE_XID" val="60656f454054ed1e2fb806a8"/>
  <p:tag name="KSO_WM_TEMPLATE_CATEGORY" val="diagram"/>
  <p:tag name="KSO_WM_TEMPLATE_INDEX" val="20212315"/>
  <p:tag name="KSO_WM_UNIT_BLOCK" val="0"/>
  <p:tag name="KSO_WM_UNIT_COMPATIBLE" val="0"/>
  <p:tag name="KSO_WM_UNIT_DEC_AREA_ID" val="2437d05569a445938336cb634a575e52"/>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2315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SM_LIMIT_TYPE" val="2"/>
  <p:tag name="KSO_WM_UNIT_SUPPORT_BIG_FONT" val="1"/>
  <p:tag name="KSO_WM_UNIT_TEXT_FILL_FORE_SCHEMECOLOR_INDEX" val="13"/>
  <p:tag name="KSO_WM_UNIT_TEXT_FILL_FORE_SCHEMECOLOR_INDEX_BRIGHTNESS" val="0"/>
  <p:tag name="KSO_WM_UNIT_TEXT_FILL_TYPE" val="1"/>
  <p:tag name="KSO_WM_UNIT_TYPE" val="a"/>
  <p:tag name="KSO_WM_UNIT_VALUE" val="16"/>
</p:tagLst>
</file>

<file path=ppt/tags/tag28.xml><?xml version="1.0" encoding="utf-8"?>
<p:tagLst xmlns:p="http://schemas.openxmlformats.org/presentationml/2006/main">
  <p:tag name="KSO_WM_BEAUTIFY_FLAG" val="#wm#"/>
  <p:tag name="KSO_WM_SLIDE_ID" val="custom20204411_7"/>
  <p:tag name="KSO_WM_SLIDE_INDEX" val="7"/>
  <p:tag name="KSO_WM_SLIDE_ITEM_CNT" val="0"/>
  <p:tag name="KSO_WM_SLIDE_LAYOUT" val="a_b_e"/>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1"/>
  <p:tag name="KSO_WM_TEMPLATE_INDEX" val="20204411"/>
  <p:tag name="KSO_WM_TEMPLATE_MASTER_TYPE" val="1"/>
  <p:tag name="KSO_WM_TEMPLATE_SUBCATEGORY" val="0"/>
</p:tagLst>
</file>

<file path=ppt/tags/tag29.xml><?xml version="1.0" encoding="utf-8"?>
<p:tagLst xmlns:p="http://schemas.openxmlformats.org/presentationml/2006/main">
  <p:tag name="MH" val="20151216190427"/>
  <p:tag name="MH_LIBRARY" val="GRAPHIC"/>
  <p:tag name="MH_ORDER" val="文本框 37"/>
</p:tagLst>
</file>

<file path=ppt/tags/tag30.xml><?xml version="1.0" encoding="utf-8"?>
<p:tagLst xmlns:p="http://schemas.openxmlformats.org/presentationml/2006/main">
  <p:tag name="MH" val="20151216190427"/>
  <p:tag name="MH_LIBRARY" val="GRAPHIC"/>
  <p:tag name="MH_ORDER" val="文本框 37"/>
</p:tagLst>
</file>

<file path=ppt/tags/tag31.xml><?xml version="1.0" encoding="utf-8"?>
<p:tagLst xmlns:p="http://schemas.openxmlformats.org/presentationml/2006/main">
  <p:tag name="MH" val="20151216190427"/>
  <p:tag name="MH_LIBRARY" val="GRAPHIC"/>
  <p:tag name="MH_ORDER" val="文本框 37"/>
</p:tagLst>
</file>

<file path=ppt/tags/tag32.xml><?xml version="1.0" encoding="utf-8"?>
<p:tagLst xmlns:p="http://schemas.openxmlformats.org/presentationml/2006/main">
  <p:tag name="MH" val="20151216190427"/>
  <p:tag name="MH_LIBRARY" val="GRAPHIC"/>
  <p:tag name="MH_ORDER" val="文本框 37"/>
</p:tagLst>
</file>

<file path=ppt/tags/tag33.xml><?xml version="1.0" encoding="utf-8"?>
<p:tagLst xmlns:p="http://schemas.openxmlformats.org/presentationml/2006/main">
  <p:tag name="MH" val="20151216192022"/>
  <p:tag name="MH_LIBRARY" val="GRAPHIC"/>
  <p:tag name="MH_ORDER" val="TextBox 8"/>
</p:tagLst>
</file>

<file path=ppt/tags/tag34.xml><?xml version="1.0" encoding="utf-8"?>
<p:tagLst xmlns:p="http://schemas.openxmlformats.org/presentationml/2006/main">
  <p:tag name="MH" val="20151216104016"/>
  <p:tag name="MH_LIBRARY" val="GRAPHIC"/>
  <p:tag name="MH_ORDER" val="4"/>
  <p:tag name="MH_TYPE" val="Other"/>
</p:tagLst>
</file>

<file path=ppt/tags/tag35.xml><?xml version="1.0" encoding="utf-8"?>
<p:tagLst xmlns:p="http://schemas.openxmlformats.org/presentationml/2006/main">
  <p:tag name="MH" val="20151216190427"/>
  <p:tag name="MH_LIBRARY" val="GRAPHIC"/>
  <p:tag name="MH_ORDER" val="文本框 37"/>
</p:tagLst>
</file>

<file path=ppt/tags/tag36.xml><?xml version="1.0" encoding="utf-8"?>
<p:tagLst xmlns:p="http://schemas.openxmlformats.org/presentationml/2006/main">
  <p:tag name="MH" val="20151216192022"/>
  <p:tag name="MH_LIBRARY" val="GRAPHIC"/>
  <p:tag name="MH_ORDER" val="TextBox 8"/>
</p:tagLst>
</file>

<file path=ppt/tags/tag37.xml><?xml version="1.0" encoding="utf-8"?>
<p:tagLst xmlns:p="http://schemas.openxmlformats.org/presentationml/2006/main">
  <p:tag name="MH" val="20151216104016"/>
  <p:tag name="MH_LIBRARY" val="GRAPHIC"/>
  <p:tag name="MH_ORDER" val="4"/>
  <p:tag name="MH_TYPE" val="Other"/>
</p:tagLst>
</file>

<file path=ppt/tags/tag3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3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40.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41.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42.xml><?xml version="1.0" encoding="utf-8"?>
<p:tagLst xmlns:p="http://schemas.openxmlformats.org/presentationml/2006/main">
  <p:tag name="MH" val="20151216190427"/>
  <p:tag name="MH_LIBRARY" val="GRAPHIC"/>
  <p:tag name="MH_ORDER" val="文本框 37"/>
</p:tagLst>
</file>

<file path=ppt/tags/tag43.xml><?xml version="1.0" encoding="utf-8"?>
<p:tagLst xmlns:p="http://schemas.openxmlformats.org/presentationml/2006/main">
  <p:tag name="MH" val="20151216192022"/>
  <p:tag name="MH_LIBRARY" val="GRAPHIC"/>
  <p:tag name="MH_ORDER" val="TextBox 8"/>
</p:tagLst>
</file>

<file path=ppt/tags/tag44.xml><?xml version="1.0" encoding="utf-8"?>
<p:tagLst xmlns:p="http://schemas.openxmlformats.org/presentationml/2006/main">
  <p:tag name="MH" val="20151216104016"/>
  <p:tag name="MH_LIBRARY" val="GRAPHIC"/>
  <p:tag name="MH_ORDER" val="4"/>
  <p:tag name="MH_TYPE" val="Other"/>
</p:tagLst>
</file>

<file path=ppt/tags/tag4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4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47.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4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4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50.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51.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5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53.xml><?xml version="1.0" encoding="utf-8"?>
<p:tagLst xmlns:p="http://schemas.openxmlformats.org/presentationml/2006/main">
  <p:tag name="MH" val="20151216190427"/>
  <p:tag name="MH_LIBRARY" val="GRAPHIC"/>
  <p:tag name="MH_ORDER" val="文本框 37"/>
</p:tagLst>
</file>

<file path=ppt/tags/tag54.xml><?xml version="1.0" encoding="utf-8"?>
<p:tagLst xmlns:p="http://schemas.openxmlformats.org/presentationml/2006/main">
  <p:tag name="MH" val="20151216192022"/>
  <p:tag name="MH_LIBRARY" val="GRAPHIC"/>
  <p:tag name="MH_ORDER" val="TextBox 8"/>
</p:tagLst>
</file>

<file path=ppt/tags/tag55.xml><?xml version="1.0" encoding="utf-8"?>
<p:tagLst xmlns:p="http://schemas.openxmlformats.org/presentationml/2006/main">
  <p:tag name="MH" val="20151216104016"/>
  <p:tag name="MH_LIBRARY" val="GRAPHIC"/>
  <p:tag name="MH_ORDER" val="4"/>
  <p:tag name="MH_TYPE" val="Other"/>
</p:tagLst>
</file>

<file path=ppt/tags/tag56.xml><?xml version="1.0" encoding="utf-8"?>
<p:tagLst xmlns:p="http://schemas.openxmlformats.org/presentationml/2006/main">
  <p:tag name="MH" val="20151216190427"/>
  <p:tag name="MH_LIBRARY" val="GRAPHIC"/>
  <p:tag name="MH_ORDER" val="文本框 37"/>
</p:tagLst>
</file>

<file path=ppt/tags/tag57.xml><?xml version="1.0" encoding="utf-8"?>
<p:tagLst xmlns:p="http://schemas.openxmlformats.org/presentationml/2006/main">
  <p:tag name="MH" val="20151216192022"/>
  <p:tag name="MH_LIBRARY" val="GRAPHIC"/>
  <p:tag name="MH_ORDER" val="TextBox 8"/>
</p:tagLst>
</file>

<file path=ppt/tags/tag58.xml><?xml version="1.0" encoding="utf-8"?>
<p:tagLst xmlns:p="http://schemas.openxmlformats.org/presentationml/2006/main">
  <p:tag name="MH" val="20151216104016"/>
  <p:tag name="MH_LIBRARY" val="GRAPHIC"/>
  <p:tag name="MH_ORDER" val="4"/>
  <p:tag name="MH_TYPE" val="Other"/>
</p:tagLst>
</file>

<file path=ppt/tags/tag59.xml><?xml version="1.0" encoding="utf-8"?>
<p:tagLst xmlns:p="http://schemas.openxmlformats.org/presentationml/2006/main">
  <p:tag name="MH" val="20151216190427"/>
  <p:tag name="MH_LIBRARY" val="GRAPHIC"/>
  <p:tag name="MH_ORDER" val="文本框 37"/>
</p:tagLst>
</file>

<file path=ppt/tags/tag60.xml><?xml version="1.0" encoding="utf-8"?>
<p:tagLst xmlns:p="http://schemas.openxmlformats.org/presentationml/2006/main">
  <p:tag name="MH" val="20151216192022"/>
  <p:tag name="MH_LIBRARY" val="GRAPHIC"/>
  <p:tag name="MH_ORDER" val="TextBox 8"/>
</p:tagLst>
</file>

<file path=ppt/tags/tag61.xml><?xml version="1.0" encoding="utf-8"?>
<p:tagLst xmlns:p="http://schemas.openxmlformats.org/presentationml/2006/main">
  <p:tag name="MH" val="20151216104016"/>
  <p:tag name="MH_LIBRARY" val="GRAPHIC"/>
  <p:tag name="MH_ORDER" val="4"/>
  <p:tag name="MH_TYPE" val="Other"/>
</p:tagLst>
</file>

<file path=ppt/tags/tag6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63.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6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6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6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67.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6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6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70.xml><?xml version="1.0" encoding="utf-8"?>
<p:tagLst xmlns:p="http://schemas.openxmlformats.org/presentationml/2006/main">
  <p:tag name="MH" val="20151216190427"/>
  <p:tag name="MH_LIBRARY" val="GRAPHIC"/>
  <p:tag name="MH_ORDER" val="文本框 37"/>
</p:tagLst>
</file>

<file path=ppt/tags/tag71.xml><?xml version="1.0" encoding="utf-8"?>
<p:tagLst xmlns:p="http://schemas.openxmlformats.org/presentationml/2006/main">
  <p:tag name="MH" val="20151216192022"/>
  <p:tag name="MH_LIBRARY" val="GRAPHIC"/>
  <p:tag name="MH_ORDER" val="TextBox 8"/>
</p:tagLst>
</file>

<file path=ppt/tags/tag72.xml><?xml version="1.0" encoding="utf-8"?>
<p:tagLst xmlns:p="http://schemas.openxmlformats.org/presentationml/2006/main">
  <p:tag name="MH" val="20151216104016"/>
  <p:tag name="MH_LIBRARY" val="GRAPHIC"/>
  <p:tag name="MH_ORDER" val="4"/>
  <p:tag name="MH_TYPE" val="Other"/>
</p:tagLst>
</file>

<file path=ppt/tags/tag73.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7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7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7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77.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7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7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80.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81.xml><?xml version="1.0" encoding="utf-8"?>
<p:tagLst xmlns:p="http://schemas.openxmlformats.org/presentationml/2006/main">
  <p:tag name="MH" val="20151216190427"/>
  <p:tag name="MH_LIBRARY" val="GRAPHIC"/>
  <p:tag name="MH_ORDER" val="文本框 37"/>
</p:tagLst>
</file>

<file path=ppt/tags/tag82.xml><?xml version="1.0" encoding="utf-8"?>
<p:tagLst xmlns:p="http://schemas.openxmlformats.org/presentationml/2006/main">
  <p:tag name="MH" val="20151216192022"/>
  <p:tag name="MH_LIBRARY" val="GRAPHIC"/>
  <p:tag name="MH_ORDER" val="TextBox 8"/>
</p:tagLst>
</file>

<file path=ppt/tags/tag83.xml><?xml version="1.0" encoding="utf-8"?>
<p:tagLst xmlns:p="http://schemas.openxmlformats.org/presentationml/2006/main">
  <p:tag name="MH" val="20151216104016"/>
  <p:tag name="MH_LIBRARY" val="GRAPHIC"/>
  <p:tag name="MH_ORDER" val="4"/>
  <p:tag name="MH_TYPE" val="Other"/>
</p:tagLst>
</file>

<file path=ppt/tags/tag84.xml><?xml version="1.0" encoding="utf-8"?>
<p:tagLst xmlns:p="http://schemas.openxmlformats.org/presentationml/2006/main">
  <p:tag name="KSO_WM_UNIT_TABLE_BEAUTIFY" val="smartTable{fc1bddd8-07a9-445c-9b19-5b522617988e}"/>
</p:tagLst>
</file>

<file path=ppt/tags/tag85.xml><?xml version="1.0" encoding="utf-8"?>
<p:tagLst xmlns:p="http://schemas.openxmlformats.org/presentationml/2006/main">
  <p:tag name="MH" val="20151216190427"/>
  <p:tag name="MH_LIBRARY" val="GRAPHIC"/>
  <p:tag name="MH_ORDER" val="文本框 37"/>
</p:tagLst>
</file>

<file path=ppt/tags/tag86.xml><?xml version="1.0" encoding="utf-8"?>
<p:tagLst xmlns:p="http://schemas.openxmlformats.org/presentationml/2006/main">
  <p:tag name="MH" val="20151216192022"/>
  <p:tag name="MH_LIBRARY" val="GRAPHIC"/>
  <p:tag name="MH_ORDER" val="TextBox 8"/>
</p:tagLst>
</file>

<file path=ppt/tags/tag87.xml><?xml version="1.0" encoding="utf-8"?>
<p:tagLst xmlns:p="http://schemas.openxmlformats.org/presentationml/2006/main">
  <p:tag name="MH" val="20151216104016"/>
  <p:tag name="MH_LIBRARY" val="GRAPHIC"/>
  <p:tag name="MH_ORDER" val="4"/>
  <p:tag name="MH_TYPE" val="Other"/>
</p:tagLst>
</file>

<file path=ppt/tags/tag8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8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90.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91.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9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93.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9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9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96.xml><?xml version="1.0" encoding="utf-8"?>
<p:tagLst xmlns:p="http://schemas.openxmlformats.org/presentationml/2006/main">
  <p:tag name="MH" val="20151216190427"/>
  <p:tag name="MH_LIBRARY" val="GRAPHIC"/>
  <p:tag name="MH_ORDER" val="文本框 37"/>
</p:tagLst>
</file>

<file path=ppt/tags/tag97.xml><?xml version="1.0" encoding="utf-8"?>
<p:tagLst xmlns:p="http://schemas.openxmlformats.org/presentationml/2006/main">
  <p:tag name="MH" val="20151216192022"/>
  <p:tag name="MH_LIBRARY" val="GRAPHIC"/>
  <p:tag name="MH_ORDER" val="TextBox 8"/>
</p:tagLst>
</file>

<file path=ppt/tags/tag98.xml><?xml version="1.0" encoding="utf-8"?>
<p:tagLst xmlns:p="http://schemas.openxmlformats.org/presentationml/2006/main">
  <p:tag name="MH" val="20151216104016"/>
  <p:tag name="MH_LIBRARY" val="GRAPHIC"/>
  <p:tag name="MH_ORDER" val="4"/>
  <p:tag name="MH_TYPE" val="Other"/>
</p:tagLst>
</file>

<file path=ppt/tags/tag9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100.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101.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10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1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ID" val="diagram160660_3*l_i*1_1"/>
  <p:tag name="KSO_WM_UNIT_INDEX" val="1_1"/>
  <p:tag name="KSO_WM_UNIT_LAYERLEVEL" val="1_1"/>
  <p:tag name="KSO_WM_UNIT_LINE_FILL_TYPE" val="2"/>
  <p:tag name="KSO_WM_UNIT_LINE_FORE_SCHEMECOLOR_INDEX" val="14"/>
  <p:tag name="KSO_WM_UNIT_TYPE" val="l_i"/>
</p:tagLst>
</file>

<file path=ppt/tags/tag1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COMPATIBLE" val="0"/>
  <p:tag name="KSO_WM_UNIT_FILL_FORE_SCHEMECOLOR_INDEX" val="5"/>
  <p:tag name="KSO_WM_UNIT_FILL_TYPE" val="1"/>
  <p:tag name="KSO_WM_UNIT_HIGHLIGHT" val="0"/>
  <p:tag name="KSO_WM_UNIT_ID" val="diagram160660_3*l_h_a*1_1_1"/>
  <p:tag name="KSO_WM_UNIT_INDEX" val="1_1_1"/>
  <p:tag name="KSO_WM_UNIT_LAYERLEVEL" val="1_1_1"/>
  <p:tag name="KSO_WM_UNIT_PRESET_TEXT_INDEX" val="4"/>
  <p:tag name="KSO_WM_UNIT_PRESET_TEXT_LEN" val="12"/>
  <p:tag name="KSO_WM_UNIT_TEXT_FILL_FORE_SCHEMECOLOR_INDEX" val="14"/>
  <p:tag name="KSO_WM_UNIT_TEXT_FILL_TYPE" val="1"/>
  <p:tag name="KSO_WM_UNIT_TYPE" val="l_h_a"/>
  <p:tag name="KSO_WM_UNIT_VALUE" val="24"/>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FILL_FORE_SCHEMECOLOR_INDEX" val="5"/>
  <p:tag name="KSO_WM_UNIT_FILL_TYPE" val="1"/>
  <p:tag name="KSO_WM_UNIT_ID" val="diagram160660_3*l_i*1_2"/>
  <p:tag name="KSO_WM_UNIT_INDEX" val="1_2"/>
  <p:tag name="KSO_WM_UNIT_LAYERLEVEL" val="1_1"/>
  <p:tag name="KSO_WM_UNIT_LINE_FILL_TYPE" val="2"/>
  <p:tag name="KSO_WM_UNIT_LINE_FORE_SCHEMECOLOR_INDEX" val="14"/>
  <p:tag name="KSO_WM_UNIT_TEXT_FILL_FORE_SCHEMECOLOR_INDEX" val="14"/>
  <p:tag name="KSO_WM_UNIT_TEXT_FILL_TYPE" val="1"/>
  <p:tag name="KSO_WM_UNIT_TYPE" val="l_i"/>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COMPATIBLE" val="0"/>
  <p:tag name="KSO_WM_UNIT_HIGHLIGHT" val="0"/>
  <p:tag name="KSO_WM_UNIT_ID" val="diagram160660_3*l_h_f*1_1_1"/>
  <p:tag name="KSO_WM_UNIT_INDEX" val="1_1_1"/>
  <p:tag name="KSO_WM_UNIT_LAYERLEVEL" val="1_1_1"/>
  <p:tag name="KSO_WM_UNIT_PRESET_TEXT_INDEX" val="4"/>
  <p:tag name="KSO_WM_UNIT_PRESET_TEXT_LEN" val="58"/>
  <p:tag name="KSO_WM_UNIT_TEXT_FILL_FORE_SCHEMECOLOR_INDEX" val="13"/>
  <p:tag name="KSO_WM_UNIT_TEXT_FILL_TYPE" val="1"/>
  <p:tag name="KSO_WM_UNIT_TYPE" val="l_h_f"/>
  <p:tag name="KSO_WM_UNIT_VALUE" val="32"/>
</p:tagLst>
</file>

<file path=ppt/tags/tag1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COMPATIBLE" val="0"/>
  <p:tag name="KSO_WM_UNIT_FILL_FORE_SCHEMECOLOR_INDEX" val="6"/>
  <p:tag name="KSO_WM_UNIT_FILL_TYPE" val="1"/>
  <p:tag name="KSO_WM_UNIT_HIGHLIGHT" val="0"/>
  <p:tag name="KSO_WM_UNIT_ID" val="diagram160660_3*l_h_a*1_2_1"/>
  <p:tag name="KSO_WM_UNIT_INDEX" val="1_2_1"/>
  <p:tag name="KSO_WM_UNIT_LAYERLEVEL" val="1_1_1"/>
  <p:tag name="KSO_WM_UNIT_PRESET_TEXT_INDEX" val="4"/>
  <p:tag name="KSO_WM_UNIT_PRESET_TEXT_LEN" val="12"/>
  <p:tag name="KSO_WM_UNIT_TEXT_FILL_FORE_SCHEMECOLOR_INDEX" val="14"/>
  <p:tag name="KSO_WM_UNIT_TEXT_FILL_TYPE" val="1"/>
  <p:tag name="KSO_WM_UNIT_TYPE" val="l_h_a"/>
  <p:tag name="KSO_WM_UNIT_VALUE" val="24"/>
</p:tagLst>
</file>

<file path=ppt/tags/tag1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FILL_FORE_SCHEMECOLOR_INDEX" val="6"/>
  <p:tag name="KSO_WM_UNIT_FILL_TYPE" val="1"/>
  <p:tag name="KSO_WM_UNIT_ID" val="diagram160660_3*l_i*1_3"/>
  <p:tag name="KSO_WM_UNIT_INDEX" val="1_3"/>
  <p:tag name="KSO_WM_UNIT_LAYERLEVEL" val="1_1"/>
  <p:tag name="KSO_WM_UNIT_LINE_FILL_TYPE" val="2"/>
  <p:tag name="KSO_WM_UNIT_LINE_FORE_SCHEMECOLOR_INDEX" val="14"/>
  <p:tag name="KSO_WM_UNIT_TEXT_FILL_FORE_SCHEMECOLOR_INDEX" val="14"/>
  <p:tag name="KSO_WM_UNIT_TEXT_FILL_TYPE" val="1"/>
  <p:tag name="KSO_WM_UNIT_TYPE" val="l_i"/>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COMPATIBLE" val="0"/>
  <p:tag name="KSO_WM_UNIT_FILL_FORE_SCHEMECOLOR_INDEX" val="7"/>
  <p:tag name="KSO_WM_UNIT_FILL_TYPE" val="1"/>
  <p:tag name="KSO_WM_UNIT_HIGHLIGHT" val="0"/>
  <p:tag name="KSO_WM_UNIT_ID" val="diagram160660_3*l_h_a*1_3_1"/>
  <p:tag name="KSO_WM_UNIT_INDEX" val="1_3_1"/>
  <p:tag name="KSO_WM_UNIT_LAYERLEVEL" val="1_1_1"/>
  <p:tag name="KSO_WM_UNIT_PRESET_TEXT_INDEX" val="4"/>
  <p:tag name="KSO_WM_UNIT_PRESET_TEXT_LEN" val="12"/>
  <p:tag name="KSO_WM_UNIT_TEXT_FILL_FORE_SCHEMECOLOR_INDEX" val="14"/>
  <p:tag name="KSO_WM_UNIT_TEXT_FILL_TYPE" val="1"/>
  <p:tag name="KSO_WM_UNIT_TYPE" val="l_h_a"/>
  <p:tag name="KSO_WM_UNIT_VALUE" val="24"/>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FILL_FORE_SCHEMECOLOR_INDEX" val="7"/>
  <p:tag name="KSO_WM_UNIT_FILL_TYPE" val="1"/>
  <p:tag name="KSO_WM_UNIT_ID" val="diagram160660_3*l_i*1_4"/>
  <p:tag name="KSO_WM_UNIT_INDEX" val="1_4"/>
  <p:tag name="KSO_WM_UNIT_LAYERLEVEL" val="1_1"/>
  <p:tag name="KSO_WM_UNIT_LINE_FILL_TYPE" val="2"/>
  <p:tag name="KSO_WM_UNIT_LINE_FORE_SCHEMECOLOR_INDEX" val="14"/>
  <p:tag name="KSO_WM_UNIT_TEXT_FILL_FORE_SCHEMECOLOR_INDEX" val="14"/>
  <p:tag name="KSO_WM_UNIT_TEXT_FILL_TYPE" val="1"/>
  <p:tag name="KSO_WM_UNIT_TYPE" val="l_i"/>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660"/>
  <p:tag name="KSO_WM_UNIT_CLEAR" val="1"/>
  <p:tag name="KSO_WM_UNIT_COMPATIBLE" val="0"/>
  <p:tag name="KSO_WM_UNIT_HIGHLIGHT" val="0"/>
  <p:tag name="KSO_WM_UNIT_ID" val="diagram160660_3*l_h_f*1_3_1"/>
  <p:tag name="KSO_WM_UNIT_INDEX" val="1_3_1"/>
  <p:tag name="KSO_WM_UNIT_LAYERLEVEL" val="1_1_1"/>
  <p:tag name="KSO_WM_UNIT_PRESET_TEXT_INDEX" val="4"/>
  <p:tag name="KSO_WM_UNIT_PRESET_TEXT_LEN" val="58"/>
  <p:tag name="KSO_WM_UNIT_TEXT_FILL_FORE_SCHEMECOLOR_INDEX" val="13"/>
  <p:tag name="KSO_WM_UNIT_TEXT_FILL_TYPE" val="1"/>
  <p:tag name="KSO_WM_UNIT_TYPE" val="l_h_f"/>
  <p:tag name="KSO_WM_UNIT_VALUE" val="32"/>
</p:tagLst>
</file>

<file path=ppt/tags/tag112.xml><?xml version="1.0" encoding="utf-8"?>
<p:tagLst xmlns:p="http://schemas.openxmlformats.org/presentationml/2006/main">
  <p:tag name="MH" val="20151216190427"/>
  <p:tag name="MH_LIBRARY" val="GRAPHIC"/>
  <p:tag name="MH_ORDER" val="文本框 37"/>
</p:tagLst>
</file>

<file path=ppt/tags/tag113.xml><?xml version="1.0" encoding="utf-8"?>
<p:tagLst xmlns:p="http://schemas.openxmlformats.org/presentationml/2006/main">
  <p:tag name="MH" val="20151216192022"/>
  <p:tag name="MH_LIBRARY" val="GRAPHIC"/>
  <p:tag name="MH_ORDER" val="TextBox 8"/>
</p:tagLst>
</file>

<file path=ppt/tags/tag114.xml><?xml version="1.0" encoding="utf-8"?>
<p:tagLst xmlns:p="http://schemas.openxmlformats.org/presentationml/2006/main">
  <p:tag name="MH" val="20151216104016"/>
  <p:tag name="MH_LIBRARY" val="GRAPHIC"/>
  <p:tag name="MH_ORDER" val="4"/>
  <p:tag name="MH_TYPE" val="Other"/>
</p:tagLst>
</file>

<file path=ppt/tags/tag115.xml><?xml version="1.0" encoding="utf-8"?>
<p:tagLst xmlns:p="http://schemas.openxmlformats.org/presentationml/2006/main">
  <p:tag name="KSO_WM_UNIT_TABLE_BEAUTIFY" val="smartTable{f7339b5d-f0ec-4b34-895b-dd1555be3161}"/>
  <p:tag name="TABLE_ENDDRAG_ORIGIN_RECT" val="805*339"/>
  <p:tag name="TABLE_ENDDRAG_RECT" val="42*152*805*339"/>
</p:tagLst>
</file>

<file path=ppt/tags/tag116.xml><?xml version="1.0" encoding="utf-8"?>
<p:tagLst xmlns:p="http://schemas.openxmlformats.org/presentationml/2006/main">
  <p:tag name="MH" val="20151216190427"/>
  <p:tag name="MH_LIBRARY" val="GRAPHIC"/>
  <p:tag name="MH_ORDER" val="文本框 37"/>
</p:tagLst>
</file>

<file path=ppt/tags/tag117.xml><?xml version="1.0" encoding="utf-8"?>
<p:tagLst xmlns:p="http://schemas.openxmlformats.org/presentationml/2006/main">
  <p:tag name="MH" val="20151216192022"/>
  <p:tag name="MH_LIBRARY" val="GRAPHIC"/>
  <p:tag name="MH_ORDER" val="TextBox 8"/>
</p:tagLst>
</file>

<file path=ppt/tags/tag118.xml><?xml version="1.0" encoding="utf-8"?>
<p:tagLst xmlns:p="http://schemas.openxmlformats.org/presentationml/2006/main">
  <p:tag name="MH" val="20151216104016"/>
  <p:tag name="MH_LIBRARY" val="GRAPHIC"/>
  <p:tag name="MH_ORDER" val="4"/>
  <p:tag name="MH_TYPE" val="Other"/>
</p:tagLst>
</file>

<file path=ppt/tags/tag119.xml><?xml version="1.0" encoding="utf-8"?>
<p:tagLst xmlns:p="http://schemas.openxmlformats.org/presentationml/2006/main">
  <p:tag name="MH" val="20151216190427"/>
  <p:tag name="MH_LIBRARY" val="GRAPHIC"/>
  <p:tag name="MH_ORDER" val="文本框 37"/>
</p:tagLst>
</file>

<file path=ppt/tags/tag120.xml><?xml version="1.0" encoding="utf-8"?>
<p:tagLst xmlns:p="http://schemas.openxmlformats.org/presentationml/2006/main">
  <p:tag name="MH" val="20151216192022"/>
  <p:tag name="MH_LIBRARY" val="GRAPHIC"/>
  <p:tag name="MH_ORDER" val="TextBox 8"/>
</p:tagLst>
</file>

<file path=ppt/tags/tag121.xml><?xml version="1.0" encoding="utf-8"?>
<p:tagLst xmlns:p="http://schemas.openxmlformats.org/presentationml/2006/main">
  <p:tag name="MH" val="20151216104016"/>
  <p:tag name="MH_LIBRARY" val="GRAPHIC"/>
  <p:tag name="MH_ORDER" val="4"/>
  <p:tag name="MH_TYPE" val="Other"/>
</p:tagLst>
</file>

<file path=ppt/tags/tag12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123.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12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12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12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127.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12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12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130.xml><?xml version="1.0" encoding="utf-8"?>
<p:tagLst xmlns:p="http://schemas.openxmlformats.org/presentationml/2006/main">
  <p:tag name="MH" val="20151216190427"/>
  <p:tag name="MH_LIBRARY" val="GRAPHIC"/>
  <p:tag name="MH_ORDER" val="文本框 37"/>
</p:tagLst>
</file>

<file path=ppt/tags/tag131.xml><?xml version="1.0" encoding="utf-8"?>
<p:tagLst xmlns:p="http://schemas.openxmlformats.org/presentationml/2006/main">
  <p:tag name="MH" val="20151216192022"/>
  <p:tag name="MH_LIBRARY" val="GRAPHIC"/>
  <p:tag name="MH_ORDER" val="TextBox 8"/>
</p:tagLst>
</file>

<file path=ppt/tags/tag132.xml><?xml version="1.0" encoding="utf-8"?>
<p:tagLst xmlns:p="http://schemas.openxmlformats.org/presentationml/2006/main">
  <p:tag name="MH" val="20151216104016"/>
  <p:tag name="MH_LIBRARY" val="GRAPHIC"/>
  <p:tag name="MH_ORDER" val="4"/>
  <p:tag name="MH_TYPE" val="Other"/>
</p:tagLst>
</file>

<file path=ppt/tags/tag133.xml><?xml version="1.0" encoding="utf-8"?>
<p:tagLst xmlns:p="http://schemas.openxmlformats.org/presentationml/2006/main">
  <p:tag name="MH" val="20151216190427"/>
  <p:tag name="MH_LIBRARY" val="GRAPHIC"/>
  <p:tag name="MH_ORDER" val="文本框 37"/>
</p:tagLst>
</file>

<file path=ppt/tags/tag134.xml><?xml version="1.0" encoding="utf-8"?>
<p:tagLst xmlns:p="http://schemas.openxmlformats.org/presentationml/2006/main">
  <p:tag name="MH" val="20151216192022"/>
  <p:tag name="MH_LIBRARY" val="GRAPHIC"/>
  <p:tag name="MH_ORDER" val="TextBox 8"/>
</p:tagLst>
</file>

<file path=ppt/tags/tag135.xml><?xml version="1.0" encoding="utf-8"?>
<p:tagLst xmlns:p="http://schemas.openxmlformats.org/presentationml/2006/main">
  <p:tag name="MH" val="20151216104016"/>
  <p:tag name="MH_LIBRARY" val="GRAPHIC"/>
  <p:tag name="MH_ORDER" val="4"/>
  <p:tag name="MH_TYPE" val="Other"/>
</p:tagLst>
</file>

<file path=ppt/tags/tag13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18885_8*l_h_i*1_1_3"/>
  <p:tag name="KSO_WM_UNIT_INDEX" val="1_1_3"/>
  <p:tag name="KSO_WM_UNIT_LAYERLEVEL" val="1_1_1"/>
  <p:tag name="KSO_WM_UNIT_TEXT_FILL_FORE_SCHEMECOLOR_INDEX" val="2"/>
  <p:tag name="KSO_WM_UNIT_TEXT_FILL_TYPE" val="1"/>
  <p:tag name="KSO_WM_UNIT_TYPE" val="l_h_i"/>
  <p:tag name="KSO_WM_UNIT_USESOURCEFORMAT_APPLY" val="1"/>
</p:tagLst>
</file>

<file path=ppt/tags/tag137.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TYPE" val="1"/>
  <p:tag name="KSO_WM_UNIT_TYPE" val="l_h_f"/>
  <p:tag name="KSO_WM_UNIT_USESOURCEFORMAT_APPLY" val="1"/>
</p:tagLst>
</file>

<file path=ppt/tags/tag13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i*1_1_1"/>
  <p:tag name="KSO_WM_UNIT_INDEX" val="1_1_1"/>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1"/>
</p:tagLst>
</file>

<file path=ppt/tags/tag13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18885"/>
  <p:tag name="KSO_WM_UNIT_COMPATIBLE" val="0"/>
  <p:tag name="KSO_WM_UNIT_DIAGRAM_ISNUMVISUAL" val="0"/>
  <p:tag name="KSO_WM_UNIT_DIAGRAM_ISREFERUNIT" val="0"/>
  <p:tag name="KSO_WM_UNIT_HIGHLIGHT" val="0"/>
  <p:tag name="KSO_WM_UNIT_ID" val="custom20218885_8*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 name="KSO_WM_UNIT_USESOURCEFORMAT_APPLY" val="1"/>
</p:tagLst>
</file>

<file path=ppt/tags/tag14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vmlqbebm">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25</Slides>
  <Notes>23</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25</vt:i4>
      </vt:variant>
    </vt:vector>
  </HeadingPairs>
  <TitlesOfParts>
    <vt:vector baseType="lpstr" size="40">
      <vt:lpstr>Arial</vt:lpstr>
      <vt:lpstr>Calibri</vt:lpstr>
      <vt:lpstr>微软雅黑</vt:lpstr>
      <vt:lpstr>inpin heiti</vt:lpstr>
      <vt:lpstr>Source Han Sans Normal</vt:lpstr>
      <vt:lpstr>汉仪旗黑-85S</vt:lpstr>
      <vt:lpstr>等线 Light</vt:lpstr>
      <vt:lpstr>等线</vt:lpstr>
      <vt:lpstr>Poppins SemiBold</vt:lpstr>
      <vt:lpstr>Times New Roman</vt:lpstr>
      <vt:lpstr>宋体</vt:lpstr>
      <vt:lpstr>字魂59号-创粗黑</vt:lpstr>
      <vt:lpstr>Wingdings</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2024-09-18T02:12:32.133</cp:lastPrinted>
  <dcterms:created xsi:type="dcterms:W3CDTF">2024-09-17T18:12:32Z</dcterms:created>
  <dcterms:modified xsi:type="dcterms:W3CDTF">2024-09-17T18:12:38Z</dcterms:modified>
</cp:coreProperties>
</file>