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913B334-9377-4558-9D6B-D8FF61BBE98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4" name="PlaceHolder 1"/>
          <p:cNvSpPr>
            <a:spLocks noGrp="1"/>
          </p:cNvSpPr>
          <p:nvPr>
            <p:ph type="sldImg"/>
          </p:nvPr>
        </p:nvSpPr>
        <p:spPr>
          <a:xfrm>
            <a:off x="685800" y="1143000"/>
            <a:ext cx="5486040" cy="3085920"/>
          </a:xfrm>
          <a:prstGeom prst="rect">
            <a:avLst/>
          </a:prstGeom>
          <a:ln w="0">
            <a:noFill/>
          </a:ln>
        </p:spPr>
      </p:sp>
      <p:sp>
        <p:nvSpPr>
          <p:cNvPr id="9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7" name="PlaceHolder 1"/>
          <p:cNvSpPr>
            <a:spLocks noGrp="1"/>
          </p:cNvSpPr>
          <p:nvPr>
            <p:ph type="sldImg"/>
          </p:nvPr>
        </p:nvSpPr>
        <p:spPr>
          <a:xfrm>
            <a:off x="685800" y="1143000"/>
            <a:ext cx="5486040" cy="3085920"/>
          </a:xfrm>
          <a:prstGeom prst="rect">
            <a:avLst/>
          </a:prstGeom>
          <a:ln w="0">
            <a:noFill/>
          </a:ln>
        </p:spPr>
      </p:sp>
      <p:sp>
        <p:nvSpPr>
          <p:cNvPr id="9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0" name="PlaceHolder 1"/>
          <p:cNvSpPr>
            <a:spLocks noGrp="1"/>
          </p:cNvSpPr>
          <p:nvPr>
            <p:ph type="sldImg"/>
          </p:nvPr>
        </p:nvSpPr>
        <p:spPr>
          <a:xfrm>
            <a:off x="685800" y="1143000"/>
            <a:ext cx="5486040" cy="3085920"/>
          </a:xfrm>
          <a:prstGeom prst="rect">
            <a:avLst/>
          </a:prstGeom>
          <a:ln w="0">
            <a:noFill/>
          </a:ln>
        </p:spPr>
      </p:sp>
      <p:sp>
        <p:nvSpPr>
          <p:cNvPr id="9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3" name="PlaceHolder 1"/>
          <p:cNvSpPr>
            <a:spLocks noGrp="1"/>
          </p:cNvSpPr>
          <p:nvPr>
            <p:ph type="sldImg"/>
          </p:nvPr>
        </p:nvSpPr>
        <p:spPr>
          <a:xfrm>
            <a:off x="685800" y="1143000"/>
            <a:ext cx="5486040" cy="3085920"/>
          </a:xfrm>
          <a:prstGeom prst="rect">
            <a:avLst/>
          </a:prstGeom>
          <a:ln w="0">
            <a:noFill/>
          </a:ln>
        </p:spPr>
      </p:sp>
      <p:sp>
        <p:nvSpPr>
          <p:cNvPr id="9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6" name="PlaceHolder 1"/>
          <p:cNvSpPr>
            <a:spLocks noGrp="1"/>
          </p:cNvSpPr>
          <p:nvPr>
            <p:ph type="sldImg"/>
          </p:nvPr>
        </p:nvSpPr>
        <p:spPr>
          <a:xfrm>
            <a:off x="685800" y="1143000"/>
            <a:ext cx="5486040" cy="3085920"/>
          </a:xfrm>
          <a:prstGeom prst="rect">
            <a:avLst/>
          </a:prstGeom>
          <a:ln w="0">
            <a:noFill/>
          </a:ln>
        </p:spPr>
      </p:sp>
      <p:sp>
        <p:nvSpPr>
          <p:cNvPr id="9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9" name="PlaceHolder 1"/>
          <p:cNvSpPr>
            <a:spLocks noGrp="1"/>
          </p:cNvSpPr>
          <p:nvPr>
            <p:ph type="sldImg"/>
          </p:nvPr>
        </p:nvSpPr>
        <p:spPr>
          <a:xfrm>
            <a:off x="685800" y="1143000"/>
            <a:ext cx="5486040" cy="3085920"/>
          </a:xfrm>
          <a:prstGeom prst="rect">
            <a:avLst/>
          </a:prstGeom>
          <a:ln w="0">
            <a:noFill/>
          </a:ln>
        </p:spPr>
      </p:sp>
      <p:sp>
        <p:nvSpPr>
          <p:cNvPr id="9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B8E75B-497A-433D-893A-5C38B7772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9C8E2-22FD-4411-BD3F-161DBAAFA7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2969C0-A137-411D-AEA7-E76020577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E2D08A-FEB5-4174-82B3-A67ADEA079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821445-03D5-4717-BF38-22D269AB92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9F3FB0-AE39-4F79-ADAD-12BA425E99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F83B31-1BA1-43C4-8A36-1F8F8226E6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BD84A-2960-44C0-9195-3917A6457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12ABAC-16A9-4990-8561-61228B11C4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836365-4450-4102-B33C-6CA0A6716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F6B343-F4BC-412C-B098-86B6014BA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E5C723-5997-436C-A75A-2D5562C9495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F2C64E9-8816-4160-9825-FA1399DCA59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png" /><Relationship Id="rId5" Type="http://schemas.openxmlformats.org/officeDocument/2006/relationships/image" Target="../media/image11.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3.png" /><Relationship Id="rId4"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45003034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介入护理查房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介入护理查房</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介入护理查房的作用</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介入护理查房的实践经验</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介入护理查房的评估与质量控制</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介入护理查房的风险管理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介入护理查房的未来发展趋势</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7</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8</a:t>
            </a:r>
            <a:r>
              <a:rPr lang="zh-CN" sz="2400" b="1" strike="noStrike" spc="-1">
                <a:solidFill>
                  <a:srgbClr val="3045FD"/>
                </a:solidFill>
                <a:latin typeface="微软雅黑"/>
                <a:ea typeface="微软雅黑"/>
              </a:rPr>
              <a:t>章  附录</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介入护理查房</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介入护理查房</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介入护理查房是指医护人员根据患者的病情和治疗计划，进行及时干预和检查的护理工作。这项工作对患者的康复非常关键，能够帮助医护人员及时发现问题并及时解决，确保患者得到全面的护理和关怀。</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介入护理查房的重点内容</a:t>
            </a:r>
            <a:endParaRPr lang="en-US" sz="3000" b="0" strike="noStrike" spc="-1">
              <a:solidFill>
                <a:schemeClr val="dk1"/>
              </a:solidFill>
              <a:latin typeface="Arial"/>
            </a:endParaRPr>
          </a:p>
        </p:txBody>
      </p:sp>
      <p:grpSp>
        <p:nvGrpSpPr>
          <p:cNvPr id="127" name="Group 15"/>
          <p:cNvGrpSpPr/>
          <p:nvPr/>
        </p:nvGrpSpPr>
        <p:grpSpPr>
          <a:xfrm>
            <a:off x="435960" y="378720"/>
            <a:ext cx="515160" cy="439560"/>
            <a:chOff x="435960" y="378720"/>
            <a:chExt cx="515160" cy="439560"/>
          </a:xfrm>
        </p:grpSpPr>
        <p:sp>
          <p:nvSpPr>
            <p:cNvPr id="12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48" name="图片 63" descr="图片5"/>
          <p:cNvPicPr/>
          <p:nvPr/>
        </p:nvPicPr>
        <p:blipFill>
          <a:blip r:embed="rId2"/>
          <a:stretch>
            <a:fillRect/>
          </a:stretch>
        </p:blipFill>
        <p:spPr>
          <a:xfrm>
            <a:off x="680040" y="1315800"/>
            <a:ext cx="3584160" cy="981360"/>
          </a:xfrm>
          <a:prstGeom prst="rect">
            <a:avLst/>
          </a:prstGeom>
          <a:ln w="0">
            <a:noFill/>
          </a:ln>
        </p:spPr>
      </p:pic>
      <p:pic>
        <p:nvPicPr>
          <p:cNvPr id="149" name="图片 64" descr="图片5"/>
          <p:cNvPicPr/>
          <p:nvPr/>
        </p:nvPicPr>
        <p:blipFill>
          <a:blip r:embed="rId2"/>
          <a:stretch>
            <a:fillRect/>
          </a:stretch>
        </p:blipFill>
        <p:spPr>
          <a:xfrm>
            <a:off x="4568760" y="1315800"/>
            <a:ext cx="3584160" cy="981360"/>
          </a:xfrm>
          <a:prstGeom prst="rect">
            <a:avLst/>
          </a:prstGeom>
          <a:ln w="0">
            <a:noFill/>
          </a:ln>
        </p:spPr>
      </p:pic>
      <p:pic>
        <p:nvPicPr>
          <p:cNvPr id="150" name="图片 65" descr="图片5"/>
          <p:cNvPicPr/>
          <p:nvPr/>
        </p:nvPicPr>
        <p:blipFill>
          <a:blip r:embed="rId2"/>
          <a:stretch>
            <a:fillRect/>
          </a:stretch>
        </p:blipFill>
        <p:spPr>
          <a:xfrm>
            <a:off x="680040" y="3907800"/>
            <a:ext cx="3584160" cy="981360"/>
          </a:xfrm>
          <a:prstGeom prst="rect">
            <a:avLst/>
          </a:prstGeom>
          <a:ln w="0">
            <a:noFill/>
          </a:ln>
        </p:spPr>
      </p:pic>
      <p:pic>
        <p:nvPicPr>
          <p:cNvPr id="151" name="图片 66" descr="图片5"/>
          <p:cNvPicPr/>
          <p:nvPr/>
        </p:nvPicPr>
        <p:blipFill>
          <a:blip r:embed="rId2"/>
          <a:stretch>
            <a:fillRect/>
          </a:stretch>
        </p:blipFill>
        <p:spPr>
          <a:xfrm>
            <a:off x="4568760" y="3907800"/>
            <a:ext cx="3584160" cy="981360"/>
          </a:xfrm>
          <a:prstGeom prst="rect">
            <a:avLst/>
          </a:prstGeom>
          <a:ln w="0">
            <a:noFill/>
          </a:ln>
        </p:spPr>
      </p:pic>
      <p:sp>
        <p:nvSpPr>
          <p:cNvPr id="152"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患者病情观察和评估</a:t>
            </a:r>
            <a:endParaRPr lang="en-US" sz="2000" b="0" strike="noStrike" spc="-1">
              <a:solidFill>
                <a:srgbClr val="000000"/>
              </a:solidFill>
              <a:latin typeface="Arial"/>
            </a:endParaRPr>
          </a:p>
        </p:txBody>
      </p:sp>
      <p:sp>
        <p:nvSpPr>
          <p:cNvPr id="15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观察患者病情变化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评估治疗效果</a:t>
            </a:r>
            <a:endParaRPr lang="en-US" sz="1600" b="0" strike="noStrike" spc="-1">
              <a:solidFill>
                <a:srgbClr val="000000"/>
              </a:solidFill>
              <a:latin typeface="Arial"/>
            </a:endParaRPr>
          </a:p>
        </p:txBody>
      </p:sp>
      <p:sp>
        <p:nvSpPr>
          <p:cNvPr id="15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医嘱的执行情况和效果</a:t>
            </a:r>
            <a:endParaRPr lang="en-US" sz="2000" b="0" strike="noStrike" spc="-1">
              <a:solidFill>
                <a:srgbClr val="000000"/>
              </a:solidFill>
              <a:latin typeface="Arial"/>
            </a:endParaRPr>
          </a:p>
        </p:txBody>
      </p:sp>
      <p:sp>
        <p:nvSpPr>
          <p:cNvPr id="15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查看医嘱执行情况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评估治疗效果</a:t>
            </a:r>
            <a:endParaRPr lang="en-US" sz="1600" b="0" strike="noStrike" spc="-1">
              <a:solidFill>
                <a:srgbClr val="000000"/>
              </a:solidFill>
              <a:latin typeface="Arial"/>
            </a:endParaRPr>
          </a:p>
        </p:txBody>
      </p:sp>
      <p:sp>
        <p:nvSpPr>
          <p:cNvPr id="15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护理计划的执行与落实情况</a:t>
            </a:r>
            <a:endParaRPr lang="en-US" sz="2000" b="0" strike="noStrike" spc="-1">
              <a:solidFill>
                <a:srgbClr val="000000"/>
              </a:solidFill>
              <a:latin typeface="Arial"/>
            </a:endParaRPr>
          </a:p>
        </p:txBody>
      </p:sp>
      <p:sp>
        <p:nvSpPr>
          <p:cNvPr id="15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检查护理计划执行情况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确认措施是否到位</a:t>
            </a:r>
            <a:endParaRPr lang="en-US" sz="1600" b="0" strike="noStrike" spc="-1">
              <a:solidFill>
                <a:srgbClr val="000000"/>
              </a:solidFill>
              <a:latin typeface="Arial"/>
            </a:endParaRPr>
          </a:p>
        </p:txBody>
      </p:sp>
      <p:sp>
        <p:nvSpPr>
          <p:cNvPr id="15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0"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介入护理查房的作用</a:t>
            </a:r>
            <a:endParaRPr lang="en-US" sz="52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164" name="AutoShape 2"/>
          <p:cNvSpPr/>
          <p:nvPr/>
        </p:nvSpPr>
        <p:spPr>
          <a:xfrm>
            <a:off x="905436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5" name="AutoShape 2"/>
          <p:cNvSpPr/>
          <p:nvPr/>
        </p:nvSpPr>
        <p:spPr>
          <a:xfrm>
            <a:off x="631188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6" name="AutoShape 2"/>
          <p:cNvSpPr/>
          <p:nvPr/>
        </p:nvSpPr>
        <p:spPr>
          <a:xfrm>
            <a:off x="356940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7" name="AutoShape 2"/>
          <p:cNvSpPr/>
          <p:nvPr/>
        </p:nvSpPr>
        <p:spPr>
          <a:xfrm>
            <a:off x="729720" y="2164680"/>
            <a:ext cx="2388600" cy="285156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8"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调整护理计划，提高医疗质量</a:t>
            </a:r>
            <a:endParaRPr lang="en-US" sz="2000" b="0" strike="noStrike" spc="-1">
              <a:solidFill>
                <a:srgbClr val="000000"/>
              </a:solidFill>
              <a:latin typeface="Arial"/>
            </a:endParaRPr>
          </a:p>
        </p:txBody>
      </p:sp>
      <p:sp>
        <p:nvSpPr>
          <p:cNvPr id="170"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通过介入护理查房，医疗团队可以及时调整护理计划，从而提高医疗质量。</a:t>
            </a:r>
            <a:endParaRPr lang="en-US" sz="1600" b="0" strike="noStrike" spc="-1">
              <a:solidFill>
                <a:srgbClr val="000000"/>
              </a:solidFill>
              <a:latin typeface="Arial"/>
            </a:endParaRPr>
          </a:p>
        </p:txBody>
      </p:sp>
      <p:sp>
        <p:nvSpPr>
          <p:cNvPr id="171"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173"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74"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176"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7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提升医疗质量</a:t>
            </a:r>
            <a:endParaRPr lang="en-US" sz="3000" b="0" strike="noStrike" spc="-1">
              <a:solidFill>
                <a:schemeClr val="dk1"/>
              </a:solidFill>
              <a:latin typeface="Arial"/>
            </a:endParaRPr>
          </a:p>
        </p:txBody>
      </p:sp>
      <p:sp>
        <p:nvSpPr>
          <p:cNvPr id="178"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及时发现问题并提出改进建议</a:t>
            </a:r>
            <a:endParaRPr lang="en-US" sz="2000" b="0" strike="noStrike" spc="-1">
              <a:solidFill>
                <a:srgbClr val="000000"/>
              </a:solidFill>
              <a:latin typeface="Arial"/>
            </a:endParaRPr>
          </a:p>
        </p:txBody>
      </p:sp>
      <p:sp>
        <p:nvSpPr>
          <p:cNvPr id="180"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介入护理查房可以帮助医疗团队及时发现患者的健康问题，提出相应的改进建议。</a:t>
            </a:r>
            <a:endParaRPr lang="en-US" sz="1600" b="0" strike="noStrike" spc="-1">
              <a:solidFill>
                <a:srgbClr val="000000"/>
              </a:solidFill>
              <a:latin typeface="Arial"/>
            </a:endParaRPr>
          </a:p>
        </p:txBody>
      </p:sp>
      <p:grpSp>
        <p:nvGrpSpPr>
          <p:cNvPr id="181" name="Group 15"/>
          <p:cNvGrpSpPr/>
          <p:nvPr/>
        </p:nvGrpSpPr>
        <p:grpSpPr>
          <a:xfrm>
            <a:off x="435960" y="378720"/>
            <a:ext cx="515160" cy="439560"/>
            <a:chOff x="435960" y="378720"/>
            <a:chExt cx="515160" cy="439560"/>
          </a:xfrm>
        </p:grpSpPr>
        <p:sp>
          <p:nvSpPr>
            <p:cNvPr id="18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02"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03"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04"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05"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6"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7"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8"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9"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0"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2"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3"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提高工作效率</a:t>
            </a:r>
            <a:endParaRPr lang="en-US" sz="3600" b="0" strike="noStrike" spc="-1">
              <a:solidFill>
                <a:srgbClr val="000000"/>
              </a:solidFill>
              <a:latin typeface="Arial"/>
            </a:endParaRPr>
          </a:p>
        </p:txBody>
      </p:sp>
      <p:sp>
        <p:nvSpPr>
          <p:cNvPr id="216"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介入护理查房可以减少不必要的重复工作和资源浪费，有利于医护团队合作，提高工作效率和工作满意度。</a:t>
            </a:r>
            <a:endParaRPr lang="en-US" sz="1800" b="0" strike="noStrike" spc="-1">
              <a:solidFill>
                <a:srgbClr val="000000"/>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18" name="Group 15"/>
          <p:cNvGrpSpPr/>
          <p:nvPr/>
        </p:nvGrpSpPr>
        <p:grpSpPr>
          <a:xfrm>
            <a:off x="431640" y="396000"/>
            <a:ext cx="514800" cy="439200"/>
            <a:chOff x="431640" y="396000"/>
            <a:chExt cx="514800" cy="439200"/>
          </a:xfrm>
        </p:grpSpPr>
        <p:sp>
          <p:nvSpPr>
            <p:cNvPr id="219"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0"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1"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2"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3"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4"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5"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6"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7"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8"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9"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0"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1"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2"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3"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4"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5"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6"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7"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8"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39"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4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回答患者疑问，增加治疗依从性</a:t>
            </a:r>
            <a:endParaRPr lang="en-US" sz="2000" b="0" strike="noStrike" spc="-1">
              <a:solidFill>
                <a:srgbClr val="000000"/>
              </a:solidFill>
              <a:latin typeface="Arial"/>
            </a:endParaRPr>
          </a:p>
        </p:txBody>
      </p:sp>
      <p:sp>
        <p:nvSpPr>
          <p:cNvPr id="242"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及时回答患者的疑问，增加患者对治疗的信任和依从性。</a:t>
            </a:r>
            <a:endParaRPr lang="en-US" sz="1600" b="0" strike="noStrike" spc="-1">
              <a:solidFill>
                <a:srgbClr val="000000"/>
              </a:solidFill>
              <a:latin typeface="Arial"/>
            </a:endParaRPr>
          </a:p>
        </p:txBody>
      </p:sp>
      <p:sp>
        <p:nvSpPr>
          <p:cNvPr id="24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提供日常护理技巧</a:t>
            </a:r>
            <a:endParaRPr lang="en-US" sz="2000" b="0" strike="noStrike" spc="-1">
              <a:solidFill>
                <a:srgbClr val="000000"/>
              </a:solidFill>
              <a:latin typeface="Arial"/>
            </a:endParaRPr>
          </a:p>
        </p:txBody>
      </p:sp>
      <p:sp>
        <p:nvSpPr>
          <p:cNvPr id="245"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给予患者日常生活和健康方面的护理技巧，提高自我护理水平。</a:t>
            </a:r>
            <a:endParaRPr lang="en-US" sz="1600" b="0" strike="noStrike" spc="-1">
              <a:solidFill>
                <a:srgbClr val="000000"/>
              </a:solidFill>
              <a:latin typeface="Arial"/>
            </a:endParaRPr>
          </a:p>
        </p:txBody>
      </p:sp>
      <p:sp>
        <p:nvSpPr>
          <p:cNvPr id="24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定期评估患者病情变化</a:t>
            </a:r>
            <a:endParaRPr lang="en-US" sz="2000" b="0" strike="noStrike" spc="-1">
              <a:solidFill>
                <a:srgbClr val="000000"/>
              </a:solidFill>
              <a:latin typeface="Arial"/>
            </a:endParaRPr>
          </a:p>
        </p:txBody>
      </p:sp>
      <p:sp>
        <p:nvSpPr>
          <p:cNvPr id="248"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通过介入护理查房，及时评估患者病情变化，调整治疗计划。</a:t>
            </a:r>
            <a:endParaRPr lang="en-US" sz="1600" b="0" strike="noStrike" spc="-1">
              <a:solidFill>
                <a:srgbClr val="000000"/>
              </a:solidFill>
              <a:latin typeface="Arial"/>
            </a:endParaRPr>
          </a:p>
        </p:txBody>
      </p:sp>
      <p:sp>
        <p:nvSpPr>
          <p:cNvPr id="24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加深患者理解</a:t>
            </a:r>
            <a:endParaRPr lang="en-US" sz="3000" b="0" strike="noStrike" spc="-1">
              <a:solidFill>
                <a:schemeClr val="dk1"/>
              </a:solidFill>
              <a:latin typeface="Arial"/>
            </a:endParaRPr>
          </a:p>
        </p:txBody>
      </p:sp>
      <p:sp>
        <p:nvSpPr>
          <p:cNvPr id="25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1"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解释治疗方案和预期效果</a:t>
            </a:r>
            <a:endParaRPr lang="en-US" sz="2000" b="0" strike="noStrike" spc="-1">
              <a:solidFill>
                <a:srgbClr val="000000"/>
              </a:solidFill>
              <a:latin typeface="Arial"/>
            </a:endParaRPr>
          </a:p>
        </p:txBody>
      </p:sp>
      <p:sp>
        <p:nvSpPr>
          <p:cNvPr id="252"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介入护理查房可以帮助医护人员更详细地解释患者的治疗方案和预期效果。</a:t>
            </a:r>
            <a:endParaRPr lang="en-US" sz="1600" b="0" strike="noStrike" spc="-1">
              <a:solidFill>
                <a:srgbClr val="000000"/>
              </a:solidFill>
              <a:latin typeface="Arial"/>
            </a:endParaRPr>
          </a:p>
        </p:txBody>
      </p:sp>
      <p:grpSp>
        <p:nvGrpSpPr>
          <p:cNvPr id="253" name="Group 15"/>
          <p:cNvGrpSpPr/>
          <p:nvPr/>
        </p:nvGrpSpPr>
        <p:grpSpPr>
          <a:xfrm>
            <a:off x="435960" y="378720"/>
            <a:ext cx="515160" cy="439560"/>
            <a:chOff x="435960" y="378720"/>
            <a:chExt cx="515160" cy="439560"/>
          </a:xfrm>
        </p:grpSpPr>
        <p:sp>
          <p:nvSpPr>
            <p:cNvPr id="25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74" name="AutoShape 8"/>
          <p:cNvSpPr/>
          <p:nvPr/>
        </p:nvSpPr>
        <p:spPr>
          <a:xfrm>
            <a:off x="4397760" y="257004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AutoShape 9"/>
          <p:cNvSpPr/>
          <p:nvPr/>
        </p:nvSpPr>
        <p:spPr>
          <a:xfrm>
            <a:off x="7198560" y="2570040"/>
            <a:ext cx="583920" cy="58860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AutoShape 10"/>
          <p:cNvSpPr/>
          <p:nvPr/>
        </p:nvSpPr>
        <p:spPr>
          <a:xfrm>
            <a:off x="4397760" y="4078080"/>
            <a:ext cx="583920" cy="58392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7" name="AutoShape 11"/>
          <p:cNvSpPr/>
          <p:nvPr/>
        </p:nvSpPr>
        <p:spPr>
          <a:xfrm>
            <a:off x="7198560" y="407808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79"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80"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81"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82"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3"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84"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5"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6"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7"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8"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9"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0"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91"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9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提高医疗团队协作</a:t>
            </a:r>
            <a:endParaRPr lang="en-US" sz="3600" b="0" strike="noStrike" spc="-1">
              <a:solidFill>
                <a:srgbClr val="000000"/>
              </a:solidFill>
              <a:latin typeface="Arial"/>
            </a:endParaRPr>
          </a:p>
        </p:txBody>
      </p:sp>
      <p:sp>
        <p:nvSpPr>
          <p:cNvPr id="29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介入护理查房可以增强医疗团队的协作能力，通过及时沟通和信息分享，提高工作效率并加强团队凝聚力。</a:t>
            </a:r>
            <a:endParaRPr lang="en-US" sz="1800" b="0" strike="noStrike" spc="-1">
              <a:solidFill>
                <a:srgbClr val="000000"/>
              </a:solidFill>
              <a:latin typeface="Arial"/>
            </a:endParaRPr>
          </a:p>
        </p:txBody>
      </p:sp>
      <p:sp>
        <p:nvSpPr>
          <p:cNvPr id="2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6" name="Group 15"/>
          <p:cNvGrpSpPr/>
          <p:nvPr/>
        </p:nvGrpSpPr>
        <p:grpSpPr>
          <a:xfrm>
            <a:off x="431640" y="396000"/>
            <a:ext cx="514800" cy="439200"/>
            <a:chOff x="431640" y="396000"/>
            <a:chExt cx="514800" cy="439200"/>
          </a:xfrm>
        </p:grpSpPr>
        <p:sp>
          <p:nvSpPr>
            <p:cNvPr id="297"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8"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9"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0"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1"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2"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3"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4"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5"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6"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7"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8"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9"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0"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1"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2"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3"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4"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5"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6"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1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18"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319"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介入护理查房的实践经验</a:t>
            </a:r>
            <a:endParaRPr lang="en-US" sz="5200" b="0" strike="noStrike" spc="-1">
              <a:solidFill>
                <a:schemeClr val="dk1"/>
              </a:solidFill>
              <a:latin typeface="Arial"/>
            </a:endParaRPr>
          </a:p>
        </p:txBody>
      </p:sp>
      <p:sp>
        <p:nvSpPr>
          <p:cNvPr id="3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21"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2"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23"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24"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5"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6"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7"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28"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如何处理查房中的意外情况</a:t>
            </a:r>
            <a:endParaRPr lang="en-US" sz="3600" b="0" strike="noStrike" spc="-1">
              <a:solidFill>
                <a:srgbClr val="000000"/>
              </a:solidFill>
              <a:latin typeface="Arial"/>
            </a:endParaRPr>
          </a:p>
        </p:txBody>
      </p:sp>
      <p:sp>
        <p:nvSpPr>
          <p:cNvPr id="33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在介入护理查房中，意外情况可能随时发生，护士需要保持冷静并迅速做出应急处理，这需要良好的应变能力和团队协作精神。</a:t>
            </a:r>
            <a:endParaRPr lang="en-US" sz="1800" b="0" strike="noStrike" spc="-1">
              <a:solidFill>
                <a:srgbClr val="000000"/>
              </a:solidFill>
              <a:latin typeface="Arial"/>
            </a:endParaRPr>
          </a:p>
        </p:txBody>
      </p:sp>
      <p:sp>
        <p:nvSpPr>
          <p:cNvPr id="3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33" name="Group 15"/>
          <p:cNvGrpSpPr/>
          <p:nvPr/>
        </p:nvGrpSpPr>
        <p:grpSpPr>
          <a:xfrm>
            <a:off x="431640" y="396000"/>
            <a:ext cx="514800" cy="439200"/>
            <a:chOff x="431640" y="396000"/>
            <a:chExt cx="514800" cy="439200"/>
          </a:xfrm>
        </p:grpSpPr>
        <p:sp>
          <p:nvSpPr>
            <p:cNvPr id="334"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5"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6"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7"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8"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9"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0"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1"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2"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3"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4"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5"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6"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7"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8"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9"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0"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1"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2"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3"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5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55"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6"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有效沟通和协作</a:t>
            </a:r>
            <a:endParaRPr lang="en-US" sz="2000" b="0" strike="noStrike" spc="-1">
              <a:solidFill>
                <a:srgbClr val="000000"/>
              </a:solidFill>
              <a:latin typeface="Arial"/>
            </a:endParaRPr>
          </a:p>
        </p:txBody>
      </p:sp>
      <p:sp>
        <p:nvSpPr>
          <p:cNvPr id="357"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定期沟通会议</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协同工作计划</a:t>
            </a:r>
            <a:endParaRPr lang="en-US" sz="1600" b="0" strike="noStrike" spc="-1">
              <a:solidFill>
                <a:srgbClr val="000000"/>
              </a:solidFill>
              <a:latin typeface="Arial"/>
            </a:endParaRPr>
          </a:p>
        </p:txBody>
      </p:sp>
      <p:sp>
        <p:nvSpPr>
          <p:cNvPr id="358"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9"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60"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1"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2"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63"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介入护理查房中的团队合作</a:t>
            </a:r>
            <a:endParaRPr lang="en-US" sz="3000" b="0" strike="noStrike" spc="-1">
              <a:solidFill>
                <a:schemeClr val="dk1"/>
              </a:solidFill>
              <a:latin typeface="Arial"/>
            </a:endParaRPr>
          </a:p>
        </p:txBody>
      </p:sp>
      <p:sp>
        <p:nvSpPr>
          <p:cNvPr id="365"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6"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医护团队的分工</a:t>
            </a:r>
            <a:endParaRPr lang="en-US" sz="2000" b="0" strike="noStrike" spc="-1">
              <a:solidFill>
                <a:srgbClr val="000000"/>
              </a:solidFill>
              <a:latin typeface="Arial"/>
            </a:endParaRPr>
          </a:p>
        </p:txBody>
      </p:sp>
      <p:sp>
        <p:nvSpPr>
          <p:cNvPr id="367"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医生负责病情诊断</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护士负责护理执行</a:t>
            </a:r>
            <a:endParaRPr lang="en-US" sz="1600" b="0" strike="noStrike" spc="-1">
              <a:solidFill>
                <a:srgbClr val="000000"/>
              </a:solidFill>
              <a:latin typeface="Arial"/>
            </a:endParaRPr>
          </a:p>
        </p:txBody>
      </p:sp>
      <p:grpSp>
        <p:nvGrpSpPr>
          <p:cNvPr id="368" name="Group 15"/>
          <p:cNvGrpSpPr/>
          <p:nvPr/>
        </p:nvGrpSpPr>
        <p:grpSpPr>
          <a:xfrm>
            <a:off x="435960" y="378720"/>
            <a:ext cx="515160" cy="439560"/>
            <a:chOff x="435960" y="378720"/>
            <a:chExt cx="515160" cy="439560"/>
          </a:xfrm>
        </p:grpSpPr>
        <p:sp>
          <p:nvSpPr>
            <p:cNvPr id="369"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0"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1"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2"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3"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4"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5"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6"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7"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8"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9"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0"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1"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2"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3"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4"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5"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6"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7"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8"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89" name="AutoShape 8"/>
          <p:cNvSpPr/>
          <p:nvPr/>
        </p:nvSpPr>
        <p:spPr>
          <a:xfrm>
            <a:off x="4397760" y="257004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90" name="AutoShape 9"/>
          <p:cNvSpPr/>
          <p:nvPr/>
        </p:nvSpPr>
        <p:spPr>
          <a:xfrm>
            <a:off x="7198560" y="2570040"/>
            <a:ext cx="583920" cy="58860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91" name="AutoShape 10"/>
          <p:cNvSpPr/>
          <p:nvPr/>
        </p:nvSpPr>
        <p:spPr>
          <a:xfrm>
            <a:off x="4397760" y="4078080"/>
            <a:ext cx="583920" cy="58392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92" name="AutoShape 11"/>
          <p:cNvSpPr/>
          <p:nvPr/>
        </p:nvSpPr>
        <p:spPr>
          <a:xfrm>
            <a:off x="7198560" y="407808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93"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394"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395"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396"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397"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98"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9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04</a:t>
            </a:r>
            <a:endParaRPr lang="en-US" sz="7600" b="0" strike="noStrike" spc="148">
              <a:solidFill>
                <a:schemeClr val="dk1">
                  <a:lumMod val="65000"/>
                  <a:lumOff val="35000"/>
                </a:schemeClr>
              </a:solidFill>
              <a:latin typeface="Arial"/>
            </a:endParaRPr>
          </a:p>
        </p:txBody>
      </p:sp>
      <p:sp>
        <p:nvSpPr>
          <p:cNvPr id="40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第四章 介入护理查房的评估与质量控制</a:t>
            </a:r>
            <a:endParaRPr lang="en-US" sz="5200" b="0" strike="noStrike" spc="-1">
              <a:solidFill>
                <a:schemeClr val="dk1"/>
              </a:solidFill>
              <a:latin typeface="Arial"/>
            </a:endParaRPr>
          </a:p>
        </p:txBody>
      </p:sp>
      <p:sp>
        <p:nvSpPr>
          <p:cNvPr id="4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40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0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0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0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40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4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介入护理查房的质量评估标准</a:t>
            </a:r>
            <a:endParaRPr lang="en-US" sz="3600" b="0" strike="noStrike" spc="-1">
              <a:solidFill>
                <a:srgbClr val="000000"/>
              </a:solidFill>
              <a:latin typeface="Arial"/>
            </a:endParaRPr>
          </a:p>
        </p:txBody>
      </p:sp>
      <p:sp>
        <p:nvSpPr>
          <p:cNvPr id="41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介入护理查房的质量评估指标和标准是评价护理工作效果的重要标准，包括病人情况评估、护理措施执行情况等。持续改进和控制质量是提高护理质量的关键，需要不断优化工作流程，提升服务水平。</a:t>
            </a:r>
            <a:endParaRPr lang="en-US" sz="1800" b="0" strike="noStrike" spc="-1">
              <a:solidFill>
                <a:srgbClr val="000000"/>
              </a:solidFill>
              <a:latin typeface="Arial"/>
            </a:endParaRPr>
          </a:p>
        </p:txBody>
      </p:sp>
      <p:sp>
        <p:nvSpPr>
          <p:cNvPr id="4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14" name="Group 15"/>
          <p:cNvGrpSpPr/>
          <p:nvPr/>
        </p:nvGrpSpPr>
        <p:grpSpPr>
          <a:xfrm>
            <a:off x="431640" y="396000"/>
            <a:ext cx="514800" cy="439200"/>
            <a:chOff x="431640" y="396000"/>
            <a:chExt cx="514800" cy="439200"/>
          </a:xfrm>
        </p:grpSpPr>
        <p:sp>
          <p:nvSpPr>
            <p:cNvPr id="41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1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1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1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1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2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2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2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2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2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2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2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2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2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2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3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3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3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3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3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43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质量改进和持续优化</a:t>
            </a:r>
            <a:endParaRPr lang="en-US" sz="3000" b="0" strike="noStrike" spc="-1">
              <a:solidFill>
                <a:schemeClr val="dk1"/>
              </a:solidFill>
              <a:latin typeface="Arial"/>
            </a:endParaRPr>
          </a:p>
        </p:txBody>
      </p:sp>
      <p:grpSp>
        <p:nvGrpSpPr>
          <p:cNvPr id="437" name="Group 15"/>
          <p:cNvGrpSpPr/>
          <p:nvPr/>
        </p:nvGrpSpPr>
        <p:grpSpPr>
          <a:xfrm>
            <a:off x="435960" y="378720"/>
            <a:ext cx="515160" cy="439560"/>
            <a:chOff x="435960" y="378720"/>
            <a:chExt cx="515160" cy="439560"/>
          </a:xfrm>
        </p:grpSpPr>
        <p:sp>
          <p:nvSpPr>
            <p:cNvPr id="43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4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4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4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4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4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5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5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5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5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5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5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458" name="图片 63" descr="图片5"/>
          <p:cNvPicPr/>
          <p:nvPr/>
        </p:nvPicPr>
        <p:blipFill>
          <a:blip r:embed="rId2"/>
          <a:stretch>
            <a:fillRect/>
          </a:stretch>
        </p:blipFill>
        <p:spPr>
          <a:xfrm>
            <a:off x="680040" y="1315800"/>
            <a:ext cx="3584160" cy="981360"/>
          </a:xfrm>
          <a:prstGeom prst="rect">
            <a:avLst/>
          </a:prstGeom>
          <a:ln w="0">
            <a:noFill/>
          </a:ln>
        </p:spPr>
      </p:pic>
      <p:pic>
        <p:nvPicPr>
          <p:cNvPr id="459" name="图片 64" descr="图片5"/>
          <p:cNvPicPr/>
          <p:nvPr/>
        </p:nvPicPr>
        <p:blipFill>
          <a:blip r:embed="rId2"/>
          <a:stretch>
            <a:fillRect/>
          </a:stretch>
        </p:blipFill>
        <p:spPr>
          <a:xfrm>
            <a:off x="4568760" y="1315800"/>
            <a:ext cx="3584160" cy="981360"/>
          </a:xfrm>
          <a:prstGeom prst="rect">
            <a:avLst/>
          </a:prstGeom>
          <a:ln w="0">
            <a:noFill/>
          </a:ln>
        </p:spPr>
      </p:pic>
      <p:pic>
        <p:nvPicPr>
          <p:cNvPr id="460" name="图片 65" descr="图片5"/>
          <p:cNvPicPr/>
          <p:nvPr/>
        </p:nvPicPr>
        <p:blipFill>
          <a:blip r:embed="rId2"/>
          <a:stretch>
            <a:fillRect/>
          </a:stretch>
        </p:blipFill>
        <p:spPr>
          <a:xfrm>
            <a:off x="680040" y="3907800"/>
            <a:ext cx="3584160" cy="981360"/>
          </a:xfrm>
          <a:prstGeom prst="rect">
            <a:avLst/>
          </a:prstGeom>
          <a:ln w="0">
            <a:noFill/>
          </a:ln>
        </p:spPr>
      </p:pic>
      <p:pic>
        <p:nvPicPr>
          <p:cNvPr id="461" name="图片 66" descr="图片5"/>
          <p:cNvPicPr/>
          <p:nvPr/>
        </p:nvPicPr>
        <p:blipFill>
          <a:blip r:embed="rId2"/>
          <a:stretch>
            <a:fillRect/>
          </a:stretch>
        </p:blipFill>
        <p:spPr>
          <a:xfrm>
            <a:off x="4568760" y="3907800"/>
            <a:ext cx="3584160" cy="981360"/>
          </a:xfrm>
          <a:prstGeom prst="rect">
            <a:avLst/>
          </a:prstGeom>
          <a:ln w="0">
            <a:noFill/>
          </a:ln>
        </p:spPr>
      </p:pic>
      <p:sp>
        <p:nvSpPr>
          <p:cNvPr id="462"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持续改进</a:t>
            </a:r>
            <a:endParaRPr lang="en-US" sz="2000" b="0" strike="noStrike" spc="-1">
              <a:solidFill>
                <a:srgbClr val="000000"/>
              </a:solidFill>
              <a:latin typeface="Arial"/>
            </a:endParaRPr>
          </a:p>
        </p:txBody>
      </p:sp>
      <p:sp>
        <p:nvSpPr>
          <p:cNvPr id="46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定期评估工作流程</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针对问题制定解决方案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培养团队创新意识</a:t>
            </a:r>
            <a:endParaRPr lang="en-US" sz="1600" b="0" strike="noStrike" spc="-1">
              <a:solidFill>
                <a:srgbClr val="000000"/>
              </a:solidFill>
              <a:latin typeface="Arial"/>
            </a:endParaRPr>
          </a:p>
        </p:txBody>
      </p:sp>
      <p:sp>
        <p:nvSpPr>
          <p:cNvPr id="46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质量管理体系</a:t>
            </a:r>
            <a:endParaRPr lang="en-US" sz="2000" b="0" strike="noStrike" spc="-1">
              <a:solidFill>
                <a:srgbClr val="000000"/>
              </a:solidFill>
              <a:latin typeface="Arial"/>
            </a:endParaRPr>
          </a:p>
        </p:txBody>
      </p:sp>
      <p:sp>
        <p:nvSpPr>
          <p:cNvPr id="46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建立标准操作流程</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加强内部交流协作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不断提升服务品质</a:t>
            </a:r>
            <a:endParaRPr lang="en-US" sz="1600" b="0" strike="noStrike" spc="-1">
              <a:solidFill>
                <a:srgbClr val="000000"/>
              </a:solidFill>
              <a:latin typeface="Arial"/>
            </a:endParaRPr>
          </a:p>
        </p:txBody>
      </p:sp>
      <p:sp>
        <p:nvSpPr>
          <p:cNvPr id="46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工作效率提升</a:t>
            </a:r>
            <a:endParaRPr lang="en-US" sz="2000" b="0" strike="noStrike" spc="-1">
              <a:solidFill>
                <a:srgbClr val="000000"/>
              </a:solidFill>
              <a:latin typeface="Arial"/>
            </a:endParaRPr>
          </a:p>
        </p:txBody>
      </p:sp>
      <p:sp>
        <p:nvSpPr>
          <p:cNvPr id="46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优化资源配置</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提高工作效率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保障服务质量</a:t>
            </a:r>
            <a:endParaRPr lang="en-US" sz="1600" b="0" strike="noStrike" spc="-1">
              <a:solidFill>
                <a:srgbClr val="000000"/>
              </a:solidFill>
              <a:latin typeface="Arial"/>
            </a:endParaRPr>
          </a:p>
        </p:txBody>
      </p:sp>
      <p:sp>
        <p:nvSpPr>
          <p:cNvPr id="46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专业技能培训</a:t>
            </a:r>
            <a:endParaRPr lang="en-US" sz="2000" b="0" strike="noStrike" spc="-1">
              <a:solidFill>
                <a:srgbClr val="000000"/>
              </a:solidFill>
              <a:latin typeface="Arial"/>
            </a:endParaRPr>
          </a:p>
        </p:txBody>
      </p:sp>
      <p:sp>
        <p:nvSpPr>
          <p:cNvPr id="46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持续学习更新知识</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提升专业技能水平</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保证护理服务质量</a:t>
            </a:r>
            <a:endParaRPr lang="en-US" sz="1600" b="0" strike="noStrike" spc="-1">
              <a:solidFill>
                <a:srgbClr val="000000"/>
              </a:solidFill>
              <a:latin typeface="Arial"/>
            </a:endParaRPr>
          </a:p>
        </p:txBody>
      </p:sp>
      <p:sp>
        <p:nvSpPr>
          <p:cNvPr id="470"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471"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7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质量改进和持续优化</a:t>
            </a:r>
            <a:endParaRPr lang="en-US" sz="3000" b="0" strike="noStrike" spc="-1">
              <a:solidFill>
                <a:schemeClr val="dk1"/>
              </a:solidFill>
              <a:latin typeface="Arial"/>
            </a:endParaRPr>
          </a:p>
        </p:txBody>
      </p:sp>
      <p:sp>
        <p:nvSpPr>
          <p:cNvPr id="473"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在介入护理查房中，质量改进和持续优化是保障病人安全和护理质量的重要举措。通过建立完善的质量管理体系，不断优化工作流程，提升团队绩效，可以有效提高护理服务水平，实现优质医疗护理。</a:t>
            </a:r>
            <a:endParaRPr lang="en-US" sz="1800" b="0" strike="noStrike" spc="-1">
              <a:solidFill>
                <a:srgbClr val="000000"/>
              </a:solidFill>
              <a:latin typeface="Arial"/>
            </a:endParaRPr>
          </a:p>
        </p:txBody>
      </p:sp>
      <p:grpSp>
        <p:nvGrpSpPr>
          <p:cNvPr id="474" name="Group 15"/>
          <p:cNvGrpSpPr/>
          <p:nvPr/>
        </p:nvGrpSpPr>
        <p:grpSpPr>
          <a:xfrm>
            <a:off x="435960" y="378720"/>
            <a:ext cx="515160" cy="439560"/>
            <a:chOff x="435960" y="378720"/>
            <a:chExt cx="515160" cy="439560"/>
          </a:xfrm>
        </p:grpSpPr>
        <p:sp>
          <p:nvSpPr>
            <p:cNvPr id="47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7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7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7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7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8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8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8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8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8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8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8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8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8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8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9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9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9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9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9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495"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https://d.book118.com/767045003034006054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介入护理查房</vt:lpstr>
      <vt:lpstr>目录</vt:lpstr>
      <vt:lpstr>第1章 介入护理查房</vt:lpstr>
      <vt:lpstr> </vt:lpstr>
      <vt:lpstr>介入护理查房的重点内容</vt:lpstr>
      <vt:lpstr>第2章 介入护理查房的作用</vt:lpstr>
      <vt:lpstr>提升医疗质量</vt:lpstr>
      <vt:lpstr> </vt:lpstr>
      <vt:lpstr>加深患者理解</vt:lpstr>
      <vt:lpstr> </vt:lpstr>
      <vt:lpstr>第3章 介入护理查房的实践经验</vt:lpstr>
      <vt:lpstr> </vt:lpstr>
      <vt:lpstr>介入护理查房中的团队合作</vt:lpstr>
      <vt:lpstr>第四章 介入护理查房的评估与质量控制</vt:lpstr>
      <vt:lpstr> </vt:lpstr>
      <vt:lpstr>质量改进和持续优化</vt:lpstr>
      <vt:lpstr>质量改进和持续优化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2024-09-28T10:29:09.659</cp:lastPrinted>
  <dcterms:created xsi:type="dcterms:W3CDTF">2024-09-28T02:29:09Z</dcterms:created>
  <dcterms:modified xsi:type="dcterms:W3CDTF">2024-09-28T02:29:12Z</dcterms:modified>
</cp:coreProperties>
</file>