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0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752B4-12DC-4544-A88F-30E1BE461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A6CC7-A981-4A99-827C-E1756C0F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47833-0345-428C-9493-08A31AF7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467D8-5C49-47BC-BFED-588C89BA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3DE38-C364-44B9-A639-23ECE6D2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13925-39FB-4E1B-95C0-B5AB2D39B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2D402-BD46-4BC7-9FCF-63126BAC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70429-4204-4967-BE11-FB92D33EC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944CC-42ED-410F-9411-CBA5A5DE0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1CDBA-3F15-4B92-9A6F-583135EA9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2DC2B-ACF8-40B5-906D-3C472F739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088" r:id="rId2"/>
    <p:sldLayoutId id="2147502089" r:id="rId3"/>
    <p:sldLayoutId id="2147502090" r:id="rId4"/>
    <p:sldLayoutId id="2147502091" r:id="rId5"/>
    <p:sldLayoutId id="2147502092" r:id="rId6"/>
    <p:sldLayoutId id="2147502093" r:id="rId7"/>
    <p:sldLayoutId id="2147502094" r:id="rId8"/>
    <p:sldLayoutId id="2147502095" r:id="rId9"/>
    <p:sldLayoutId id="2147502096" r:id="rId10"/>
    <p:sldLayoutId id="214750209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201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/>
          <a:lstStyle/>
          <a:p>
            <a:r>
              <a:rPr lang="zh-CN" altLang="en-US"/>
              <a:t>决策支持的财务管理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财务管理的决策支持概述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财务数据的收集与整理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财务分析方法和工具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决策支持系统的应用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人工智能在财务管理中的应用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财务管理的决策支持概述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决策支持的定义和重要性</a:t>
            </a:r>
            <a:endParaRPr lang="zh-CN" altLang="en-US"/>
          </a:p>
        </p:txBody>
      </p:sp>
      <p:sp>
        <p:nvSpPr>
          <p:cNvPr id="1048910" name="矩形 15"/>
          <p:cNvSpPr/>
          <p:nvPr>
            <p:custDataLst>
              <p:tags r:id="rId2"/>
            </p:custDataLst>
          </p:nvPr>
        </p:nvSpPr>
        <p:spPr>
          <a:xfrm>
            <a:off x="807651" y="2244689"/>
            <a:ext cx="10575051" cy="92984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定义：决策支持是指在决策过程中提供必要的信息和分析，以帮助决策者做出更明智的决策。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17"/>
          <p:cNvSpPr/>
          <p:nvPr>
            <p:custDataLst>
              <p:tags r:id="rId3"/>
            </p:custDataLst>
          </p:nvPr>
        </p:nvSpPr>
        <p:spPr>
          <a:xfrm flipV="1">
            <a:off x="694800" y="2128312"/>
            <a:ext cx="1891425" cy="35618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18"/>
          <p:cNvSpPr/>
          <p:nvPr>
            <p:custDataLst>
              <p:tags r:id="rId4"/>
            </p:custDataLst>
          </p:nvPr>
        </p:nvSpPr>
        <p:spPr>
          <a:xfrm flipH="1">
            <a:off x="9600601" y="2935900"/>
            <a:ext cx="1891425" cy="35618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27"/>
          <p:cNvSpPr/>
          <p:nvPr>
            <p:custDataLst>
              <p:tags r:id="rId5"/>
            </p:custDataLst>
          </p:nvPr>
        </p:nvSpPr>
        <p:spPr>
          <a:xfrm>
            <a:off x="807651" y="4300688"/>
            <a:ext cx="10575051" cy="92984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重要性：决策支持可以帮助企业更好地应对市场变化，提高决策效率和质量，降低决策风险，从而提高企业的竞争力和盈利能力。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29"/>
          <p:cNvSpPr/>
          <p:nvPr>
            <p:custDataLst>
              <p:tags r:id="rId6"/>
            </p:custDataLst>
          </p:nvPr>
        </p:nvSpPr>
        <p:spPr>
          <a:xfrm flipV="1">
            <a:off x="694800" y="4184311"/>
            <a:ext cx="1891425" cy="35618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30"/>
          <p:cNvSpPr/>
          <p:nvPr>
            <p:custDataLst>
              <p:tags r:id="rId7"/>
            </p:custDataLst>
          </p:nvPr>
        </p:nvSpPr>
        <p:spPr>
          <a:xfrm flipH="1">
            <a:off x="9600601" y="4991899"/>
            <a:ext cx="1891425" cy="35618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财务决策支持的框架和流程</a:t>
            </a:r>
            <a:endParaRPr lang="zh-CN" altLang="en-US"/>
          </a:p>
        </p:txBody>
      </p:sp>
      <p:sp>
        <p:nvSpPr>
          <p:cNvPr id="1048956" name="矩形 38"/>
          <p:cNvSpPr/>
          <p:nvPr>
            <p:custDataLst>
              <p:tags r:id="rId2"/>
            </p:custDataLst>
          </p:nvPr>
        </p:nvSpPr>
        <p:spPr>
          <a:xfrm rot="204112">
            <a:off x="694800" y="1798829"/>
            <a:ext cx="3205585" cy="1673899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39"/>
          <p:cNvSpPr/>
          <p:nvPr>
            <p:custDataLst>
              <p:tags r:id="rId3"/>
            </p:custDataLst>
          </p:nvPr>
        </p:nvSpPr>
        <p:spPr>
          <a:xfrm>
            <a:off x="698589" y="1799461"/>
            <a:ext cx="3205585" cy="16738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TextBox 2"/>
          <p:cNvSpPr txBox="1"/>
          <p:nvPr>
            <p:custDataLst>
              <p:tags r:id="rId4"/>
            </p:custDataLst>
          </p:nvPr>
        </p:nvSpPr>
        <p:spPr>
          <a:xfrm>
            <a:off x="884227" y="1930165"/>
            <a:ext cx="2847870" cy="13820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财务决策支持框架：包括数据采集、数据处理、数据分析、决策支持和决策执行等环节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2" name="矩形 100"/>
          <p:cNvSpPr/>
          <p:nvPr>
            <p:custDataLst>
              <p:tags r:id="rId5"/>
            </p:custDataLst>
          </p:nvPr>
        </p:nvSpPr>
        <p:spPr>
          <a:xfrm rot="204112">
            <a:off x="4488382" y="1798829"/>
            <a:ext cx="3205585" cy="1673899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01"/>
          <p:cNvSpPr/>
          <p:nvPr>
            <p:custDataLst>
              <p:tags r:id="rId6"/>
            </p:custDataLst>
          </p:nvPr>
        </p:nvSpPr>
        <p:spPr>
          <a:xfrm>
            <a:off x="4492171" y="1799461"/>
            <a:ext cx="3205585" cy="16738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TextBox 2"/>
          <p:cNvSpPr txBox="1"/>
          <p:nvPr>
            <p:custDataLst>
              <p:tags r:id="rId7"/>
            </p:custDataLst>
          </p:nvPr>
        </p:nvSpPr>
        <p:spPr>
          <a:xfrm>
            <a:off x="4678440" y="1930165"/>
            <a:ext cx="2847870" cy="13820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数据采集：通过各种渠道收集与财务决策相关的数据，如财务报表、市场信息、政策法规等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8" name="矩形 122"/>
          <p:cNvSpPr/>
          <p:nvPr>
            <p:custDataLst>
              <p:tags r:id="rId8"/>
            </p:custDataLst>
          </p:nvPr>
        </p:nvSpPr>
        <p:spPr>
          <a:xfrm rot="204112">
            <a:off x="8281965" y="1798829"/>
            <a:ext cx="3205585" cy="1673899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123"/>
          <p:cNvSpPr/>
          <p:nvPr>
            <p:custDataLst>
              <p:tags r:id="rId9"/>
            </p:custDataLst>
          </p:nvPr>
        </p:nvSpPr>
        <p:spPr>
          <a:xfrm>
            <a:off x="8285753" y="1799461"/>
            <a:ext cx="3205585" cy="16738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TextBox 2"/>
          <p:cNvSpPr txBox="1"/>
          <p:nvPr>
            <p:custDataLst>
              <p:tags r:id="rId10"/>
            </p:custDataLst>
          </p:nvPr>
        </p:nvSpPr>
        <p:spPr>
          <a:xfrm>
            <a:off x="8470760" y="1930165"/>
            <a:ext cx="2847870" cy="13820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数据处理：对收集到的数据进行清洗、整理和转换，以便于后续的数据分析和处理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4" name="矩形 89"/>
          <p:cNvSpPr/>
          <p:nvPr>
            <p:custDataLst>
              <p:tags r:id="rId11"/>
            </p:custDataLst>
          </p:nvPr>
        </p:nvSpPr>
        <p:spPr>
          <a:xfrm rot="204112">
            <a:off x="694800" y="4002491"/>
            <a:ext cx="3205585" cy="1673899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90"/>
          <p:cNvSpPr/>
          <p:nvPr>
            <p:custDataLst>
              <p:tags r:id="rId12"/>
            </p:custDataLst>
          </p:nvPr>
        </p:nvSpPr>
        <p:spPr>
          <a:xfrm>
            <a:off x="698589" y="4003123"/>
            <a:ext cx="3205585" cy="16738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TextBox 2"/>
          <p:cNvSpPr txBox="1"/>
          <p:nvPr>
            <p:custDataLst>
              <p:tags r:id="rId13"/>
            </p:custDataLst>
          </p:nvPr>
        </p:nvSpPr>
        <p:spPr>
          <a:xfrm>
            <a:off x="884227" y="4133827"/>
            <a:ext cx="2847870" cy="138204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数据分析：运用各种数据分析方法和工具，对处理后的数据进行深入分析，挖掘潜在的信息和规律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0" name="矩形 111"/>
          <p:cNvSpPr/>
          <p:nvPr>
            <p:custDataLst>
              <p:tags r:id="rId14"/>
            </p:custDataLst>
          </p:nvPr>
        </p:nvSpPr>
        <p:spPr>
          <a:xfrm rot="204112">
            <a:off x="4488382" y="4002491"/>
            <a:ext cx="3205585" cy="1673899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12"/>
          <p:cNvSpPr/>
          <p:nvPr>
            <p:custDataLst>
              <p:tags r:id="rId15"/>
            </p:custDataLst>
          </p:nvPr>
        </p:nvSpPr>
        <p:spPr>
          <a:xfrm>
            <a:off x="4492171" y="4003123"/>
            <a:ext cx="3205585" cy="16738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8984" name="TextBox 2"/>
          <p:cNvSpPr txBox="1"/>
          <p:nvPr>
            <p:custDataLst>
              <p:tags r:id="rId16"/>
            </p:custDataLst>
          </p:nvPr>
        </p:nvSpPr>
        <p:spPr>
          <a:xfrm>
            <a:off x="4678440" y="4133827"/>
            <a:ext cx="2847870" cy="1382040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决策支持：根据数据分析结果，结合实际情况，提供决策建议和方案</a:t>
            </a:r>
            <a:endParaRPr lang="zh-CN" altLang="en-US" sz="1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6" name="矩形 8"/>
          <p:cNvSpPr/>
          <p:nvPr>
            <p:custDataLst>
              <p:tags r:id="rId17"/>
            </p:custDataLst>
          </p:nvPr>
        </p:nvSpPr>
        <p:spPr>
          <a:xfrm rot="204112">
            <a:off x="8281965" y="4002491"/>
            <a:ext cx="3205585" cy="1673899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9"/>
          <p:cNvSpPr/>
          <p:nvPr>
            <p:custDataLst>
              <p:tags r:id="rId18"/>
            </p:custDataLst>
          </p:nvPr>
        </p:nvSpPr>
        <p:spPr>
          <a:xfrm>
            <a:off x="8285753" y="4003123"/>
            <a:ext cx="3205585" cy="16738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19"/>
            </p:custDataLst>
          </p:nvPr>
        </p:nvSpPr>
        <p:spPr>
          <a:xfrm>
            <a:off x="8472023" y="4133827"/>
            <a:ext cx="2847870" cy="1382040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决策执行：根据决策支持结果，制定具体的执行计划和措施，并跟踪执行效果，及时调整决策方案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0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财务数据的收集与整理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数据来源和类型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财务数据：收入、支出、利润、成本、资产、负债等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内部数据：企业财务报表、会计记录、预算报告等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外部数据：市场调研、竞争对手信息、行业报告等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非财务数据：客户满意度、员工满意度、品牌知名度等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数据整理和清洗</a:t>
            </a:r>
            <a:endParaRPr lang="zh-CN" altLang="en-US"/>
          </a:p>
        </p:txBody>
      </p:sp>
      <p:sp>
        <p:nvSpPr>
          <p:cNvPr id="1049128" name="矩形 3"/>
          <p:cNvSpPr/>
          <p:nvPr>
            <p:custDataLst>
              <p:tags r:id="rId2"/>
            </p:custDataLst>
          </p:nvPr>
        </p:nvSpPr>
        <p:spPr>
          <a:xfrm>
            <a:off x="1362270" y="1225550"/>
            <a:ext cx="10018813" cy="110154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3"/>
          <p:cNvSpPr/>
          <p:nvPr>
            <p:custDataLst>
              <p:tags r:id="rId3"/>
            </p:custDataLst>
          </p:nvPr>
        </p:nvSpPr>
        <p:spPr>
          <a:xfrm>
            <a:off x="804630" y="1225550"/>
            <a:ext cx="271707" cy="110154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"/>
          <p:cNvSpPr txBox="1"/>
          <p:nvPr>
            <p:custDataLst>
              <p:tags r:id="rId4"/>
            </p:custDataLst>
          </p:nvPr>
        </p:nvSpPr>
        <p:spPr>
          <a:xfrm>
            <a:off x="1649133" y="1320724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数据来源：财务报表、会计记录、市场调查等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39"/>
          <p:cNvSpPr/>
          <p:nvPr>
            <p:custDataLst>
              <p:tags r:id="rId5"/>
            </p:custDataLst>
          </p:nvPr>
        </p:nvSpPr>
        <p:spPr>
          <a:xfrm>
            <a:off x="1362270" y="2533189"/>
            <a:ext cx="10018813" cy="110154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5"/>
          <p:cNvSpPr/>
          <p:nvPr>
            <p:custDataLst>
              <p:tags r:id="rId6"/>
            </p:custDataLst>
          </p:nvPr>
        </p:nvSpPr>
        <p:spPr>
          <a:xfrm>
            <a:off x="804630" y="2533189"/>
            <a:ext cx="271707" cy="110154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1"/>
          <p:cNvSpPr txBox="1"/>
          <p:nvPr>
            <p:custDataLst>
              <p:tags r:id="rId7"/>
            </p:custDataLst>
          </p:nvPr>
        </p:nvSpPr>
        <p:spPr>
          <a:xfrm>
            <a:off x="1649133" y="2628363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数据类型：数值型、文本型、日期型等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12"/>
          <p:cNvSpPr/>
          <p:nvPr>
            <p:custDataLst>
              <p:tags r:id="rId8"/>
            </p:custDataLst>
          </p:nvPr>
        </p:nvSpPr>
        <p:spPr>
          <a:xfrm>
            <a:off x="1362270" y="3840827"/>
            <a:ext cx="10018813" cy="110154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7"/>
          <p:cNvSpPr/>
          <p:nvPr>
            <p:custDataLst>
              <p:tags r:id="rId9"/>
            </p:custDataLst>
          </p:nvPr>
        </p:nvSpPr>
        <p:spPr>
          <a:xfrm>
            <a:off x="804630" y="3840827"/>
            <a:ext cx="271707" cy="110154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19"/>
          <p:cNvSpPr txBox="1"/>
          <p:nvPr>
            <p:custDataLst>
              <p:tags r:id="rId10"/>
            </p:custDataLst>
          </p:nvPr>
        </p:nvSpPr>
        <p:spPr>
          <a:xfrm>
            <a:off x="1649133" y="3936001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数据清洗：去除异常值、缺失值、重复值等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9"/>
          <p:cNvSpPr/>
          <p:nvPr>
            <p:custDataLst>
              <p:tags r:id="rId11"/>
            </p:custDataLst>
          </p:nvPr>
        </p:nvSpPr>
        <p:spPr>
          <a:xfrm>
            <a:off x="1362270" y="5147795"/>
            <a:ext cx="10018813" cy="110154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26"/>
          <p:cNvSpPr/>
          <p:nvPr>
            <p:custDataLst>
              <p:tags r:id="rId12"/>
            </p:custDataLst>
          </p:nvPr>
        </p:nvSpPr>
        <p:spPr>
          <a:xfrm>
            <a:off x="804630" y="5147795"/>
            <a:ext cx="271707" cy="110154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27"/>
          <p:cNvSpPr txBox="1"/>
          <p:nvPr>
            <p:custDataLst>
              <p:tags r:id="rId13"/>
            </p:custDataLst>
          </p:nvPr>
        </p:nvSpPr>
        <p:spPr>
          <a:xfrm>
            <a:off x="1649133" y="5242969"/>
            <a:ext cx="9586241" cy="9112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数据整理：按照一定的规则和格式进行整理，如分类、排序、汇总等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数据存储和管理</a:t>
            </a:r>
            <a:endParaRPr lang="zh-CN" altLang="en-US"/>
          </a:p>
        </p:txBody>
      </p:sp>
      <p:sp>
        <p:nvSpPr>
          <p:cNvPr id="1049186" name="五边形 30"/>
          <p:cNvSpPr/>
          <p:nvPr>
            <p:custDataLst>
              <p:tags r:id="rId2"/>
            </p:custDataLst>
          </p:nvPr>
        </p:nvSpPr>
        <p:spPr>
          <a:xfrm>
            <a:off x="694800" y="3169922"/>
            <a:ext cx="2861426" cy="1163132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6"/>
          <p:cNvSpPr/>
          <p:nvPr>
            <p:custDataLst>
              <p:tags r:id="rId3"/>
            </p:custDataLst>
          </p:nvPr>
        </p:nvSpPr>
        <p:spPr>
          <a:xfrm>
            <a:off x="326566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7"/>
          <p:cNvSpPr/>
          <p:nvPr>
            <p:custDataLst>
              <p:tags r:id="rId4"/>
            </p:custDataLst>
          </p:nvPr>
        </p:nvSpPr>
        <p:spPr>
          <a:xfrm>
            <a:off x="840738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8"/>
          <p:cNvSpPr/>
          <p:nvPr>
            <p:custDataLst>
              <p:tags r:id="rId5"/>
            </p:custDataLst>
          </p:nvPr>
        </p:nvSpPr>
        <p:spPr>
          <a:xfrm>
            <a:off x="5836520" y="3169922"/>
            <a:ext cx="2861426" cy="1163132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文本框 3"/>
          <p:cNvSpPr txBox="1"/>
          <p:nvPr>
            <p:custDataLst>
              <p:tags r:id="rId6"/>
            </p:custDataLst>
          </p:nvPr>
        </p:nvSpPr>
        <p:spPr>
          <a:xfrm>
            <a:off x="3205812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数据类型：财务数据、非财务数据、内部数据、外部数据等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6"/>
          <p:cNvSpPr txBox="1"/>
          <p:nvPr>
            <p:custDataLst>
              <p:tags r:id="rId7"/>
            </p:custDataLst>
          </p:nvPr>
        </p:nvSpPr>
        <p:spPr>
          <a:xfrm>
            <a:off x="694800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数据来源：财务报表、会计记录、市场调研等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8"/>
            </p:custDataLst>
          </p:nvPr>
        </p:nvSpPr>
        <p:spPr>
          <a:xfrm>
            <a:off x="5834785" y="1542751"/>
            <a:ext cx="3086073" cy="13921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数据存储：数据库、数据仓库、云存储等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9"/>
            </p:custDataLst>
          </p:nvPr>
        </p:nvSpPr>
        <p:spPr>
          <a:xfrm>
            <a:off x="8404778" y="4581119"/>
            <a:ext cx="3086073" cy="13522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数据管理：数据清洗、数据验证、数据安全、数据备份等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2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财务分析方法和工具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财务比率分析</a:t>
            </a:r>
            <a:endParaRPr lang="zh-CN" altLang="en-US"/>
          </a:p>
        </p:txBody>
      </p:sp>
      <p:sp>
        <p:nvSpPr>
          <p:cNvPr id="1049272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盈利能力比率：分析企业盈利能力和收益质量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2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效率比率：评价企业资产利用效率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杠杆比率：反映企业长期偿债能力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4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流动比率：衡量企业短期偿债能力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现金流分析</a:t>
            </a:r>
            <a:endParaRPr lang="zh-CN" altLang="en-US"/>
          </a:p>
        </p:txBody>
      </p:sp>
      <p:sp>
        <p:nvSpPr>
          <p:cNvPr id="1049334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77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现金流量表：记录企业现金流入流出情况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0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现金流量比率：衡量企业现金流量与负债的关系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6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现金流量预测：预测企业未来现金流量情况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2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现金流量管理：优化企业现金流量，提高资金利用效率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财务预测和预算</a:t>
            </a:r>
            <a:endParaRPr lang="zh-CN" altLang="en-US"/>
          </a:p>
        </p:txBody>
      </p:sp>
      <p:sp>
        <p:nvSpPr>
          <p:cNvPr id="10493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财务预测：基于历史数据和市场趋势，对未来财务状况进行预测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预算编制：根据财务预测结果，制定合理的预算计划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预算执行：监控预算执行情况，确保预算目标的实现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预算调整：根据实际情况，对预算进行必要的调整和优化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财务风险管理</a:t>
            </a:r>
            <a:endParaRPr lang="zh-CN" altLang="en-US"/>
          </a:p>
        </p:txBody>
      </p:sp>
      <p:sp>
        <p:nvSpPr>
          <p:cNvPr id="1049450" name="矩形 38"/>
          <p:cNvSpPr/>
          <p:nvPr>
            <p:custDataLst>
              <p:tags r:id="rId2"/>
            </p:custDataLst>
          </p:nvPr>
        </p:nvSpPr>
        <p:spPr>
          <a:xfrm rot="204112">
            <a:off x="1272986" y="1225550"/>
            <a:ext cx="4274736" cy="22312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39"/>
          <p:cNvSpPr/>
          <p:nvPr>
            <p:custDataLst>
              <p:tags r:id="rId3"/>
            </p:custDataLst>
          </p:nvPr>
        </p:nvSpPr>
        <p:spPr>
          <a:xfrm>
            <a:off x="1277926" y="1226256"/>
            <a:ext cx="4274736" cy="22312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TextBox 2"/>
          <p:cNvSpPr txBox="1"/>
          <p:nvPr>
            <p:custDataLst>
              <p:tags r:id="rId4"/>
            </p:custDataLst>
          </p:nvPr>
        </p:nvSpPr>
        <p:spPr>
          <a:xfrm>
            <a:off x="1525604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风险识别：识别可能影响财务状况的风险因素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6" name="矩形 100"/>
          <p:cNvSpPr/>
          <p:nvPr>
            <p:custDataLst>
              <p:tags r:id="rId5"/>
            </p:custDataLst>
          </p:nvPr>
        </p:nvSpPr>
        <p:spPr>
          <a:xfrm rot="204112">
            <a:off x="6632283" y="1225550"/>
            <a:ext cx="4274736" cy="22312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01"/>
          <p:cNvSpPr/>
          <p:nvPr>
            <p:custDataLst>
              <p:tags r:id="rId6"/>
            </p:custDataLst>
          </p:nvPr>
        </p:nvSpPr>
        <p:spPr>
          <a:xfrm>
            <a:off x="6637928" y="1226256"/>
            <a:ext cx="4274736" cy="22312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TextBox 2"/>
          <p:cNvSpPr txBox="1"/>
          <p:nvPr>
            <p:custDataLst>
              <p:tags r:id="rId7"/>
            </p:custDataLst>
          </p:nvPr>
        </p:nvSpPr>
        <p:spPr>
          <a:xfrm>
            <a:off x="6886312" y="1400547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风险评估：评估风险因素的影响程度和可能性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2" name="矩形 122"/>
          <p:cNvSpPr/>
          <p:nvPr>
            <p:custDataLst>
              <p:tags r:id="rId8"/>
            </p:custDataLst>
          </p:nvPr>
        </p:nvSpPr>
        <p:spPr>
          <a:xfrm rot="204112">
            <a:off x="1272986" y="4017747"/>
            <a:ext cx="4274736" cy="22312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23"/>
          <p:cNvSpPr/>
          <p:nvPr>
            <p:custDataLst>
              <p:tags r:id="rId9"/>
            </p:custDataLst>
          </p:nvPr>
        </p:nvSpPr>
        <p:spPr>
          <a:xfrm>
            <a:off x="1277926" y="4018453"/>
            <a:ext cx="4274736" cy="22312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TextBox 2"/>
          <p:cNvSpPr txBox="1"/>
          <p:nvPr>
            <p:custDataLst>
              <p:tags r:id="rId10"/>
            </p:custDataLst>
          </p:nvPr>
        </p:nvSpPr>
        <p:spPr>
          <a:xfrm>
            <a:off x="1524898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风险应对：制定应对风险的策略和措施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8" name="矩形 89"/>
          <p:cNvSpPr/>
          <p:nvPr>
            <p:custDataLst>
              <p:tags r:id="rId11"/>
            </p:custDataLst>
          </p:nvPr>
        </p:nvSpPr>
        <p:spPr>
          <a:xfrm rot="204112">
            <a:off x="6632283" y="4017747"/>
            <a:ext cx="4274736" cy="22312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90"/>
          <p:cNvSpPr/>
          <p:nvPr>
            <p:custDataLst>
              <p:tags r:id="rId12"/>
            </p:custDataLst>
          </p:nvPr>
        </p:nvSpPr>
        <p:spPr>
          <a:xfrm>
            <a:off x="6637928" y="4018453"/>
            <a:ext cx="4274736" cy="22312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TextBox 2"/>
          <p:cNvSpPr txBox="1"/>
          <p:nvPr>
            <p:custDataLst>
              <p:tags r:id="rId13"/>
            </p:custDataLst>
          </p:nvPr>
        </p:nvSpPr>
        <p:spPr>
          <a:xfrm>
            <a:off x="6884900" y="4192745"/>
            <a:ext cx="3797727" cy="184241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风险监控：监控风险因素的变化，及时调整风险应对策略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https://d.book118.com/767052015114006032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决策支持的财务管理</vt:lpstr>
      <vt:lpstr>目录</vt:lpstr>
      <vt:lpstr>添加章节标题</vt:lpstr>
      <vt:lpstr>财务管理的决策支持概述</vt:lpstr>
      <vt:lpstr>决策支持的定义和重要性</vt:lpstr>
      <vt:lpstr>财务决策支持的框架和流程</vt:lpstr>
      <vt:lpstr>财务数据的收集与整理</vt:lpstr>
      <vt:lpstr>数据来源和类型</vt:lpstr>
      <vt:lpstr>数据整理和清洗</vt:lpstr>
      <vt:lpstr>数据存储和管理</vt:lpstr>
      <vt:lpstr>财务分析方法和工具</vt:lpstr>
      <vt:lpstr>财务比率分析</vt:lpstr>
      <vt:lpstr>现金流分析</vt:lpstr>
      <vt:lpstr>财务预测和预算</vt:lpstr>
      <vt:lpstr>财务风险管理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2024-09-05T11:45:29.485</cp:lastPrinted>
  <dcterms:created xsi:type="dcterms:W3CDTF">2024-09-05T03:45:29Z</dcterms:created>
  <dcterms:modified xsi:type="dcterms:W3CDTF">2024-09-05T03:45:32Z</dcterms:modified>
</cp:coreProperties>
</file>