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9525000" cy="53467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C78DF9F-9FE3-4280-BC57-21902BCB34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3C439B-BA88-4577-AF11-BB76F8DB09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82CC2C7-03E5-4BC3-99AE-83BB64957F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85E8B40-F9AE-4261-9EA3-DF9ABED9E1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D69601F-23E9-4AEE-B561-DD8225B4F5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292E01C-A051-4E9D-8539-DE806105339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94E56ED-5484-486E-BCFE-696A0AD4D8B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F45C3D6-C3DE-4665-BCDA-DF8D56C6A4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5AC7BE-AC69-4AAC-86D3-BBA8017299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240E24-D0D2-4591-9C45-7E2803A6A7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F0BDC8-295E-4982-8015-33D48D2C66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7053145130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sp>
        <p:nvSpPr>
          <p:cNvPr id="2" name="TextBox 2"/>
          <p:cNvSpPr txBox="1"/>
          <p:nvPr/>
        </p:nvSpPr>
        <p:spPr>
          <a:xfrm>
            <a:off x="1517867" y="1190099"/>
            <a:ext cx="6489266" cy="163443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000000"/>
                </a:solidFill>
                <a:latin typeface="Microsoft Yahei"/>
                <a:ea typeface="Microsoft Yahei"/>
                <a:cs typeface="Microsoft Yahei"/>
              </a:rPr>
              <a:t>未涂布印刷书写纸行业发展趋势报告</a:t>
            </a:r>
          </a:p>
        </p:txBody>
      </p:sp>
      <p:sp>
        <p:nvSpPr>
          <p:cNvPr id="3" name="TextBox 3"/>
          <p:cNvSpPr txBox="1"/>
          <p:nvPr/>
        </p:nvSpPr>
        <p:spPr>
          <a:xfrm>
            <a:off x="3878321" y="3025687"/>
            <a:ext cx="1768358" cy="251371"/>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375"/>
              </a:spcBef>
            </a:pPr>
            <a:endParaRPr lang="en-US" sz="1575">
              <a:solidFill>
                <a:srgbClr val="000000"/>
              </a:solidFill>
              <a:latin typeface="Microsoft Yahei"/>
              <a:ea typeface="Microsoft Yahei"/>
              <a:cs typeface="Microsoft Yahei"/>
            </a:endParaRPr>
          </a:p>
        </p:txBody>
      </p:sp>
      <p:sp>
        <p:nvSpPr>
          <p:cNvPr id="4" name="TextBox 4"/>
          <p:cNvSpPr txBox="1"/>
          <p:nvPr/>
        </p:nvSpPr>
        <p:spPr>
          <a:xfrm>
            <a:off x="3354299" y="3397929"/>
            <a:ext cx="2816403" cy="251371"/>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375"/>
              </a:spcBef>
            </a:pPr>
            <a:r>
              <a:rPr lang="en-US" sz="1575">
                <a:solidFill>
                  <a:srgbClr val="000000"/>
                </a:solidFill>
                <a:latin typeface="Microsoft Yahei"/>
                <a:ea typeface="Microsoft Yahei"/>
                <a:cs typeface="Microsoft Yahei"/>
              </a:rPr>
              <a:t>2023-11-07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sp>
        <p:nvSpPr>
          <p:cNvPr id="2" name="AutoShape 2"/>
          <p:cNvSpPr/>
          <p:nvPr/>
        </p:nvSpPr>
        <p:spPr>
          <a:xfrm>
            <a:off x="0" y="-39814"/>
            <a:ext cx="1704101" cy="5435727"/>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TextBox 3"/>
          <p:cNvSpPr txBox="1"/>
          <p:nvPr/>
        </p:nvSpPr>
        <p:spPr>
          <a:xfrm rot="5400000">
            <a:off x="-2085815" y="1439799"/>
            <a:ext cx="6358696" cy="302508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9600">
                <a:solidFill>
                  <a:srgbClr val="FFFFFF">
                    <a:alpha val="46000"/>
                  </a:srgbClr>
                </a:solidFill>
                <a:latin typeface="Microsoft Yahei"/>
                <a:ea typeface="Microsoft Yahei"/>
                <a:cs typeface="Microsoft Yahei"/>
              </a:rPr>
              <a:t>contents</a:t>
            </a:r>
          </a:p>
        </p:txBody>
      </p:sp>
      <p:sp>
        <p:nvSpPr>
          <p:cNvPr id="4" name="TextBox 4"/>
          <p:cNvSpPr txBox="1"/>
          <p:nvPr/>
        </p:nvSpPr>
        <p:spPr>
          <a:xfrm>
            <a:off x="1704101" y="2011299"/>
            <a:ext cx="2833586" cy="1619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200" b="1">
                <a:solidFill>
                  <a:schemeClr val="accent1"/>
                </a:solidFill>
                <a:latin typeface="Microsoft Yahei"/>
                <a:ea typeface="Microsoft Yahei"/>
                <a:cs typeface="Microsoft Yahei"/>
              </a:rPr>
              <a:t>目录</a:t>
            </a:r>
          </a:p>
        </p:txBody>
      </p:sp>
      <p:sp>
        <p:nvSpPr>
          <p:cNvPr id="5" name="TextBox 5"/>
          <p:cNvSpPr txBox="1"/>
          <p:nvPr/>
        </p:nvSpPr>
        <p:spPr>
          <a:xfrm>
            <a:off x="4981406" y="868299"/>
            <a:ext cx="3625313" cy="3619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1800" b="1">
                <a:solidFill>
                  <a:schemeClr val="accent1"/>
                </a:solidFill>
                <a:latin typeface="Microsoft Yahei"/>
                <a:ea typeface="Microsoft Yahei"/>
                <a:cs typeface="Microsoft Yahei"/>
              </a:rPr>
              <a:t>行业概述</a:t>
            </a:r>
          </a:p>
          <a:p>
            <a:pPr marL="203200" lvl="0" indent="-203200">
              <a:lnSpc>
                <a:spcPct val="150000"/>
              </a:lnSpc>
              <a:buFont typeface="Arial"/>
              <a:buChar char="•"/>
            </a:pPr>
            <a:r>
              <a:rPr lang="en-US" sz="1800" b="1">
                <a:solidFill>
                  <a:schemeClr val="accent1"/>
                </a:solidFill>
                <a:latin typeface="Microsoft Yahei"/>
                <a:ea typeface="Microsoft Yahei"/>
                <a:cs typeface="Microsoft Yahei"/>
              </a:rPr>
              <a:t>市场竞争分析</a:t>
            </a:r>
          </a:p>
          <a:p>
            <a:pPr marL="203200" lvl="0" indent="-203200">
              <a:lnSpc>
                <a:spcPct val="150000"/>
              </a:lnSpc>
              <a:buFont typeface="Arial"/>
              <a:buChar char="•"/>
            </a:pPr>
            <a:r>
              <a:rPr lang="en-US" sz="1800" b="1">
                <a:solidFill>
                  <a:schemeClr val="accent1"/>
                </a:solidFill>
                <a:latin typeface="Microsoft Yahei"/>
                <a:ea typeface="Microsoft Yahei"/>
                <a:cs typeface="Microsoft Yahei"/>
              </a:rPr>
              <a:t>技术发展趋势</a:t>
            </a:r>
          </a:p>
          <a:p>
            <a:pPr marL="203200" lvl="0" indent="-203200">
              <a:lnSpc>
                <a:spcPct val="150000"/>
              </a:lnSpc>
              <a:buFont typeface="Arial"/>
              <a:buChar char="•"/>
            </a:pPr>
            <a:r>
              <a:rPr lang="en-US" sz="1800" b="1">
                <a:solidFill>
                  <a:schemeClr val="accent1"/>
                </a:solidFill>
                <a:latin typeface="Microsoft Yahei"/>
                <a:ea typeface="Microsoft Yahei"/>
                <a:cs typeface="Microsoft Yahei"/>
              </a:rPr>
              <a:t>市场需求与趋势</a:t>
            </a:r>
          </a:p>
          <a:p>
            <a:pPr marL="203200" lvl="0" indent="-203200">
              <a:lnSpc>
                <a:spcPct val="150000"/>
              </a:lnSpc>
              <a:buFont typeface="Arial"/>
              <a:buChar char="•"/>
            </a:pPr>
            <a:r>
              <a:rPr lang="en-US" sz="1800" b="1">
                <a:solidFill>
                  <a:schemeClr val="accent1"/>
                </a:solidFill>
                <a:latin typeface="Microsoft Yahei"/>
                <a:ea typeface="Microsoft Yahei"/>
                <a:cs typeface="Microsoft Yahei"/>
              </a:rPr>
              <a:t>行业发展的机遇与挑战</a:t>
            </a:r>
          </a:p>
          <a:p>
            <a:pPr marL="203200" lvl="0" indent="-203200">
              <a:lnSpc>
                <a:spcPct val="150000"/>
              </a:lnSpc>
              <a:buFont typeface="Arial"/>
              <a:buChar char="•"/>
            </a:pPr>
            <a:r>
              <a:rPr lang="en-US" sz="1800" b="1">
                <a:solidFill>
                  <a:schemeClr val="accent1"/>
                </a:solidFill>
                <a:latin typeface="Microsoft Yahei"/>
                <a:ea typeface="Microsoft Yahei"/>
                <a:cs typeface="Microsoft Yahei"/>
              </a:rPr>
              <a:t>未来发展趋势预测</a:t>
            </a:r>
          </a:p>
          <a:p>
            <a:pPr marL="203200" lvl="0" indent="-203200">
              <a:lnSpc>
                <a:spcPct val="150000"/>
              </a:lnSpc>
              <a:buFont typeface="Arial"/>
              <a:buChar char="•"/>
            </a:pPr>
            <a:r>
              <a:rPr lang="en-US" sz="1800" b="1">
                <a:solidFill>
                  <a:schemeClr val="accent1"/>
                </a:solidFill>
                <a:latin typeface="Microsoft Yahei"/>
                <a:ea typeface="Microsoft Yahei"/>
                <a:cs typeface="Microsoft Yahei"/>
              </a:rPr>
              <a:t>建议与对策</a:t>
            </a:r>
          </a:p>
        </p:txBody>
      </p:sp>
      <p:cxnSp>
        <p:nvCxnSpPr>
          <p:cNvPr id="6" name="Connector 6"/>
          <p:cNvCxnSpPr/>
          <p:nvPr/>
        </p:nvCxnSpPr>
        <p:spPr>
          <a:xfrm flipH="1">
            <a:off x="4686778" y="1102222"/>
            <a:ext cx="0" cy="3151654"/>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sp>
        <p:nvSpPr>
          <p:cNvPr id="2" name="AutoShape 2"/>
          <p:cNvSpPr/>
          <p:nvPr/>
        </p:nvSpPr>
        <p:spPr>
          <a:xfrm>
            <a:off x="4345781" y="1800476"/>
            <a:ext cx="833438" cy="833438"/>
          </a:xfrm>
          <a:prstGeom prst="rect">
            <a:avLst/>
          </a:prstGeom>
          <a:solidFill>
            <a:schemeClr val="accent2">
              <a:lumMod val="20000"/>
              <a:lumOff val="80000"/>
              <a:alpha val="100000"/>
            </a:schemeClr>
          </a:solidFill>
          <a:ln w="25400">
            <a:solidFill>
              <a:srgbClr val="000000">
                <a:alpha val="100000"/>
              </a:srgb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TextBox 3"/>
          <p:cNvSpPr txBox="1"/>
          <p:nvPr/>
        </p:nvSpPr>
        <p:spPr>
          <a:xfrm>
            <a:off x="2164315" y="1800476"/>
            <a:ext cx="5196369" cy="80575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chemeClr val="dk1"/>
                </a:solidFill>
                <a:latin typeface="Microsoft Yahei"/>
                <a:ea typeface="Microsoft Yahei"/>
                <a:cs typeface="Microsoft Yahei"/>
              </a:rPr>
              <a:t>01</a:t>
            </a:r>
          </a:p>
        </p:txBody>
      </p:sp>
      <p:sp>
        <p:nvSpPr>
          <p:cNvPr id="4" name="TextBox 4"/>
          <p:cNvSpPr txBox="1"/>
          <p:nvPr/>
        </p:nvSpPr>
        <p:spPr>
          <a:xfrm>
            <a:off x="2527576" y="2795336"/>
            <a:ext cx="4469848" cy="82480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3000" b="1">
                <a:solidFill>
                  <a:srgbClr val="000000"/>
                </a:solidFill>
                <a:latin typeface="Microsoft Yahei"/>
                <a:ea typeface="Microsoft Yahei"/>
                <a:cs typeface="Microsoft Yahei"/>
              </a:rPr>
              <a:t>行业概述</a:t>
            </a:r>
          </a:p>
        </p:txBody>
      </p:sp>
      <p:cxnSp>
        <p:nvCxnSpPr>
          <p:cNvPr id="5" name="Connector 5"/>
          <p:cNvCxnSpPr/>
          <p:nvPr/>
        </p:nvCxnSpPr>
        <p:spPr>
          <a:xfrm flipV="1">
            <a:off x="5376413" y="1532396"/>
            <a:ext cx="753732" cy="536160"/>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3420268" y="2142746"/>
            <a:ext cx="753732" cy="536160"/>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4" r="104"/>
          </a:stretch>
        </a:blipFill>
      </p:bgPr>
    </p:bg>
    <p:spTree>
      <p:nvGrpSpPr>
        <p:cNvPr id="1" name=""/>
        <p:cNvGrpSpPr/>
        <p:nvPr/>
      </p:nvGrpSpPr>
      <p:grpSpPr>
        <a:xfrm>
          <a:off x="0" y="0"/>
          <a:ext cx="0" cy="0"/>
        </a:xfrm>
      </p:grpSpPr>
      <p:sp>
        <p:nvSpPr>
          <p:cNvPr id="2" name="TextBox 2"/>
          <p:cNvSpPr txBox="1"/>
          <p:nvPr/>
        </p:nvSpPr>
        <p:spPr>
          <a:xfrm>
            <a:off x="596741" y="1105319"/>
            <a:ext cx="5262477" cy="687586"/>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1800" b="1">
                <a:solidFill>
                  <a:schemeClr val="accent1"/>
                </a:solidFill>
                <a:latin typeface="Microsoft Yahei"/>
                <a:ea typeface="Microsoft Yahei"/>
                <a:cs typeface="Microsoft Yahei"/>
              </a:rPr>
              <a:t>定义</a:t>
            </a:r>
          </a:p>
        </p:txBody>
      </p:sp>
      <p:sp>
        <p:nvSpPr>
          <p:cNvPr id="3" name="TextBox 3"/>
          <p:cNvSpPr txBox="1"/>
          <p:nvPr/>
        </p:nvSpPr>
        <p:spPr>
          <a:xfrm>
            <a:off x="596741" y="1635662"/>
            <a:ext cx="5262477" cy="1047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未涂布印刷书写纸是一种常见的纸张类型，主要用于印刷和书写。它通常由木质纤维和化学添加剂组成，表面没有经过涂层处理。</a:t>
            </a:r>
          </a:p>
        </p:txBody>
      </p:sp>
      <p:sp>
        <p:nvSpPr>
          <p:cNvPr id="4" name="TextBox 4"/>
          <p:cNvSpPr txBox="1"/>
          <p:nvPr/>
        </p:nvSpPr>
        <p:spPr>
          <a:xfrm>
            <a:off x="538745" y="3085265"/>
            <a:ext cx="5100318" cy="687586"/>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1800" b="1">
                <a:solidFill>
                  <a:schemeClr val="accent1"/>
                </a:solidFill>
                <a:latin typeface="Microsoft Yahei"/>
                <a:ea typeface="Microsoft Yahei"/>
                <a:cs typeface="Microsoft Yahei"/>
              </a:rPr>
              <a:t>分类</a:t>
            </a:r>
          </a:p>
        </p:txBody>
      </p:sp>
      <p:sp>
        <p:nvSpPr>
          <p:cNvPr id="5" name="TextBox 5"/>
          <p:cNvSpPr txBox="1"/>
          <p:nvPr/>
        </p:nvSpPr>
        <p:spPr>
          <a:xfrm>
            <a:off x="538745" y="3629644"/>
            <a:ext cx="5320474" cy="1047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根据纤维来源和添加剂的不同，未涂布印刷书写纸可分为多种类型，如木浆纸、竹浆纸、棉浆纸等。</a:t>
            </a:r>
          </a:p>
        </p:txBody>
      </p:sp>
      <p:sp>
        <p:nvSpPr>
          <p:cNvPr id="6" name="AutoShape 6"/>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AutoShape 7"/>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AutoShape 9"/>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AutoShape 11"/>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AutoShape 12"/>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AutoShape 13"/>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4" name="AutoShape 14"/>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AutoShape 15"/>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6" name="AutoShape 16"/>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7" name="AutoShape 17"/>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8" name="AutoShape 18"/>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3" name="AutoShape 23"/>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4" name="AutoShape 24"/>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5" name="AutoShape 25"/>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6" name="TextBox 26"/>
          <p:cNvSpPr txBox="1"/>
          <p:nvPr/>
        </p:nvSpPr>
        <p:spPr>
          <a:xfrm>
            <a:off x="854864" y="6712"/>
            <a:ext cx="7815272" cy="85338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400" b="1">
                <a:solidFill>
                  <a:schemeClr val="accent1"/>
                </a:solidFill>
                <a:latin typeface="Microsoft Yahei"/>
                <a:ea typeface="Microsoft Yahei"/>
                <a:cs typeface="Microsoft Yahei"/>
              </a:rPr>
              <a:t>定义与分类</a:t>
            </a:r>
          </a:p>
        </p:txBody>
      </p:sp>
      <p:sp>
        <p:nvSpPr>
          <p:cNvPr id="27" name="AutoShape 27"/>
          <p:cNvSpPr/>
          <p:nvPr/>
        </p:nvSpPr>
        <p:spPr>
          <a:xfrm>
            <a:off x="690942" y="4652434"/>
            <a:ext cx="548022" cy="9609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8" name="AutoShape 28"/>
          <p:cNvSpPr/>
          <p:nvPr/>
        </p:nvSpPr>
        <p:spPr>
          <a:xfrm>
            <a:off x="649605" y="4652434"/>
            <a:ext cx="96092" cy="9609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9" name="AutoShape 29"/>
          <p:cNvSpPr/>
          <p:nvPr/>
        </p:nvSpPr>
        <p:spPr>
          <a:xfrm>
            <a:off x="1183005" y="4652434"/>
            <a:ext cx="96092" cy="9609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cxnSp>
        <p:nvCxnSpPr>
          <p:cNvPr id="30" name="Connector 30"/>
          <p:cNvCxnSpPr/>
          <p:nvPr/>
        </p:nvCxnSpPr>
        <p:spPr>
          <a:xfrm>
            <a:off x="1238964" y="4710426"/>
            <a:ext cx="4829668"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31" name="Picture 31"/>
          <p:cNvPicPr>
            <a:picLocks noChangeAspect="1"/>
          </p:cNvPicPr>
          <p:nvPr/>
        </p:nvPicPr>
        <p:blipFill>
          <a:blip r:embed="rId2">
            <a:alphaModFix amt="70000"/>
          </a:blip>
          <a:srcRect l="25156" r="25156"/>
          <a:stretch>
            <a:fillRect/>
          </a:stretch>
        </p:blipFill>
        <p:spPr>
          <a:xfrm>
            <a:off x="6096320" y="1015032"/>
            <a:ext cx="2874862" cy="3833150"/>
          </a:xfrm>
          <a:prstGeom prst="rect">
            <a:avLst/>
          </a:prstGeom>
        </p:spPr>
      </p:pic>
      <p:sp>
        <p:nvSpPr>
          <p:cNvPr id="32" name="AutoShape 32"/>
          <p:cNvSpPr/>
          <p:nvPr/>
        </p:nvSpPr>
        <p:spPr>
          <a:xfrm>
            <a:off x="666156" y="2835515"/>
            <a:ext cx="548022" cy="9609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3" name="AutoShape 33"/>
          <p:cNvSpPr/>
          <p:nvPr/>
        </p:nvSpPr>
        <p:spPr>
          <a:xfrm>
            <a:off x="624819" y="2835515"/>
            <a:ext cx="96092" cy="9609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4" name="AutoShape 34"/>
          <p:cNvSpPr/>
          <p:nvPr/>
        </p:nvSpPr>
        <p:spPr>
          <a:xfrm>
            <a:off x="1158219" y="2835515"/>
            <a:ext cx="96092" cy="9609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cxnSp>
        <p:nvCxnSpPr>
          <p:cNvPr id="35" name="Connector 35"/>
          <p:cNvCxnSpPr/>
          <p:nvPr/>
        </p:nvCxnSpPr>
        <p:spPr>
          <a:xfrm>
            <a:off x="1214178" y="2893507"/>
            <a:ext cx="4829668"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4" r="104"/>
          </a:stretch>
        </a:blipFill>
      </p:bgPr>
    </p:bg>
    <p:spTree>
      <p:nvGrpSpPr>
        <p:cNvPr id="1" name=""/>
        <p:cNvGrpSpPr/>
        <p:nvPr/>
      </p:nvGrpSpPr>
      <p:grpSpPr>
        <a:xfrm>
          <a:off x="0" y="0"/>
          <a:ext cx="0" cy="0"/>
        </a:xfrm>
      </p:grpSpPr>
      <p:sp>
        <p:nvSpPr>
          <p:cNvPr id="2" name="AutoShape 2"/>
          <p:cNvSpPr/>
          <p:nvPr/>
        </p:nvSpPr>
        <p:spPr>
          <a:xfrm>
            <a:off x="773507" y="1183579"/>
            <a:ext cx="728133" cy="728133"/>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TextBox 3"/>
          <p:cNvSpPr txBox="1"/>
          <p:nvPr/>
        </p:nvSpPr>
        <p:spPr>
          <a:xfrm>
            <a:off x="773507" y="3654030"/>
            <a:ext cx="1882662" cy="822722"/>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200">
                <a:solidFill>
                  <a:schemeClr val="dk1"/>
                </a:solidFill>
                <a:latin typeface="Microsoft Yahei"/>
                <a:ea typeface="Microsoft Yahei"/>
                <a:cs typeface="Microsoft Yahei"/>
              </a:rPr>
              <a:t>未涂布印刷书写纸的上游主要是木材、竹子、棉花等原材料供应商。</a:t>
            </a:r>
          </a:p>
        </p:txBody>
      </p:sp>
      <p:sp>
        <p:nvSpPr>
          <p:cNvPr id="4" name="TextBox 4"/>
          <p:cNvSpPr txBox="1"/>
          <p:nvPr/>
        </p:nvSpPr>
        <p:spPr>
          <a:xfrm>
            <a:off x="773507" y="3039320"/>
            <a:ext cx="1882662" cy="331291"/>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75" b="1">
                <a:solidFill>
                  <a:schemeClr val="dk1"/>
                </a:solidFill>
                <a:latin typeface="Microsoft Yahei"/>
                <a:ea typeface="Microsoft Yahei"/>
                <a:cs typeface="Microsoft Yahei"/>
              </a:rPr>
              <a:t>上游</a:t>
            </a:r>
          </a:p>
        </p:txBody>
      </p:sp>
      <p:cxnSp>
        <p:nvCxnSpPr>
          <p:cNvPr id="5" name="Connector 5"/>
          <p:cNvCxnSpPr/>
          <p:nvPr/>
        </p:nvCxnSpPr>
        <p:spPr>
          <a:xfrm>
            <a:off x="855471" y="3521225"/>
            <a:ext cx="2091267"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788998" y="3212197"/>
            <a:ext cx="161925"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81073" y="3138985"/>
            <a:ext cx="118533" cy="146424"/>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3649450" y="1136053"/>
            <a:ext cx="728133" cy="728133"/>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pic>
        <p:nvPicPr>
          <p:cNvPr id="9" name="Picture 9"/>
          <p:cNvPicPr>
            <a:picLocks noChangeAspect="1"/>
          </p:cNvPicPr>
          <p:nvPr/>
        </p:nvPicPr>
        <p:blipFill>
          <a:blip r:embed="rId2"/>
          <a:srcRect l="16583" r="16583"/>
          <a:stretch>
            <a:fillRect/>
          </a:stretch>
        </p:blipFill>
        <p:spPr>
          <a:xfrm>
            <a:off x="3937452" y="1088428"/>
            <a:ext cx="1743365" cy="1743365"/>
          </a:xfrm>
          <a:prstGeom prst="ellipse">
            <a:avLst/>
          </a:prstGeom>
        </p:spPr>
      </p:pic>
      <p:sp>
        <p:nvSpPr>
          <p:cNvPr id="10" name="TextBox 10"/>
          <p:cNvSpPr txBox="1"/>
          <p:nvPr/>
        </p:nvSpPr>
        <p:spPr>
          <a:xfrm>
            <a:off x="3649450" y="2991794"/>
            <a:ext cx="1882662" cy="331291"/>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75" b="1">
                <a:solidFill>
                  <a:schemeClr val="dk1"/>
                </a:solidFill>
                <a:latin typeface="Microsoft Yahei"/>
                <a:ea typeface="Microsoft Yahei"/>
                <a:cs typeface="Microsoft Yahei"/>
              </a:rPr>
              <a:t>中游</a:t>
            </a:r>
          </a:p>
        </p:txBody>
      </p:sp>
      <p:cxnSp>
        <p:nvCxnSpPr>
          <p:cNvPr id="11" name="Connector 11"/>
          <p:cNvCxnSpPr/>
          <p:nvPr/>
        </p:nvCxnSpPr>
        <p:spPr>
          <a:xfrm>
            <a:off x="3731414" y="3473700"/>
            <a:ext cx="2091267"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5664941" y="3164671"/>
            <a:ext cx="161925"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5757016" y="3091459"/>
            <a:ext cx="118533" cy="146424"/>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4" name="AutoShape 14"/>
          <p:cNvSpPr/>
          <p:nvPr/>
        </p:nvSpPr>
        <p:spPr>
          <a:xfrm>
            <a:off x="6541418" y="1136053"/>
            <a:ext cx="728133" cy="728133"/>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pic>
        <p:nvPicPr>
          <p:cNvPr id="15" name="Picture 15"/>
          <p:cNvPicPr>
            <a:picLocks noChangeAspect="1"/>
          </p:cNvPicPr>
          <p:nvPr/>
        </p:nvPicPr>
        <p:blipFill>
          <a:blip r:embed="rId3"/>
          <a:srcRect l="17427" r="17427"/>
          <a:stretch>
            <a:fillRect/>
          </a:stretch>
        </p:blipFill>
        <p:spPr>
          <a:xfrm>
            <a:off x="6829419" y="1088428"/>
            <a:ext cx="1743365" cy="1743365"/>
          </a:xfrm>
          <a:prstGeom prst="ellipse">
            <a:avLst/>
          </a:prstGeom>
        </p:spPr>
      </p:pic>
      <p:sp>
        <p:nvSpPr>
          <p:cNvPr id="16" name="TextBox 16"/>
          <p:cNvSpPr txBox="1"/>
          <p:nvPr/>
        </p:nvSpPr>
        <p:spPr>
          <a:xfrm>
            <a:off x="6541418" y="2991794"/>
            <a:ext cx="1882662" cy="331291"/>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75" b="1">
                <a:solidFill>
                  <a:schemeClr val="dk1"/>
                </a:solidFill>
                <a:latin typeface="Microsoft Yahei"/>
                <a:ea typeface="Microsoft Yahei"/>
                <a:cs typeface="Microsoft Yahei"/>
              </a:rPr>
              <a:t>下游</a:t>
            </a:r>
          </a:p>
        </p:txBody>
      </p:sp>
      <p:cxnSp>
        <p:nvCxnSpPr>
          <p:cNvPr id="17" name="Connector 17"/>
          <p:cNvCxnSpPr/>
          <p:nvPr/>
        </p:nvCxnSpPr>
        <p:spPr>
          <a:xfrm>
            <a:off x="6623382" y="3473700"/>
            <a:ext cx="2091267"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8556909" y="3164671"/>
            <a:ext cx="161925"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8648983" y="3091459"/>
            <a:ext cx="118533" cy="146424"/>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pic>
        <p:nvPicPr>
          <p:cNvPr id="20" name="Picture 20"/>
          <p:cNvPicPr>
            <a:picLocks noChangeAspect="1"/>
          </p:cNvPicPr>
          <p:nvPr/>
        </p:nvPicPr>
        <p:blipFill>
          <a:blip r:embed="rId4"/>
          <a:srcRect l="12542" r="12542"/>
          <a:stretch>
            <a:fillRect/>
          </a:stretch>
        </p:blipFill>
        <p:spPr>
          <a:xfrm>
            <a:off x="1061374" y="1136053"/>
            <a:ext cx="1743365" cy="1743365"/>
          </a:xfrm>
          <a:prstGeom prst="ellipse">
            <a:avLst/>
          </a:prstGeom>
        </p:spPr>
      </p:pic>
      <p:sp>
        <p:nvSpPr>
          <p:cNvPr id="21" name="TextBox 21"/>
          <p:cNvSpPr txBox="1"/>
          <p:nvPr/>
        </p:nvSpPr>
        <p:spPr>
          <a:xfrm>
            <a:off x="3649450" y="3654030"/>
            <a:ext cx="1882662" cy="822722"/>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200">
                <a:solidFill>
                  <a:schemeClr val="dk1"/>
                </a:solidFill>
                <a:latin typeface="Microsoft Yahei"/>
                <a:ea typeface="Microsoft Yahei"/>
                <a:cs typeface="Microsoft Yahei"/>
              </a:rPr>
              <a:t>未涂布印刷书写纸的生产商，包括造纸厂、纸张加工厂等。</a:t>
            </a:r>
          </a:p>
        </p:txBody>
      </p:sp>
      <p:sp>
        <p:nvSpPr>
          <p:cNvPr id="22" name="TextBox 22"/>
          <p:cNvSpPr txBox="1"/>
          <p:nvPr/>
        </p:nvSpPr>
        <p:spPr>
          <a:xfrm>
            <a:off x="6541418" y="3654030"/>
            <a:ext cx="1882662" cy="822722"/>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200">
                <a:solidFill>
                  <a:schemeClr val="dk1"/>
                </a:solidFill>
                <a:latin typeface="Microsoft Yahei"/>
                <a:ea typeface="Microsoft Yahei"/>
                <a:cs typeface="Microsoft Yahei"/>
              </a:rPr>
              <a:t>未涂布印刷书写纸的下游主要是印刷厂、文具店、超市等销售渠道，以及最终消费者。</a:t>
            </a:r>
          </a:p>
        </p:txBody>
      </p:sp>
      <p:sp>
        <p:nvSpPr>
          <p:cNvPr id="23" name="TextBox 23"/>
          <p:cNvSpPr txBox="1"/>
          <p:nvPr/>
        </p:nvSpPr>
        <p:spPr>
          <a:xfrm>
            <a:off x="6589043" y="1264095"/>
            <a:ext cx="451795" cy="341412"/>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rgbClr val="FFFFFF"/>
                </a:solidFill>
                <a:latin typeface="Microsoft Yahei"/>
                <a:ea typeface="Microsoft Yahei"/>
                <a:cs typeface="Microsoft Yahei"/>
              </a:rPr>
              <a:t>03</a:t>
            </a:r>
          </a:p>
        </p:txBody>
      </p:sp>
      <p:grpSp>
        <p:nvGrpSpPr>
          <p:cNvPr id="24" name="Group 24"/>
          <p:cNvGrpSpPr/>
          <p:nvPr/>
        </p:nvGrpSpPr>
        <p:grpSpPr>
          <a:xfrm>
            <a:off x="355440" y="265159"/>
            <a:ext cx="402793" cy="344077"/>
            <a:chOff x="355440" y="265159"/>
            <a:chExt cx="402793" cy="344077"/>
          </a:xfrm>
        </p:grpSpPr>
        <p:sp>
          <p:nvSpPr>
            <p:cNvPr id="25" name="AutoShape 25"/>
            <p:cNvSpPr/>
            <p:nvPr/>
          </p:nvSpPr>
          <p:spPr>
            <a:xfrm>
              <a:off x="355440" y="267463"/>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6" name="AutoShape 26"/>
            <p:cNvSpPr/>
            <p:nvPr/>
          </p:nvSpPr>
          <p:spPr>
            <a:xfrm>
              <a:off x="449257" y="265159"/>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7" name="AutoShape 27"/>
            <p:cNvSpPr/>
            <p:nvPr/>
          </p:nvSpPr>
          <p:spPr>
            <a:xfrm>
              <a:off x="538379" y="266500"/>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8" name="AutoShape 28"/>
            <p:cNvSpPr/>
            <p:nvPr/>
          </p:nvSpPr>
          <p:spPr>
            <a:xfrm>
              <a:off x="624819" y="273508"/>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9" name="AutoShape 29"/>
            <p:cNvSpPr/>
            <p:nvPr/>
          </p:nvSpPr>
          <p:spPr>
            <a:xfrm>
              <a:off x="706988" y="270279"/>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0" name="AutoShape 30"/>
            <p:cNvSpPr/>
            <p:nvPr/>
          </p:nvSpPr>
          <p:spPr>
            <a:xfrm>
              <a:off x="355440" y="359474"/>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1" name="AutoShape 31"/>
            <p:cNvSpPr/>
            <p:nvPr/>
          </p:nvSpPr>
          <p:spPr>
            <a:xfrm>
              <a:off x="449257" y="357170"/>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2" name="AutoShape 32"/>
            <p:cNvSpPr/>
            <p:nvPr/>
          </p:nvSpPr>
          <p:spPr>
            <a:xfrm>
              <a:off x="538379" y="358511"/>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3" name="AutoShape 33"/>
            <p:cNvSpPr/>
            <p:nvPr/>
          </p:nvSpPr>
          <p:spPr>
            <a:xfrm>
              <a:off x="624819" y="365519"/>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4" name="AutoShape 34"/>
            <p:cNvSpPr/>
            <p:nvPr/>
          </p:nvSpPr>
          <p:spPr>
            <a:xfrm>
              <a:off x="706988" y="362290"/>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5" name="AutoShape 35"/>
            <p:cNvSpPr/>
            <p:nvPr/>
          </p:nvSpPr>
          <p:spPr>
            <a:xfrm>
              <a:off x="355440" y="451485"/>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6" name="AutoShape 36"/>
            <p:cNvSpPr/>
            <p:nvPr/>
          </p:nvSpPr>
          <p:spPr>
            <a:xfrm>
              <a:off x="449257" y="449180"/>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7" name="AutoShape 37"/>
            <p:cNvSpPr/>
            <p:nvPr/>
          </p:nvSpPr>
          <p:spPr>
            <a:xfrm>
              <a:off x="538379" y="450521"/>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8" name="AutoShape 38"/>
            <p:cNvSpPr/>
            <p:nvPr/>
          </p:nvSpPr>
          <p:spPr>
            <a:xfrm>
              <a:off x="624819" y="457529"/>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9" name="AutoShape 39"/>
            <p:cNvSpPr/>
            <p:nvPr/>
          </p:nvSpPr>
          <p:spPr>
            <a:xfrm>
              <a:off x="706988" y="454300"/>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0" name="AutoShape 40"/>
            <p:cNvSpPr/>
            <p:nvPr/>
          </p:nvSpPr>
          <p:spPr>
            <a:xfrm>
              <a:off x="355440" y="54349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1" name="AutoShape 41"/>
            <p:cNvSpPr/>
            <p:nvPr/>
          </p:nvSpPr>
          <p:spPr>
            <a:xfrm>
              <a:off x="449257" y="541191"/>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2" name="AutoShape 42"/>
            <p:cNvSpPr/>
            <p:nvPr/>
          </p:nvSpPr>
          <p:spPr>
            <a:xfrm>
              <a:off x="538379" y="542532"/>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3" name="AutoShape 43"/>
            <p:cNvSpPr/>
            <p:nvPr/>
          </p:nvSpPr>
          <p:spPr>
            <a:xfrm>
              <a:off x="624819" y="54954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4" name="AutoShape 44"/>
            <p:cNvSpPr/>
            <p:nvPr/>
          </p:nvSpPr>
          <p:spPr>
            <a:xfrm>
              <a:off x="706988" y="546311"/>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grpSp>
      <p:sp>
        <p:nvSpPr>
          <p:cNvPr id="45" name="TextBox 45"/>
          <p:cNvSpPr txBox="1"/>
          <p:nvPr/>
        </p:nvSpPr>
        <p:spPr>
          <a:xfrm>
            <a:off x="952245" y="178162"/>
            <a:ext cx="7815272" cy="4342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2400" b="1">
                <a:solidFill>
                  <a:schemeClr val="accent1"/>
                </a:solidFill>
                <a:latin typeface="Microsoft Yahei"/>
                <a:ea typeface="Microsoft Yahei"/>
                <a:cs typeface="Microsoft Yahei"/>
              </a:rPr>
              <a:t>产业链结构</a:t>
            </a:r>
          </a:p>
        </p:txBody>
      </p:sp>
      <p:sp>
        <p:nvSpPr>
          <p:cNvPr id="46" name="TextBox 46"/>
          <p:cNvSpPr txBox="1"/>
          <p:nvPr/>
        </p:nvSpPr>
        <p:spPr>
          <a:xfrm>
            <a:off x="3668500" y="1264095"/>
            <a:ext cx="451795" cy="341412"/>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rgbClr val="FFFFFF"/>
                </a:solidFill>
                <a:latin typeface="Microsoft Yahei"/>
                <a:ea typeface="Microsoft Yahei"/>
                <a:cs typeface="Microsoft Yahei"/>
              </a:rPr>
              <a:t>02</a:t>
            </a:r>
          </a:p>
        </p:txBody>
      </p:sp>
      <p:sp>
        <p:nvSpPr>
          <p:cNvPr id="47" name="TextBox 47"/>
          <p:cNvSpPr txBox="1"/>
          <p:nvPr/>
        </p:nvSpPr>
        <p:spPr>
          <a:xfrm>
            <a:off x="835476" y="1264095"/>
            <a:ext cx="451795" cy="341412"/>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rgbClr val="FFFFFF"/>
                </a:solidFill>
                <a:latin typeface="Microsoft Yahei"/>
                <a:ea typeface="Microsoft Yahei"/>
                <a:cs typeface="Microsoft Yahei"/>
              </a:rPr>
              <a:t>01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4" r="104"/>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75" r="16675"/>
          <a:stretch>
            <a:fillRect/>
          </a:stretch>
        </p:blipFill>
        <p:spPr>
          <a:xfrm>
            <a:off x="733971" y="1105724"/>
            <a:ext cx="3783824" cy="3783825"/>
          </a:xfrm>
          <a:prstGeom prst="roundRect">
            <a:avLst/>
          </a:prstGeom>
        </p:spPr>
      </p:pic>
      <p:sp>
        <p:nvSpPr>
          <p:cNvPr id="3" name="TextBox 3"/>
          <p:cNvSpPr txBox="1"/>
          <p:nvPr/>
        </p:nvSpPr>
        <p:spPr>
          <a:xfrm>
            <a:off x="4891990" y="1567100"/>
            <a:ext cx="3718928" cy="1430536"/>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050">
                <a:solidFill>
                  <a:schemeClr val="dk1"/>
                </a:solidFill>
                <a:latin typeface="Microsoft Yahei"/>
                <a:ea typeface="Microsoft Yahei"/>
                <a:cs typeface="Microsoft Yahei"/>
              </a:rPr>
              <a:t>未涂布印刷书写纸市场规模不断扩大，特别是在亚洲和非洲等发展中国家，由于教育、文化、商业等方面的需求增长，市场规模逐年上升。</a:t>
            </a:r>
          </a:p>
        </p:txBody>
      </p:sp>
      <p:sp>
        <p:nvSpPr>
          <p:cNvPr id="4" name="TextBox 4"/>
          <p:cNvSpPr txBox="1"/>
          <p:nvPr/>
        </p:nvSpPr>
        <p:spPr>
          <a:xfrm>
            <a:off x="4891990" y="1056815"/>
            <a:ext cx="3626635" cy="780901"/>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00" b="1">
                <a:solidFill>
                  <a:schemeClr val="accent1"/>
                </a:solidFill>
                <a:latin typeface="Microsoft Yahei"/>
                <a:ea typeface="Microsoft Yahei"/>
                <a:cs typeface="Microsoft Yahei"/>
              </a:rPr>
              <a:t>市场规模</a:t>
            </a:r>
          </a:p>
        </p:txBody>
      </p:sp>
      <p:sp>
        <p:nvSpPr>
          <p:cNvPr id="5" name="TextBox 5"/>
          <p:cNvSpPr txBox="1"/>
          <p:nvPr/>
        </p:nvSpPr>
        <p:spPr>
          <a:xfrm>
            <a:off x="4891990" y="3515137"/>
            <a:ext cx="3718928" cy="1430536"/>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050">
                <a:solidFill>
                  <a:schemeClr val="dk1"/>
                </a:solidFill>
                <a:latin typeface="Microsoft Yahei"/>
                <a:ea typeface="Microsoft Yahei"/>
                <a:cs typeface="Microsoft Yahei"/>
              </a:rPr>
              <a:t>随着数字化和无纸化办公的普及，未涂布印刷书写纸市场的增长速度有所放缓。然而，由于其在某些领域的不可替代性，市场规模仍将保持稳定增长。</a:t>
            </a:r>
          </a:p>
        </p:txBody>
      </p:sp>
      <p:sp>
        <p:nvSpPr>
          <p:cNvPr id="6" name="TextBox 6"/>
          <p:cNvSpPr txBox="1"/>
          <p:nvPr/>
        </p:nvSpPr>
        <p:spPr>
          <a:xfrm>
            <a:off x="4891990" y="3023901"/>
            <a:ext cx="4003302" cy="780901"/>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00" b="1">
                <a:solidFill>
                  <a:schemeClr val="accent1"/>
                </a:solidFill>
                <a:latin typeface="Microsoft Yahei"/>
                <a:ea typeface="Microsoft Yahei"/>
                <a:cs typeface="Microsoft Yahei"/>
              </a:rPr>
              <a:t>增长趋势</a:t>
            </a:r>
          </a:p>
        </p:txBody>
      </p:sp>
      <p:sp>
        <p:nvSpPr>
          <p:cNvPr id="7" name="AutoShape 7"/>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AutoShape 9"/>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AutoShape 11"/>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AutoShape 12"/>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AutoShape 13"/>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4" name="AutoShape 14"/>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AutoShape 15"/>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6" name="AutoShape 16"/>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7" name="AutoShape 17"/>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8" name="AutoShape 18"/>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3" name="AutoShape 23"/>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4" name="AutoShape 24"/>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5" name="AutoShape 25"/>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6" name="AutoShape 26"/>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7" name="TextBox 27"/>
          <p:cNvSpPr txBox="1"/>
          <p:nvPr/>
        </p:nvSpPr>
        <p:spPr>
          <a:xfrm>
            <a:off x="855345" y="73342"/>
            <a:ext cx="7815272" cy="85338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400" b="1">
                <a:solidFill>
                  <a:schemeClr val="accent1"/>
                </a:solidFill>
                <a:latin typeface="Microsoft Yahei"/>
                <a:ea typeface="Microsoft Yahei"/>
                <a:cs typeface="Microsoft Yahei"/>
              </a:rPr>
              <a:t>行业规模与增长</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sp>
        <p:nvSpPr>
          <p:cNvPr id="2" name="AutoShape 2"/>
          <p:cNvSpPr/>
          <p:nvPr/>
        </p:nvSpPr>
        <p:spPr>
          <a:xfrm>
            <a:off x="4345781" y="1800476"/>
            <a:ext cx="833438" cy="833438"/>
          </a:xfrm>
          <a:prstGeom prst="rect">
            <a:avLst/>
          </a:prstGeom>
          <a:solidFill>
            <a:schemeClr val="accent2">
              <a:lumMod val="20000"/>
              <a:lumOff val="80000"/>
              <a:alpha val="100000"/>
            </a:schemeClr>
          </a:solidFill>
          <a:ln w="25400">
            <a:solidFill>
              <a:srgbClr val="000000">
                <a:alpha val="100000"/>
              </a:srgb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TextBox 3"/>
          <p:cNvSpPr txBox="1"/>
          <p:nvPr/>
        </p:nvSpPr>
        <p:spPr>
          <a:xfrm>
            <a:off x="2164315" y="1800476"/>
            <a:ext cx="5196369" cy="80575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chemeClr val="dk1"/>
                </a:solidFill>
                <a:latin typeface="Microsoft Yahei"/>
                <a:ea typeface="Microsoft Yahei"/>
                <a:cs typeface="Microsoft Yahei"/>
              </a:rPr>
              <a:t>02</a:t>
            </a:r>
          </a:p>
        </p:txBody>
      </p:sp>
      <p:sp>
        <p:nvSpPr>
          <p:cNvPr id="4" name="TextBox 4"/>
          <p:cNvSpPr txBox="1"/>
          <p:nvPr/>
        </p:nvSpPr>
        <p:spPr>
          <a:xfrm>
            <a:off x="2527576" y="2795336"/>
            <a:ext cx="4469848" cy="82480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3000" b="1">
                <a:solidFill>
                  <a:srgbClr val="000000"/>
                </a:solidFill>
                <a:latin typeface="Microsoft Yahei"/>
                <a:ea typeface="Microsoft Yahei"/>
                <a:cs typeface="Microsoft Yahei"/>
              </a:rPr>
              <a:t>市场竞争分析</a:t>
            </a:r>
          </a:p>
        </p:txBody>
      </p:sp>
      <p:cxnSp>
        <p:nvCxnSpPr>
          <p:cNvPr id="5" name="Connector 5"/>
          <p:cNvCxnSpPr/>
          <p:nvPr/>
        </p:nvCxnSpPr>
        <p:spPr>
          <a:xfrm flipV="1">
            <a:off x="5376413" y="1532396"/>
            <a:ext cx="753732" cy="536160"/>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3420268" y="2142746"/>
            <a:ext cx="753732" cy="536160"/>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cxnSp>
        <p:nvCxnSpPr>
          <p:cNvPr id="2" name="Connector 2"/>
          <p:cNvCxnSpPr/>
          <p:nvPr/>
        </p:nvCxnSpPr>
        <p:spPr>
          <a:xfrm flipH="1">
            <a:off x="944678" y="845676"/>
            <a:ext cx="0" cy="4512136"/>
          </a:xfrm>
          <a:prstGeom prst="line">
            <a:avLst/>
          </a:prstGeom>
          <a:ln w="19050">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682184" y="1040895"/>
            <a:ext cx="523030" cy="523030"/>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772096" y="1130806"/>
            <a:ext cx="343207" cy="34320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a:off x="1681278" y="1022583"/>
            <a:ext cx="7179480" cy="503555"/>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AutoShape 6"/>
          <p:cNvSpPr/>
          <p:nvPr/>
        </p:nvSpPr>
        <p:spPr>
          <a:xfrm rot="-5400000">
            <a:off x="1499845" y="1151484"/>
            <a:ext cx="216262" cy="245753"/>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AutoShape 7"/>
          <p:cNvSpPr/>
          <p:nvPr/>
        </p:nvSpPr>
        <p:spPr>
          <a:xfrm>
            <a:off x="1681278" y="2396349"/>
            <a:ext cx="7179480" cy="503555"/>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rot="-5400000">
            <a:off x="1499845" y="2525250"/>
            <a:ext cx="216262" cy="245753"/>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AutoShape 9"/>
          <p:cNvSpPr/>
          <p:nvPr/>
        </p:nvSpPr>
        <p:spPr>
          <a:xfrm>
            <a:off x="1681278" y="3770115"/>
            <a:ext cx="7179480" cy="503555"/>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rot="-5400000">
            <a:off x="1499845" y="3899016"/>
            <a:ext cx="216262" cy="245753"/>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TextBox 11"/>
          <p:cNvSpPr txBox="1"/>
          <p:nvPr/>
        </p:nvSpPr>
        <p:spPr>
          <a:xfrm>
            <a:off x="1854050" y="986153"/>
            <a:ext cx="5588727"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rgbClr val="FFFFFF"/>
                </a:solidFill>
                <a:latin typeface="Microsoft Yahei"/>
                <a:ea typeface="Microsoft Yahei"/>
                <a:cs typeface="Microsoft Yahei"/>
              </a:rPr>
              <a:t>供应商类型</a:t>
            </a:r>
          </a:p>
        </p:txBody>
      </p:sp>
      <p:sp>
        <p:nvSpPr>
          <p:cNvPr id="12" name="TextBox 12"/>
          <p:cNvSpPr txBox="1"/>
          <p:nvPr/>
        </p:nvSpPr>
        <p:spPr>
          <a:xfrm>
            <a:off x="1775643" y="1600247"/>
            <a:ext cx="7006708" cy="666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999">
                <a:solidFill>
                  <a:schemeClr val="dk1"/>
                </a:solidFill>
                <a:latin typeface="Microsoft Yahei"/>
                <a:ea typeface="Microsoft Yahei"/>
                <a:cs typeface="Microsoft Yahei"/>
              </a:rPr>
              <a:t>未涂布印刷书写纸行业的供应商主要分为造纸企业、纸张加工企业、纸张贸易企业等。</a:t>
            </a:r>
          </a:p>
        </p:txBody>
      </p:sp>
      <p:sp>
        <p:nvSpPr>
          <p:cNvPr id="13" name="TextBox 13"/>
          <p:cNvSpPr txBox="1"/>
          <p:nvPr/>
        </p:nvSpPr>
        <p:spPr>
          <a:xfrm>
            <a:off x="1870007" y="2362650"/>
            <a:ext cx="5588727"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rgbClr val="FFFFFF"/>
                </a:solidFill>
                <a:latin typeface="Microsoft Yahei"/>
                <a:ea typeface="Microsoft Yahei"/>
                <a:cs typeface="Microsoft Yahei"/>
              </a:rPr>
              <a:t>市场份额分布</a:t>
            </a:r>
          </a:p>
        </p:txBody>
      </p:sp>
      <p:sp>
        <p:nvSpPr>
          <p:cNvPr id="14" name="TextBox 14"/>
          <p:cNvSpPr txBox="1"/>
          <p:nvPr/>
        </p:nvSpPr>
        <p:spPr>
          <a:xfrm>
            <a:off x="1775643" y="2957054"/>
            <a:ext cx="6990751" cy="666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999">
                <a:solidFill>
                  <a:schemeClr val="dk1"/>
                </a:solidFill>
                <a:latin typeface="Microsoft Yahei"/>
                <a:ea typeface="Microsoft Yahei"/>
                <a:cs typeface="Microsoft Yahei"/>
              </a:rPr>
              <a:t>不同类型供应商的市场份额存在差异，其中造纸企业的市场份额较大，纸张加工企业和纸张贸易企业的市场份额相对较小。</a:t>
            </a:r>
          </a:p>
        </p:txBody>
      </p:sp>
      <p:sp>
        <p:nvSpPr>
          <p:cNvPr id="15" name="TextBox 15"/>
          <p:cNvSpPr txBox="1"/>
          <p:nvPr/>
        </p:nvSpPr>
        <p:spPr>
          <a:xfrm>
            <a:off x="1898582" y="3741540"/>
            <a:ext cx="5588727"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rgbClr val="FFFFFF"/>
                </a:solidFill>
                <a:latin typeface="Microsoft Yahei"/>
                <a:ea typeface="Microsoft Yahei"/>
                <a:cs typeface="Microsoft Yahei"/>
              </a:rPr>
              <a:t>供应商地域分布</a:t>
            </a:r>
          </a:p>
        </p:txBody>
      </p:sp>
      <p:sp>
        <p:nvSpPr>
          <p:cNvPr id="16" name="TextBox 16"/>
          <p:cNvSpPr txBox="1"/>
          <p:nvPr/>
        </p:nvSpPr>
        <p:spPr>
          <a:xfrm>
            <a:off x="1789930" y="4330820"/>
            <a:ext cx="6962176" cy="666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999">
                <a:solidFill>
                  <a:schemeClr val="dk1"/>
                </a:solidFill>
                <a:latin typeface="Microsoft Yahei"/>
                <a:ea typeface="Microsoft Yahei"/>
                <a:cs typeface="Microsoft Yahei"/>
              </a:rPr>
              <a:t>未涂布印刷书写纸行业的供应商主要分布在亚洲、欧洲和北美等地区，其中亚洲地区的供应商数量较多，欧洲和北美的供应商数量相对较少。</a:t>
            </a:r>
          </a:p>
        </p:txBody>
      </p:sp>
      <p:sp>
        <p:nvSpPr>
          <p:cNvPr id="17" name="TextBox 17"/>
          <p:cNvSpPr txBox="1"/>
          <p:nvPr/>
        </p:nvSpPr>
        <p:spPr>
          <a:xfrm>
            <a:off x="855345" y="73342"/>
            <a:ext cx="7815272" cy="7239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供应商格局</a:t>
            </a:r>
          </a:p>
        </p:txBody>
      </p:sp>
      <p:sp>
        <p:nvSpPr>
          <p:cNvPr id="18" name="AutoShape 18"/>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3" name="AutoShape 23"/>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4" name="AutoShape 24"/>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5" name="AutoShape 25"/>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6" name="AutoShape 26"/>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7" name="AutoShape 27"/>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8" name="AutoShape 28"/>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9" name="AutoShape 29"/>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0" name="AutoShape 30"/>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1" name="AutoShape 31"/>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2" name="AutoShape 32"/>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3" name="AutoShape 33"/>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4" name="AutoShape 34"/>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5" name="AutoShape 35"/>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6" name="AutoShape 36"/>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7" name="AutoShape 37"/>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8" name="AutoShape 38"/>
          <p:cNvSpPr/>
          <p:nvPr/>
        </p:nvSpPr>
        <p:spPr>
          <a:xfrm>
            <a:off x="682184" y="2396349"/>
            <a:ext cx="523030" cy="523030"/>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9" name="AutoShape 39"/>
          <p:cNvSpPr/>
          <p:nvPr/>
        </p:nvSpPr>
        <p:spPr>
          <a:xfrm>
            <a:off x="772096" y="2486260"/>
            <a:ext cx="343207" cy="34320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0" name="AutoShape 40"/>
          <p:cNvSpPr/>
          <p:nvPr/>
        </p:nvSpPr>
        <p:spPr>
          <a:xfrm>
            <a:off x="682184" y="3770115"/>
            <a:ext cx="523030" cy="523030"/>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1" name="AutoShape 41"/>
          <p:cNvSpPr/>
          <p:nvPr/>
        </p:nvSpPr>
        <p:spPr>
          <a:xfrm>
            <a:off x="772096" y="3860026"/>
            <a:ext cx="343207" cy="34320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sp>
        <p:nvSpPr>
          <p:cNvPr id="2" name="TextBox 2"/>
          <p:cNvSpPr txBox="1"/>
          <p:nvPr/>
        </p:nvSpPr>
        <p:spPr>
          <a:xfrm>
            <a:off x="855345" y="73342"/>
            <a:ext cx="7815272" cy="7239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需求端分布</a:t>
            </a:r>
          </a:p>
        </p:txBody>
      </p:sp>
      <p:sp>
        <p:nvSpPr>
          <p:cNvPr id="3" name="AutoShape 3"/>
          <p:cNvSpPr/>
          <p:nvPr/>
        </p:nvSpPr>
        <p:spPr>
          <a:xfrm>
            <a:off x="6759636" y="1546364"/>
            <a:ext cx="1665725" cy="303696"/>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759636" y="1423091"/>
            <a:ext cx="1665725" cy="303696"/>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3929638" y="1546364"/>
            <a:ext cx="1665725" cy="303696"/>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929638" y="1423091"/>
            <a:ext cx="1665725" cy="303696"/>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099639" y="1546364"/>
            <a:ext cx="1665725" cy="303696"/>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99639" y="1423091"/>
            <a:ext cx="1665725" cy="303696"/>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93443" y="1965656"/>
            <a:ext cx="2314076" cy="8763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chemeClr val="accent1"/>
                </a:solidFill>
                <a:latin typeface="Microsoft Yahei"/>
                <a:ea typeface="Microsoft Yahei"/>
                <a:cs typeface="Microsoft Yahei"/>
              </a:rPr>
              <a:t>需求类型</a:t>
            </a:r>
          </a:p>
        </p:txBody>
      </p:sp>
      <p:sp>
        <p:nvSpPr>
          <p:cNvPr id="10" name="TextBox 10"/>
          <p:cNvSpPr txBox="1"/>
          <p:nvPr/>
        </p:nvSpPr>
        <p:spPr>
          <a:xfrm>
            <a:off x="855345" y="2777930"/>
            <a:ext cx="2350036" cy="1440656"/>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未涂布印刷书写纸行业的需求主要来自印刷、书写、办公等领域。</a:t>
            </a:r>
          </a:p>
        </p:txBody>
      </p:sp>
      <p:sp>
        <p:nvSpPr>
          <p:cNvPr id="11" name="TextBox 11"/>
          <p:cNvSpPr txBox="1"/>
          <p:nvPr/>
        </p:nvSpPr>
        <p:spPr>
          <a:xfrm>
            <a:off x="3623442" y="1965656"/>
            <a:ext cx="2314076" cy="8763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chemeClr val="accent1"/>
                </a:solidFill>
                <a:latin typeface="Microsoft Yahei"/>
                <a:ea typeface="Microsoft Yahei"/>
                <a:cs typeface="Microsoft Yahei"/>
              </a:rPr>
              <a:t>需求地域分布</a:t>
            </a:r>
          </a:p>
        </p:txBody>
      </p:sp>
      <p:sp>
        <p:nvSpPr>
          <p:cNvPr id="12" name="TextBox 12"/>
          <p:cNvSpPr txBox="1"/>
          <p:nvPr/>
        </p:nvSpPr>
        <p:spPr>
          <a:xfrm>
            <a:off x="3690433" y="2777930"/>
            <a:ext cx="2350036" cy="1440656"/>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未涂布印刷书写纸行业的需求主要分布在亚洲、欧洲和北美等地区，其中亚洲地区的需求量较大，欧洲和北美的需求量相对较少。</a:t>
            </a:r>
          </a:p>
        </p:txBody>
      </p:sp>
      <p:sp>
        <p:nvSpPr>
          <p:cNvPr id="13" name="TextBox 13"/>
          <p:cNvSpPr txBox="1"/>
          <p:nvPr/>
        </p:nvSpPr>
        <p:spPr>
          <a:xfrm>
            <a:off x="6453440" y="1965656"/>
            <a:ext cx="2314076" cy="8763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chemeClr val="accent1"/>
                </a:solidFill>
                <a:latin typeface="Microsoft Yahei"/>
                <a:ea typeface="Microsoft Yahei"/>
                <a:cs typeface="Microsoft Yahei"/>
              </a:rPr>
              <a:t>需求增长趋势</a:t>
            </a:r>
          </a:p>
        </p:txBody>
      </p:sp>
      <p:sp>
        <p:nvSpPr>
          <p:cNvPr id="14" name="TextBox 14"/>
          <p:cNvSpPr txBox="1"/>
          <p:nvPr/>
        </p:nvSpPr>
        <p:spPr>
          <a:xfrm>
            <a:off x="6532266" y="2777930"/>
            <a:ext cx="2350036" cy="1440656"/>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随着经济的发展和人们生活水平的提高，未涂布印刷书写纸行业的需求量呈现出逐年增长的趋势。</a:t>
            </a:r>
          </a:p>
        </p:txBody>
      </p:sp>
      <p:sp>
        <p:nvSpPr>
          <p:cNvPr id="15" name="TextBox 15"/>
          <p:cNvSpPr txBox="1"/>
          <p:nvPr/>
        </p:nvSpPr>
        <p:spPr>
          <a:xfrm>
            <a:off x="1156724" y="797242"/>
            <a:ext cx="1551555" cy="11906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4500" b="1">
                <a:solidFill>
                  <a:schemeClr val="accent1"/>
                </a:solidFill>
                <a:latin typeface="Microsoft Yahei"/>
                <a:ea typeface="Microsoft Yahei"/>
                <a:cs typeface="Microsoft Yahei"/>
              </a:rPr>
              <a:t>01</a:t>
            </a:r>
          </a:p>
        </p:txBody>
      </p:sp>
      <p:sp>
        <p:nvSpPr>
          <p:cNvPr id="16" name="TextBox 16"/>
          <p:cNvSpPr txBox="1"/>
          <p:nvPr/>
        </p:nvSpPr>
        <p:spPr>
          <a:xfrm>
            <a:off x="3935443" y="797242"/>
            <a:ext cx="1655076" cy="11906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4500" b="1">
                <a:solidFill>
                  <a:schemeClr val="accent1"/>
                </a:solidFill>
                <a:latin typeface="Microsoft Yahei"/>
                <a:ea typeface="Microsoft Yahei"/>
                <a:cs typeface="Microsoft Yahei"/>
              </a:rPr>
              <a:t>02</a:t>
            </a:r>
          </a:p>
        </p:txBody>
      </p:sp>
      <p:sp>
        <p:nvSpPr>
          <p:cNvPr id="17" name="TextBox 17"/>
          <p:cNvSpPr txBox="1"/>
          <p:nvPr/>
        </p:nvSpPr>
        <p:spPr>
          <a:xfrm>
            <a:off x="6816154" y="827779"/>
            <a:ext cx="1552690" cy="11906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4500" b="1">
                <a:solidFill>
                  <a:schemeClr val="accent1"/>
                </a:solidFill>
                <a:latin typeface="Microsoft Yahei"/>
                <a:ea typeface="Microsoft Yahei"/>
                <a:cs typeface="Microsoft Yahei"/>
              </a:rPr>
              <a:t>03</a:t>
            </a:r>
          </a:p>
        </p:txBody>
      </p:sp>
      <p:sp>
        <p:nvSpPr>
          <p:cNvPr id="18" name="AutoShape 18"/>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3" name="AutoShape 23"/>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4" name="AutoShape 24"/>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5" name="AutoShape 25"/>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6" name="AutoShape 26"/>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7" name="AutoShape 27"/>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8" name="AutoShape 28"/>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9" name="AutoShape 29"/>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0" name="AutoShape 30"/>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1" name="AutoShape 31"/>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2" name="AutoShape 32"/>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3" name="AutoShape 33"/>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4" name="AutoShape 34"/>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5" name="AutoShape 35"/>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6" name="AutoShape 36"/>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7" name="AutoShape 37"/>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4" r="104"/>
          </a:stretch>
        </a:blipFill>
      </p:bgPr>
    </p:bg>
    <p:spTree>
      <p:nvGrpSpPr>
        <p:cNvPr id="1" name=""/>
        <p:cNvGrpSpPr/>
        <p:nvPr/>
      </p:nvGrpSpPr>
      <p:grpSpPr>
        <a:xfrm>
          <a:off x="0" y="0"/>
          <a:ext cx="0" cy="0"/>
        </a:xfrm>
      </p:grpSpPr>
      <p:sp>
        <p:nvSpPr>
          <p:cNvPr id="2" name="AutoShape 2"/>
          <p:cNvSpPr/>
          <p:nvPr/>
        </p:nvSpPr>
        <p:spPr>
          <a:xfrm>
            <a:off x="-585609" y="1030568"/>
            <a:ext cx="3989384" cy="3989384"/>
          </a:xfrm>
          <a:prstGeom prst="ellipse">
            <a:avLst/>
          </a:prstGeom>
          <a:gradFill>
            <a:gsLst>
              <a:gs pos="0">
                <a:schemeClr val="accent2">
                  <a:alpha val="100000"/>
                </a:schemeClr>
              </a:gs>
              <a:gs pos="100000">
                <a:schemeClr val="accent1">
                  <a:alpha val="10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7625" r="17625"/>
          <a:stretch>
            <a:fillRect/>
          </a:stretch>
        </p:blipFill>
        <p:spPr>
          <a:xfrm>
            <a:off x="-378398" y="1237779"/>
            <a:ext cx="3574962" cy="3574962"/>
          </a:xfrm>
          <a:prstGeom prst="ellipse">
            <a:avLst/>
          </a:prstGeom>
        </p:spPr>
      </p:pic>
      <p:sp>
        <p:nvSpPr>
          <p:cNvPr id="4" name="AutoShape 4"/>
          <p:cNvSpPr/>
          <p:nvPr/>
        </p:nvSpPr>
        <p:spPr>
          <a:xfrm>
            <a:off x="3856181" y="3981220"/>
            <a:ext cx="776374" cy="776374"/>
          </a:xfrm>
          <a:prstGeom prst="ellipse">
            <a:avLst/>
          </a:prstGeom>
          <a:gradFill>
            <a:gsLst>
              <a:gs pos="0">
                <a:schemeClr val="accent1">
                  <a:alpha val="100000"/>
                </a:schemeClr>
              </a:gs>
              <a:gs pos="100000">
                <a:schemeClr val="accent2">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7599" y="4102707"/>
            <a:ext cx="753539" cy="5334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rgbClr val="FFFFFF"/>
                </a:solidFill>
                <a:latin typeface="Microsoft Yahei"/>
                <a:ea typeface="Microsoft Yahei"/>
                <a:cs typeface="Microsoft Yahei"/>
              </a:rPr>
              <a:t>03</a:t>
            </a:r>
          </a:p>
        </p:txBody>
      </p:sp>
      <p:sp>
        <p:nvSpPr>
          <p:cNvPr id="6" name="TextBox 6"/>
          <p:cNvSpPr txBox="1"/>
          <p:nvPr/>
        </p:nvSpPr>
        <p:spPr>
          <a:xfrm>
            <a:off x="4745759" y="3790265"/>
            <a:ext cx="4439984"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accent1"/>
                </a:solidFill>
                <a:latin typeface="Microsoft Yahei"/>
                <a:ea typeface="Microsoft Yahei"/>
                <a:cs typeface="Microsoft Yahei"/>
              </a:rPr>
              <a:t>竞争优势与劣势</a:t>
            </a:r>
          </a:p>
        </p:txBody>
      </p:sp>
      <p:sp>
        <p:nvSpPr>
          <p:cNvPr id="7" name="TextBox 7"/>
          <p:cNvSpPr txBox="1"/>
          <p:nvPr/>
        </p:nvSpPr>
        <p:spPr>
          <a:xfrm>
            <a:off x="4745759" y="4172662"/>
            <a:ext cx="4286138" cy="7620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未涂布印刷书写纸行业的竞争优势主要在于成本、品质、服务等方面，劣势则主要在于品牌、技术等方面。</a:t>
            </a:r>
          </a:p>
        </p:txBody>
      </p:sp>
      <p:sp>
        <p:nvSpPr>
          <p:cNvPr id="8" name="AutoShape 8"/>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AutoShape 9"/>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AutoShape 11"/>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AutoShape 12"/>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AutoShape 13"/>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4" name="AutoShape 14"/>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AutoShape 15"/>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6" name="AutoShape 16"/>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7" name="AutoShape 17"/>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8" name="AutoShape 18"/>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3" name="AutoShape 23"/>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4" name="AutoShape 24"/>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5" name="AutoShape 25"/>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6" name="AutoShape 26"/>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7" name="AutoShape 27"/>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8" name="TextBox 28"/>
          <p:cNvSpPr txBox="1"/>
          <p:nvPr/>
        </p:nvSpPr>
        <p:spPr>
          <a:xfrm>
            <a:off x="855345" y="73342"/>
            <a:ext cx="7815272" cy="7239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竞争格局与市场份额</a:t>
            </a:r>
          </a:p>
        </p:txBody>
      </p:sp>
      <p:sp>
        <p:nvSpPr>
          <p:cNvPr id="29" name="AutoShape 29"/>
          <p:cNvSpPr/>
          <p:nvPr/>
        </p:nvSpPr>
        <p:spPr>
          <a:xfrm>
            <a:off x="3856181" y="1421548"/>
            <a:ext cx="776374" cy="776374"/>
          </a:xfrm>
          <a:prstGeom prst="ellipse">
            <a:avLst/>
          </a:prstGeom>
          <a:gradFill>
            <a:gsLst>
              <a:gs pos="0">
                <a:schemeClr val="accent1">
                  <a:alpha val="100000"/>
                </a:schemeClr>
              </a:gs>
              <a:gs pos="100000">
                <a:schemeClr val="accent2">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3867599" y="1543035"/>
            <a:ext cx="753539" cy="5334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rgbClr val="FFFFFF"/>
                </a:solidFill>
                <a:latin typeface="Microsoft Yahei"/>
                <a:ea typeface="Microsoft Yahei"/>
                <a:cs typeface="Microsoft Yahei"/>
              </a:rPr>
              <a:t>01</a:t>
            </a:r>
          </a:p>
        </p:txBody>
      </p:sp>
      <p:sp>
        <p:nvSpPr>
          <p:cNvPr id="31" name="TextBox 31"/>
          <p:cNvSpPr txBox="1"/>
          <p:nvPr/>
        </p:nvSpPr>
        <p:spPr>
          <a:xfrm>
            <a:off x="4745759" y="1202018"/>
            <a:ext cx="4439984"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accent1"/>
                </a:solidFill>
                <a:latin typeface="Microsoft Yahei"/>
                <a:ea typeface="Microsoft Yahei"/>
                <a:cs typeface="Microsoft Yahei"/>
              </a:rPr>
              <a:t>主要竞争对手</a:t>
            </a:r>
          </a:p>
        </p:txBody>
      </p:sp>
      <p:sp>
        <p:nvSpPr>
          <p:cNvPr id="32" name="TextBox 32"/>
          <p:cNvSpPr txBox="1"/>
          <p:nvPr/>
        </p:nvSpPr>
        <p:spPr>
          <a:xfrm>
            <a:off x="4745759" y="1565365"/>
            <a:ext cx="4286138" cy="7620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未涂布印刷书写纸行业的主要竞争对手包括一些国际知名企业和国内企业。</a:t>
            </a:r>
          </a:p>
        </p:txBody>
      </p:sp>
      <p:sp>
        <p:nvSpPr>
          <p:cNvPr id="33" name="AutoShape 33"/>
          <p:cNvSpPr/>
          <p:nvPr/>
        </p:nvSpPr>
        <p:spPr>
          <a:xfrm>
            <a:off x="3856181" y="2701384"/>
            <a:ext cx="776374" cy="776374"/>
          </a:xfrm>
          <a:prstGeom prst="ellipse">
            <a:avLst/>
          </a:prstGeom>
          <a:gradFill>
            <a:gsLst>
              <a:gs pos="0">
                <a:schemeClr val="accent1">
                  <a:alpha val="100000"/>
                </a:schemeClr>
              </a:gs>
              <a:gs pos="100000">
                <a:schemeClr val="accent2">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3867599" y="2822871"/>
            <a:ext cx="753539" cy="5334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rgbClr val="FFFFFF"/>
                </a:solidFill>
                <a:latin typeface="Microsoft Yahei"/>
                <a:ea typeface="Microsoft Yahei"/>
                <a:cs typeface="Microsoft Yahei"/>
              </a:rPr>
              <a:t>02</a:t>
            </a:r>
          </a:p>
        </p:txBody>
      </p:sp>
      <p:sp>
        <p:nvSpPr>
          <p:cNvPr id="35" name="TextBox 35"/>
          <p:cNvSpPr txBox="1"/>
          <p:nvPr/>
        </p:nvSpPr>
        <p:spPr>
          <a:xfrm>
            <a:off x="4745759" y="2491379"/>
            <a:ext cx="4439984"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accent1"/>
                </a:solidFill>
                <a:latin typeface="Microsoft Yahei"/>
                <a:ea typeface="Microsoft Yahei"/>
                <a:cs typeface="Microsoft Yahei"/>
              </a:rPr>
              <a:t>市场份额分布</a:t>
            </a:r>
          </a:p>
        </p:txBody>
      </p:sp>
      <p:sp>
        <p:nvSpPr>
          <p:cNvPr id="36" name="TextBox 36"/>
          <p:cNvSpPr txBox="1"/>
          <p:nvPr/>
        </p:nvSpPr>
        <p:spPr>
          <a:xfrm>
            <a:off x="4745759" y="2864250"/>
            <a:ext cx="4286138" cy="7620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不同类型企业的市场份额存在差异，其中一些国际知名企业的市场份额较大，国内企业的市场份额相对较小。</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sp>
        <p:nvSpPr>
          <p:cNvPr id="2" name="AutoShape 2"/>
          <p:cNvSpPr/>
          <p:nvPr/>
        </p:nvSpPr>
        <p:spPr>
          <a:xfrm>
            <a:off x="4345781" y="1800476"/>
            <a:ext cx="833438" cy="833438"/>
          </a:xfrm>
          <a:prstGeom prst="rect">
            <a:avLst/>
          </a:prstGeom>
          <a:solidFill>
            <a:schemeClr val="accent2">
              <a:lumMod val="20000"/>
              <a:lumOff val="80000"/>
              <a:alpha val="100000"/>
            </a:schemeClr>
          </a:solidFill>
          <a:ln w="25400">
            <a:solidFill>
              <a:srgbClr val="000000">
                <a:alpha val="100000"/>
              </a:srgb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TextBox 3"/>
          <p:cNvSpPr txBox="1"/>
          <p:nvPr/>
        </p:nvSpPr>
        <p:spPr>
          <a:xfrm>
            <a:off x="2164315" y="1800476"/>
            <a:ext cx="5196369" cy="80575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chemeClr val="dk1"/>
                </a:solidFill>
                <a:latin typeface="Microsoft Yahei"/>
                <a:ea typeface="Microsoft Yahei"/>
                <a:cs typeface="Microsoft Yahei"/>
              </a:rPr>
              <a:t>03</a:t>
            </a:r>
          </a:p>
        </p:txBody>
      </p:sp>
      <p:sp>
        <p:nvSpPr>
          <p:cNvPr id="4" name="TextBox 4"/>
          <p:cNvSpPr txBox="1"/>
          <p:nvPr/>
        </p:nvSpPr>
        <p:spPr>
          <a:xfrm>
            <a:off x="2527576" y="2795336"/>
            <a:ext cx="4469848" cy="82480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3000" b="1">
                <a:solidFill>
                  <a:srgbClr val="000000"/>
                </a:solidFill>
                <a:latin typeface="Microsoft Yahei"/>
                <a:ea typeface="Microsoft Yahei"/>
                <a:cs typeface="Microsoft Yahei"/>
              </a:rPr>
              <a:t>技术发展趋势</a:t>
            </a:r>
          </a:p>
        </p:txBody>
      </p:sp>
      <p:cxnSp>
        <p:nvCxnSpPr>
          <p:cNvPr id="5" name="Connector 5"/>
          <p:cNvCxnSpPr/>
          <p:nvPr/>
        </p:nvCxnSpPr>
        <p:spPr>
          <a:xfrm flipV="1">
            <a:off x="5376413" y="1532396"/>
            <a:ext cx="753732" cy="536160"/>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3420268" y="2142746"/>
            <a:ext cx="753732" cy="536160"/>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4" r="104"/>
          </a:stretch>
        </a:blipFill>
      </p:bgPr>
    </p:bg>
    <p:spTree>
      <p:nvGrpSpPr>
        <p:cNvPr id="1" name=""/>
        <p:cNvGrpSpPr/>
        <p:nvPr/>
      </p:nvGrpSpPr>
      <p:grpSpPr>
        <a:xfrm>
          <a:off x="0" y="0"/>
          <a:ext cx="0" cy="0"/>
        </a:xfrm>
      </p:grpSpPr>
      <p:grpSp>
        <p:nvGrpSpPr>
          <p:cNvPr id="2" name="Group 2"/>
          <p:cNvGrpSpPr/>
          <p:nvPr/>
        </p:nvGrpSpPr>
        <p:grpSpPr>
          <a:xfrm>
            <a:off x="355440" y="221399"/>
            <a:ext cx="402793" cy="344077"/>
            <a:chOff x="355440" y="221399"/>
            <a:chExt cx="402793" cy="344077"/>
          </a:xfrm>
        </p:grpSpPr>
        <p:sp>
          <p:nvSpPr>
            <p:cNvPr id="3" name="AutoShape 3"/>
            <p:cNvSpPr/>
            <p:nvPr/>
          </p:nvSpPr>
          <p:spPr>
            <a:xfrm>
              <a:off x="355440" y="223703"/>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449257" y="221399"/>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a:off x="538379" y="222740"/>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AutoShape 6"/>
            <p:cNvSpPr/>
            <p:nvPr/>
          </p:nvSpPr>
          <p:spPr>
            <a:xfrm>
              <a:off x="624819" y="229748"/>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AutoShape 7"/>
            <p:cNvSpPr/>
            <p:nvPr/>
          </p:nvSpPr>
          <p:spPr>
            <a:xfrm>
              <a:off x="706988" y="226519"/>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355440" y="315714"/>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AutoShape 9"/>
            <p:cNvSpPr/>
            <p:nvPr/>
          </p:nvSpPr>
          <p:spPr>
            <a:xfrm>
              <a:off x="449257" y="313410"/>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538379" y="314751"/>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AutoShape 11"/>
            <p:cNvSpPr/>
            <p:nvPr/>
          </p:nvSpPr>
          <p:spPr>
            <a:xfrm>
              <a:off x="624819" y="321758"/>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AutoShape 12"/>
            <p:cNvSpPr/>
            <p:nvPr/>
          </p:nvSpPr>
          <p:spPr>
            <a:xfrm>
              <a:off x="706988" y="318530"/>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AutoShape 13"/>
            <p:cNvSpPr/>
            <p:nvPr/>
          </p:nvSpPr>
          <p:spPr>
            <a:xfrm>
              <a:off x="355440" y="407725"/>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4" name="AutoShape 14"/>
            <p:cNvSpPr/>
            <p:nvPr/>
          </p:nvSpPr>
          <p:spPr>
            <a:xfrm>
              <a:off x="449257" y="405420"/>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AutoShape 15"/>
            <p:cNvSpPr/>
            <p:nvPr/>
          </p:nvSpPr>
          <p:spPr>
            <a:xfrm>
              <a:off x="538379" y="406761"/>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6" name="AutoShape 16"/>
            <p:cNvSpPr/>
            <p:nvPr/>
          </p:nvSpPr>
          <p:spPr>
            <a:xfrm>
              <a:off x="624819" y="413769"/>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7" name="AutoShape 17"/>
            <p:cNvSpPr/>
            <p:nvPr/>
          </p:nvSpPr>
          <p:spPr>
            <a:xfrm>
              <a:off x="706988" y="410540"/>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8" name="AutoShape 18"/>
            <p:cNvSpPr/>
            <p:nvPr/>
          </p:nvSpPr>
          <p:spPr>
            <a:xfrm>
              <a:off x="355440" y="49973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449257" y="497431"/>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538379" y="498772"/>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624819" y="50578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706988" y="502551"/>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grpSp>
      <p:sp>
        <p:nvSpPr>
          <p:cNvPr id="23" name="TextBox 23"/>
          <p:cNvSpPr txBox="1"/>
          <p:nvPr/>
        </p:nvSpPr>
        <p:spPr>
          <a:xfrm>
            <a:off x="863008" y="176297"/>
            <a:ext cx="7815272" cy="4342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2400" b="1">
                <a:solidFill>
                  <a:schemeClr val="accent1"/>
                </a:solidFill>
                <a:latin typeface="Microsoft Yahei"/>
                <a:ea typeface="Microsoft Yahei"/>
                <a:cs typeface="Microsoft Yahei"/>
              </a:rPr>
              <a:t>生产工艺优化</a:t>
            </a:r>
          </a:p>
        </p:txBody>
      </p:sp>
      <p:grpSp>
        <p:nvGrpSpPr>
          <p:cNvPr id="24" name="Group 24"/>
          <p:cNvGrpSpPr/>
          <p:nvPr/>
        </p:nvGrpSpPr>
        <p:grpSpPr>
          <a:xfrm>
            <a:off x="4674059" y="2435003"/>
            <a:ext cx="4518193" cy="906660"/>
            <a:chOff x="4674059" y="2435003"/>
            <a:chExt cx="4518193" cy="906660"/>
          </a:xfrm>
        </p:grpSpPr>
        <p:sp>
          <p:nvSpPr>
            <p:cNvPr id="25" name="TextBox 25"/>
            <p:cNvSpPr txBox="1"/>
            <p:nvPr/>
          </p:nvSpPr>
          <p:spPr>
            <a:xfrm>
              <a:off x="4674059" y="2435003"/>
              <a:ext cx="3532104" cy="311348"/>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800" b="1">
                  <a:solidFill>
                    <a:schemeClr val="accent1"/>
                  </a:solidFill>
                  <a:latin typeface="Microsoft Yahei"/>
                  <a:ea typeface="Microsoft Yahei"/>
                  <a:cs typeface="Microsoft Yahei"/>
                </a:rPr>
                <a:t>连续化生产</a:t>
              </a:r>
            </a:p>
          </p:txBody>
        </p:sp>
        <p:sp>
          <p:nvSpPr>
            <p:cNvPr id="26" name="TextBox 26"/>
            <p:cNvSpPr txBox="1"/>
            <p:nvPr/>
          </p:nvSpPr>
          <p:spPr>
            <a:xfrm>
              <a:off x="4674059" y="2793083"/>
              <a:ext cx="4518193" cy="5485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200">
                  <a:solidFill>
                    <a:schemeClr val="dk1"/>
                  </a:solidFill>
                  <a:latin typeface="Microsoft Yahei"/>
                  <a:ea typeface="Microsoft Yahei"/>
                  <a:cs typeface="Microsoft Yahei"/>
                </a:rPr>
                <a:t>通过引进连续化生产线，实现纸张的多品种、小批量生产，提高生产效率，降低能耗和物耗。</a:t>
              </a:r>
            </a:p>
          </p:txBody>
        </p:sp>
      </p:grpSp>
      <p:grpSp>
        <p:nvGrpSpPr>
          <p:cNvPr id="27" name="Group 27"/>
          <p:cNvGrpSpPr/>
          <p:nvPr/>
        </p:nvGrpSpPr>
        <p:grpSpPr>
          <a:xfrm>
            <a:off x="4674059" y="3726139"/>
            <a:ext cx="4518193" cy="906661"/>
            <a:chOff x="4674059" y="3726139"/>
            <a:chExt cx="4518193" cy="906661"/>
          </a:xfrm>
        </p:grpSpPr>
        <p:sp>
          <p:nvSpPr>
            <p:cNvPr id="28" name="TextBox 28"/>
            <p:cNvSpPr txBox="1"/>
            <p:nvPr/>
          </p:nvSpPr>
          <p:spPr>
            <a:xfrm>
              <a:off x="4674059" y="3726139"/>
              <a:ext cx="3532104" cy="311348"/>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800" b="1">
                  <a:solidFill>
                    <a:schemeClr val="accent1"/>
                  </a:solidFill>
                  <a:latin typeface="Microsoft Yahei"/>
                  <a:ea typeface="Microsoft Yahei"/>
                  <a:cs typeface="Microsoft Yahei"/>
                </a:rPr>
                <a:t>智能化生产</a:t>
              </a:r>
            </a:p>
          </p:txBody>
        </p:sp>
        <p:sp>
          <p:nvSpPr>
            <p:cNvPr id="29" name="TextBox 29"/>
            <p:cNvSpPr txBox="1"/>
            <p:nvPr/>
          </p:nvSpPr>
          <p:spPr>
            <a:xfrm>
              <a:off x="4674059" y="4084220"/>
              <a:ext cx="4518193" cy="5485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200">
                  <a:solidFill>
                    <a:schemeClr val="dk1"/>
                  </a:solidFill>
                  <a:latin typeface="Microsoft Yahei"/>
                  <a:ea typeface="Microsoft Yahei"/>
                  <a:cs typeface="Microsoft Yahei"/>
                </a:rPr>
                <a:t>利用物联网、大数据、人工智能等技术，实现生产过程的智能化控制和优化，提高产品质量和生产效益。</a:t>
              </a:r>
            </a:p>
          </p:txBody>
        </p:sp>
      </p:grpSp>
      <p:sp>
        <p:nvSpPr>
          <p:cNvPr id="30" name="TextBox 30"/>
          <p:cNvSpPr txBox="1"/>
          <p:nvPr/>
        </p:nvSpPr>
        <p:spPr>
          <a:xfrm>
            <a:off x="4674059" y="1147002"/>
            <a:ext cx="3532104" cy="311348"/>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800" b="1">
                <a:solidFill>
                  <a:schemeClr val="accent1"/>
                </a:solidFill>
                <a:latin typeface="Microsoft Yahei"/>
                <a:ea typeface="Microsoft Yahei"/>
                <a:cs typeface="Microsoft Yahei"/>
              </a:rPr>
              <a:t>自动化生产</a:t>
            </a:r>
          </a:p>
        </p:txBody>
      </p:sp>
      <p:sp>
        <p:nvSpPr>
          <p:cNvPr id="31" name="TextBox 31"/>
          <p:cNvSpPr txBox="1"/>
          <p:nvPr/>
        </p:nvSpPr>
        <p:spPr>
          <a:xfrm>
            <a:off x="4674059" y="1505083"/>
            <a:ext cx="4453805" cy="5485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200">
                <a:solidFill>
                  <a:schemeClr val="dk1"/>
                </a:solidFill>
                <a:latin typeface="Microsoft Yahei"/>
                <a:ea typeface="Microsoft Yahei"/>
                <a:cs typeface="Microsoft Yahei"/>
              </a:rPr>
              <a:t>随着工业自动化技术的不断发展，未涂布印刷书写纸的生产过程将逐渐实现自动化，提高生产效率，降低人工成本。</a:t>
            </a:r>
          </a:p>
        </p:txBody>
      </p:sp>
      <p:pic>
        <p:nvPicPr>
          <p:cNvPr id="32" name="Picture 32"/>
          <p:cNvPicPr>
            <a:picLocks noChangeAspect="1"/>
          </p:cNvPicPr>
          <p:nvPr/>
        </p:nvPicPr>
        <p:blipFill>
          <a:blip r:embed="rId2"/>
          <a:srcRect l="12500" r="12500"/>
          <a:stretch>
            <a:fillRect/>
          </a:stretch>
        </p:blipFill>
        <p:spPr>
          <a:xfrm>
            <a:off x="678911" y="1010652"/>
            <a:ext cx="3564863" cy="3564863"/>
          </a:xfrm>
          <a:prstGeom prst="diamond">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4" r="104"/>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5541059" y="1218194"/>
            <a:ext cx="3510022" cy="3510022"/>
          </a:xfrm>
          <a:prstGeom prst="roundRect">
            <a:avLst/>
          </a:prstGeom>
        </p:spPr>
      </p:pic>
      <p:sp>
        <p:nvSpPr>
          <p:cNvPr id="3" name="Freeform 3"/>
          <p:cNvSpPr/>
          <p:nvPr/>
        </p:nvSpPr>
        <p:spPr>
          <a:xfrm>
            <a:off x="435218" y="1162794"/>
            <a:ext cx="1181062" cy="1073360"/>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gradFill>
            <a:gsLst>
              <a:gs pos="0">
                <a:schemeClr val="accent1">
                  <a:alpha val="100000"/>
                </a:schemeClr>
              </a:gs>
              <a:gs pos="100000">
                <a:schemeClr val="accent2">
                  <a:alpha val="100000"/>
                </a:schemeClr>
              </a:gs>
            </a:gsLst>
            <a:lin ang="117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91755" y="1070824"/>
            <a:ext cx="867989" cy="1262063"/>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4500" b="1">
                <a:solidFill>
                  <a:srgbClr val="FFFFFF"/>
                </a:solidFill>
                <a:latin typeface="Microsoft Yahei"/>
                <a:ea typeface="Microsoft Yahei"/>
                <a:cs typeface="Microsoft Yahei"/>
              </a:rPr>
              <a:t>1</a:t>
            </a:r>
          </a:p>
        </p:txBody>
      </p:sp>
      <p:sp>
        <p:nvSpPr>
          <p:cNvPr id="5" name="AutoShape 5"/>
          <p:cNvSpPr/>
          <p:nvPr/>
        </p:nvSpPr>
        <p:spPr>
          <a:xfrm>
            <a:off x="355440" y="27758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AutoShape 6"/>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AutoShape 7"/>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AutoShape 9"/>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355440" y="369597"/>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AutoShape 11"/>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AutoShape 12"/>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AutoShape 13"/>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4" name="AutoShape 14"/>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AutoShape 15"/>
          <p:cNvSpPr/>
          <p:nvPr/>
        </p:nvSpPr>
        <p:spPr>
          <a:xfrm>
            <a:off x="355440" y="46160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6" name="AutoShape 16"/>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7" name="AutoShape 17"/>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8" name="AutoShape 18"/>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355440" y="553618"/>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3" name="AutoShape 23"/>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4" name="AutoShape 24"/>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5" name="TextBox 25"/>
          <p:cNvSpPr txBox="1"/>
          <p:nvPr/>
        </p:nvSpPr>
        <p:spPr>
          <a:xfrm>
            <a:off x="855345" y="73342"/>
            <a:ext cx="7815272" cy="7239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新材料应用</a:t>
            </a:r>
          </a:p>
        </p:txBody>
      </p:sp>
      <p:sp>
        <p:nvSpPr>
          <p:cNvPr id="26" name="Freeform 26"/>
          <p:cNvSpPr/>
          <p:nvPr/>
        </p:nvSpPr>
        <p:spPr>
          <a:xfrm>
            <a:off x="421180" y="2504568"/>
            <a:ext cx="1181062" cy="1073360"/>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gradFill>
            <a:gsLst>
              <a:gs pos="0">
                <a:schemeClr val="accent1">
                  <a:alpha val="100000"/>
                </a:schemeClr>
              </a:gs>
              <a:gs pos="100000">
                <a:schemeClr val="accent2">
                  <a:alpha val="100000"/>
                </a:schemeClr>
              </a:gs>
            </a:gsLst>
            <a:lin ang="117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577717" y="2412598"/>
            <a:ext cx="867989" cy="1262063"/>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4500" b="1">
                <a:solidFill>
                  <a:srgbClr val="FFFFFF"/>
                </a:solidFill>
                <a:latin typeface="Microsoft Yahei"/>
                <a:ea typeface="Microsoft Yahei"/>
                <a:cs typeface="Microsoft Yahei"/>
              </a:rPr>
              <a:t>2</a:t>
            </a:r>
          </a:p>
        </p:txBody>
      </p:sp>
      <p:sp>
        <p:nvSpPr>
          <p:cNvPr id="28" name="Freeform 28"/>
          <p:cNvSpPr/>
          <p:nvPr/>
        </p:nvSpPr>
        <p:spPr>
          <a:xfrm>
            <a:off x="449257" y="3893967"/>
            <a:ext cx="1181062" cy="1073360"/>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gradFill>
            <a:gsLst>
              <a:gs pos="0">
                <a:schemeClr val="accent1">
                  <a:alpha val="100000"/>
                </a:schemeClr>
              </a:gs>
              <a:gs pos="100000">
                <a:schemeClr val="accent2">
                  <a:alpha val="100000"/>
                </a:schemeClr>
              </a:gs>
            </a:gsLst>
            <a:lin ang="117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605794" y="3801997"/>
            <a:ext cx="867989" cy="1262063"/>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4500" b="1">
                <a:solidFill>
                  <a:srgbClr val="FFFFFF"/>
                </a:solidFill>
                <a:latin typeface="Microsoft Yahei"/>
                <a:ea typeface="Microsoft Yahei"/>
                <a:cs typeface="Microsoft Yahei"/>
              </a:rPr>
              <a:t>3</a:t>
            </a:r>
          </a:p>
        </p:txBody>
      </p:sp>
      <p:sp>
        <p:nvSpPr>
          <p:cNvPr id="30" name="TextBox 30"/>
          <p:cNvSpPr txBox="1"/>
          <p:nvPr/>
        </p:nvSpPr>
        <p:spPr>
          <a:xfrm>
            <a:off x="1756668" y="1339967"/>
            <a:ext cx="3309142" cy="1047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利用可再生纤维材料，如竹纤维、麻纤维等，替代传统的木材纤维，降低对自然资源的依赖，同时具有更好的环保性能。</a:t>
            </a:r>
          </a:p>
        </p:txBody>
      </p:sp>
      <p:sp>
        <p:nvSpPr>
          <p:cNvPr id="31" name="TextBox 31"/>
          <p:cNvSpPr txBox="1"/>
          <p:nvPr/>
        </p:nvSpPr>
        <p:spPr>
          <a:xfrm>
            <a:off x="1756668" y="976963"/>
            <a:ext cx="3293793"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accent1"/>
                </a:solidFill>
                <a:latin typeface="Microsoft Yahei"/>
                <a:ea typeface="Microsoft Yahei"/>
                <a:cs typeface="Microsoft Yahei"/>
              </a:rPr>
              <a:t>可再生纤维</a:t>
            </a:r>
          </a:p>
        </p:txBody>
      </p:sp>
      <p:sp>
        <p:nvSpPr>
          <p:cNvPr id="32" name="TextBox 32"/>
          <p:cNvSpPr txBox="1"/>
          <p:nvPr/>
        </p:nvSpPr>
        <p:spPr>
          <a:xfrm>
            <a:off x="1756668" y="2631822"/>
            <a:ext cx="3309142" cy="1047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引入高性能纤维材料，如碳纤维、玻璃纤维等，提高纸张的强度、刚性和耐久性，满足高端应用领域的需求。</a:t>
            </a:r>
          </a:p>
        </p:txBody>
      </p:sp>
      <p:sp>
        <p:nvSpPr>
          <p:cNvPr id="33" name="TextBox 33"/>
          <p:cNvSpPr txBox="1"/>
          <p:nvPr/>
        </p:nvSpPr>
        <p:spPr>
          <a:xfrm>
            <a:off x="1756668" y="2287868"/>
            <a:ext cx="3293793"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accent1"/>
                </a:solidFill>
                <a:latin typeface="Microsoft Yahei"/>
                <a:ea typeface="Microsoft Yahei"/>
                <a:cs typeface="Microsoft Yahei"/>
              </a:rPr>
              <a:t>高性能纤维</a:t>
            </a:r>
          </a:p>
        </p:txBody>
      </p:sp>
      <p:sp>
        <p:nvSpPr>
          <p:cNvPr id="34" name="TextBox 34"/>
          <p:cNvSpPr txBox="1"/>
          <p:nvPr/>
        </p:nvSpPr>
        <p:spPr>
          <a:xfrm>
            <a:off x="1756668" y="4011395"/>
            <a:ext cx="3309142" cy="1047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通过在纸张表面涂布功能涂层，如防水涂层、防油涂层、导电涂层等，赋予纸张特殊功能和属性，拓展应用领域。</a:t>
            </a:r>
          </a:p>
        </p:txBody>
      </p:sp>
      <p:sp>
        <p:nvSpPr>
          <p:cNvPr id="35" name="TextBox 35"/>
          <p:cNvSpPr txBox="1"/>
          <p:nvPr/>
        </p:nvSpPr>
        <p:spPr>
          <a:xfrm>
            <a:off x="1756668" y="3667441"/>
            <a:ext cx="3293793" cy="5715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accent1"/>
                </a:solidFill>
                <a:latin typeface="Microsoft Yahei"/>
                <a:ea typeface="Microsoft Yahei"/>
                <a:cs typeface="Microsoft Yahei"/>
              </a:rPr>
              <a:t>功能涂层</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4" r="104"/>
          </a:stretch>
        </a:blipFill>
      </p:bgPr>
    </p:bg>
    <p:spTree>
      <p:nvGrpSpPr>
        <p:cNvPr id="1" name=""/>
        <p:cNvGrpSpPr/>
        <p:nvPr/>
      </p:nvGrpSpPr>
      <p:grpSpPr>
        <a:xfrm>
          <a:off x="0" y="0"/>
          <a:ext cx="0" cy="0"/>
        </a:xfrm>
      </p:grpSpPr>
      <p:grpSp>
        <p:nvGrpSpPr>
          <p:cNvPr id="2" name="Group 2"/>
          <p:cNvGrpSpPr/>
          <p:nvPr/>
        </p:nvGrpSpPr>
        <p:grpSpPr>
          <a:xfrm>
            <a:off x="355440" y="175639"/>
            <a:ext cx="402793" cy="344077"/>
            <a:chOff x="355440" y="175639"/>
            <a:chExt cx="402793" cy="344077"/>
          </a:xfrm>
        </p:grpSpPr>
        <p:sp>
          <p:nvSpPr>
            <p:cNvPr id="3" name="AutoShape 3"/>
            <p:cNvSpPr/>
            <p:nvPr/>
          </p:nvSpPr>
          <p:spPr>
            <a:xfrm>
              <a:off x="355440" y="177943"/>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449257" y="175639"/>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a:off x="538379" y="176980"/>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AutoShape 6"/>
            <p:cNvSpPr/>
            <p:nvPr/>
          </p:nvSpPr>
          <p:spPr>
            <a:xfrm>
              <a:off x="624819" y="183988"/>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AutoShape 7"/>
            <p:cNvSpPr/>
            <p:nvPr/>
          </p:nvSpPr>
          <p:spPr>
            <a:xfrm>
              <a:off x="706988" y="180759"/>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355440" y="269954"/>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AutoShape 9"/>
            <p:cNvSpPr/>
            <p:nvPr/>
          </p:nvSpPr>
          <p:spPr>
            <a:xfrm>
              <a:off x="449257" y="267650"/>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538379" y="268991"/>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AutoShape 11"/>
            <p:cNvSpPr/>
            <p:nvPr/>
          </p:nvSpPr>
          <p:spPr>
            <a:xfrm>
              <a:off x="624819" y="275998"/>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AutoShape 12"/>
            <p:cNvSpPr/>
            <p:nvPr/>
          </p:nvSpPr>
          <p:spPr>
            <a:xfrm>
              <a:off x="706988" y="272770"/>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AutoShape 13"/>
            <p:cNvSpPr/>
            <p:nvPr/>
          </p:nvSpPr>
          <p:spPr>
            <a:xfrm>
              <a:off x="355440" y="361965"/>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4" name="AutoShape 14"/>
            <p:cNvSpPr/>
            <p:nvPr/>
          </p:nvSpPr>
          <p:spPr>
            <a:xfrm>
              <a:off x="449257" y="359660"/>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AutoShape 15"/>
            <p:cNvSpPr/>
            <p:nvPr/>
          </p:nvSpPr>
          <p:spPr>
            <a:xfrm>
              <a:off x="538379" y="361001"/>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6" name="AutoShape 16"/>
            <p:cNvSpPr/>
            <p:nvPr/>
          </p:nvSpPr>
          <p:spPr>
            <a:xfrm>
              <a:off x="624819" y="368009"/>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7" name="AutoShape 17"/>
            <p:cNvSpPr/>
            <p:nvPr/>
          </p:nvSpPr>
          <p:spPr>
            <a:xfrm>
              <a:off x="706988" y="364780"/>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8" name="AutoShape 18"/>
            <p:cNvSpPr/>
            <p:nvPr/>
          </p:nvSpPr>
          <p:spPr>
            <a:xfrm>
              <a:off x="355440" y="453976"/>
              <a:ext cx="65740" cy="657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9" name="AutoShape 19"/>
            <p:cNvSpPr/>
            <p:nvPr/>
          </p:nvSpPr>
          <p:spPr>
            <a:xfrm>
              <a:off x="449257" y="451671"/>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0" name="AutoShape 20"/>
            <p:cNvSpPr/>
            <p:nvPr/>
          </p:nvSpPr>
          <p:spPr>
            <a:xfrm>
              <a:off x="538379" y="453012"/>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1" name="AutoShape 21"/>
            <p:cNvSpPr/>
            <p:nvPr/>
          </p:nvSpPr>
          <p:spPr>
            <a:xfrm>
              <a:off x="624819" y="46002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2" name="AutoShape 22"/>
            <p:cNvSpPr/>
            <p:nvPr/>
          </p:nvSpPr>
          <p:spPr>
            <a:xfrm>
              <a:off x="706988" y="456791"/>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grpSp>
      <p:sp>
        <p:nvSpPr>
          <p:cNvPr id="23" name="TextBox 23"/>
          <p:cNvSpPr txBox="1"/>
          <p:nvPr/>
        </p:nvSpPr>
        <p:spPr>
          <a:xfrm>
            <a:off x="952245" y="130537"/>
            <a:ext cx="8572755" cy="4342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2400" b="1">
                <a:solidFill>
                  <a:schemeClr val="accent1"/>
                </a:solidFill>
                <a:latin typeface="Microsoft Yahei"/>
                <a:ea typeface="Microsoft Yahei"/>
                <a:cs typeface="Microsoft Yahei"/>
              </a:rPr>
              <a:t>技术创新与突破</a:t>
            </a:r>
          </a:p>
        </p:txBody>
      </p:sp>
      <p:pic>
        <p:nvPicPr>
          <p:cNvPr id="24" name="Picture 24"/>
          <p:cNvPicPr>
            <a:picLocks noChangeAspect="1"/>
          </p:cNvPicPr>
          <p:nvPr/>
        </p:nvPicPr>
        <p:blipFill>
          <a:blip r:embed="rId2"/>
          <a:srcRect l="16625" r="16625"/>
          <a:stretch>
            <a:fillRect/>
          </a:stretch>
        </p:blipFill>
        <p:spPr>
          <a:xfrm>
            <a:off x="355440" y="1226199"/>
            <a:ext cx="3296288" cy="3296288"/>
          </a:xfrm>
          <a:prstGeom prst="ellipse">
            <a:avLst/>
          </a:prstGeom>
        </p:spPr>
      </p:pic>
      <p:grpSp>
        <p:nvGrpSpPr>
          <p:cNvPr id="25" name="Group 25"/>
          <p:cNvGrpSpPr/>
          <p:nvPr/>
        </p:nvGrpSpPr>
        <p:grpSpPr>
          <a:xfrm>
            <a:off x="4033697" y="1011588"/>
            <a:ext cx="4894440" cy="1147020"/>
            <a:chOff x="4033697" y="1011588"/>
            <a:chExt cx="4894440" cy="1147020"/>
          </a:xfrm>
        </p:grpSpPr>
        <p:sp>
          <p:nvSpPr>
            <p:cNvPr id="26" name="AutoShape 26"/>
            <p:cNvSpPr/>
            <p:nvPr/>
          </p:nvSpPr>
          <p:spPr>
            <a:xfrm>
              <a:off x="4163121" y="1011588"/>
              <a:ext cx="4765016" cy="114702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27" name="TextBox 27"/>
            <p:cNvSpPr txBox="1"/>
            <p:nvPr/>
          </p:nvSpPr>
          <p:spPr>
            <a:xfrm>
              <a:off x="4400711" y="1112782"/>
              <a:ext cx="2386908" cy="311348"/>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375"/>
                </a:spcBef>
              </a:pPr>
              <a:r>
                <a:rPr lang="en-US" sz="1800" b="1">
                  <a:solidFill>
                    <a:srgbClr val="FFFFFF"/>
                  </a:solidFill>
                  <a:latin typeface="Microsoft Yahei"/>
                  <a:ea typeface="Microsoft Yahei"/>
                  <a:cs typeface="Microsoft Yahei"/>
                </a:rPr>
                <a:t>新型制浆技术</a:t>
              </a:r>
            </a:p>
          </p:txBody>
        </p:sp>
        <p:sp>
          <p:nvSpPr>
            <p:cNvPr id="28" name="TextBox 28"/>
            <p:cNvSpPr txBox="1"/>
            <p:nvPr/>
          </p:nvSpPr>
          <p:spPr>
            <a:xfrm>
              <a:off x="4400711" y="1492740"/>
              <a:ext cx="4350052" cy="5485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200">
                  <a:solidFill>
                    <a:srgbClr val="FFFFFF"/>
                  </a:solidFill>
                  <a:latin typeface="Microsoft Yahei"/>
                  <a:ea typeface="Microsoft Yahei"/>
                  <a:cs typeface="Microsoft Yahei"/>
                </a:rPr>
                <a:t>开发新型制浆工艺和技术，提高制浆效率和降低能耗，实现资源节约和环境友好。</a:t>
              </a:r>
            </a:p>
          </p:txBody>
        </p:sp>
        <p:sp>
          <p:nvSpPr>
            <p:cNvPr id="29" name="AutoShape 29"/>
            <p:cNvSpPr/>
            <p:nvPr/>
          </p:nvSpPr>
          <p:spPr>
            <a:xfrm>
              <a:off x="4033697" y="1011588"/>
              <a:ext cx="129424" cy="114702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grpSp>
      <p:grpSp>
        <p:nvGrpSpPr>
          <p:cNvPr id="30" name="Group 30"/>
          <p:cNvGrpSpPr/>
          <p:nvPr/>
        </p:nvGrpSpPr>
        <p:grpSpPr>
          <a:xfrm>
            <a:off x="4033697" y="2300833"/>
            <a:ext cx="4894440" cy="1147020"/>
            <a:chOff x="4033697" y="2300833"/>
            <a:chExt cx="4894440" cy="1147020"/>
          </a:xfrm>
        </p:grpSpPr>
        <p:sp>
          <p:nvSpPr>
            <p:cNvPr id="31" name="AutoShape 31"/>
            <p:cNvSpPr/>
            <p:nvPr/>
          </p:nvSpPr>
          <p:spPr>
            <a:xfrm>
              <a:off x="4163121" y="2300833"/>
              <a:ext cx="4765016" cy="114702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2" name="TextBox 32"/>
            <p:cNvSpPr txBox="1"/>
            <p:nvPr/>
          </p:nvSpPr>
          <p:spPr>
            <a:xfrm>
              <a:off x="4400711" y="2402027"/>
              <a:ext cx="2386908" cy="311348"/>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375"/>
                </a:spcBef>
              </a:pPr>
              <a:r>
                <a:rPr lang="en-US" sz="1800" b="1">
                  <a:solidFill>
                    <a:srgbClr val="FFFFFF"/>
                  </a:solidFill>
                  <a:latin typeface="Microsoft Yahei"/>
                  <a:ea typeface="Microsoft Yahei"/>
                  <a:cs typeface="Microsoft Yahei"/>
                </a:rPr>
                <a:t>高性能纸张制造技术</a:t>
              </a:r>
            </a:p>
          </p:txBody>
        </p:sp>
        <p:sp>
          <p:nvSpPr>
            <p:cNvPr id="33" name="TextBox 33"/>
            <p:cNvSpPr txBox="1"/>
            <p:nvPr/>
          </p:nvSpPr>
          <p:spPr>
            <a:xfrm>
              <a:off x="4400711" y="2781985"/>
              <a:ext cx="4350052" cy="5485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200">
                  <a:solidFill>
                    <a:srgbClr val="FFFFFF"/>
                  </a:solidFill>
                  <a:latin typeface="Microsoft Yahei"/>
                  <a:ea typeface="Microsoft Yahei"/>
                  <a:cs typeface="Microsoft Yahei"/>
                </a:rPr>
                <a:t>研究高性能纸张制造技术，提高纸张的各项性能指标，满足高端领域的需求。</a:t>
              </a:r>
            </a:p>
          </p:txBody>
        </p:sp>
        <p:sp>
          <p:nvSpPr>
            <p:cNvPr id="34" name="AutoShape 34"/>
            <p:cNvSpPr/>
            <p:nvPr/>
          </p:nvSpPr>
          <p:spPr>
            <a:xfrm>
              <a:off x="4033697" y="2300833"/>
              <a:ext cx="129424" cy="114702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grpSp>
      <p:grpSp>
        <p:nvGrpSpPr>
          <p:cNvPr id="35" name="Group 35"/>
          <p:cNvGrpSpPr/>
          <p:nvPr/>
        </p:nvGrpSpPr>
        <p:grpSpPr>
          <a:xfrm>
            <a:off x="4033697" y="3590078"/>
            <a:ext cx="4894440" cy="1147020"/>
            <a:chOff x="4033697" y="3590078"/>
            <a:chExt cx="4894440" cy="1147020"/>
          </a:xfrm>
        </p:grpSpPr>
        <p:sp>
          <p:nvSpPr>
            <p:cNvPr id="36" name="AutoShape 36"/>
            <p:cNvSpPr/>
            <p:nvPr/>
          </p:nvSpPr>
          <p:spPr>
            <a:xfrm>
              <a:off x="4163121" y="3590078"/>
              <a:ext cx="4765016" cy="114702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7" name="TextBox 37"/>
            <p:cNvSpPr txBox="1"/>
            <p:nvPr/>
          </p:nvSpPr>
          <p:spPr>
            <a:xfrm>
              <a:off x="4400711" y="3691272"/>
              <a:ext cx="2386908" cy="311348"/>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375"/>
                </a:spcBef>
              </a:pPr>
              <a:r>
                <a:rPr lang="en-US" sz="1800" b="1">
                  <a:solidFill>
                    <a:srgbClr val="FFFFFF"/>
                  </a:solidFill>
                  <a:latin typeface="Microsoft Yahei"/>
                  <a:ea typeface="Microsoft Yahei"/>
                  <a:cs typeface="Microsoft Yahei"/>
                </a:rPr>
                <a:t>数字化印刷技术</a:t>
              </a:r>
            </a:p>
          </p:txBody>
        </p:sp>
        <p:sp>
          <p:nvSpPr>
            <p:cNvPr id="38" name="TextBox 38"/>
            <p:cNvSpPr txBox="1"/>
            <p:nvPr/>
          </p:nvSpPr>
          <p:spPr>
            <a:xfrm>
              <a:off x="4400711" y="4071231"/>
              <a:ext cx="4350052" cy="54858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200">
                  <a:solidFill>
                    <a:srgbClr val="FFFFFF"/>
                  </a:solidFill>
                  <a:latin typeface="Microsoft Yahei"/>
                  <a:ea typeface="Microsoft Yahei"/>
                  <a:cs typeface="Microsoft Yahei"/>
                </a:rPr>
                <a:t>推广数字化印刷技术，实现个性化、小批量的快速生产，满足市场多样化需求。</a:t>
              </a:r>
            </a:p>
          </p:txBody>
        </p:sp>
        <p:sp>
          <p:nvSpPr>
            <p:cNvPr id="39" name="AutoShape 39"/>
            <p:cNvSpPr/>
            <p:nvPr/>
          </p:nvSpPr>
          <p:spPr>
            <a:xfrm>
              <a:off x="4033697" y="3590078"/>
              <a:ext cx="129424" cy="114702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4" r="104"/>
          </a:stretch>
        </a:blipFill>
      </p:bgPr>
    </p:bg>
    <p:spTree>
      <p:nvGrpSpPr>
        <p:cNvPr id="1" name=""/>
        <p:cNvGrpSpPr/>
        <p:nvPr/>
      </p:nvGrpSpPr>
      <p:grpSpPr>
        <a:xfrm>
          <a:off x="0" y="0"/>
          <a:ext cx="0" cy="0"/>
        </a:xfrm>
      </p:grpSpPr>
      <p:sp>
        <p:nvSpPr>
          <p:cNvPr id="2" name="AutoShape 2"/>
          <p:cNvSpPr/>
          <p:nvPr/>
        </p:nvSpPr>
        <p:spPr>
          <a:xfrm>
            <a:off x="4345781" y="1800476"/>
            <a:ext cx="833438" cy="833438"/>
          </a:xfrm>
          <a:prstGeom prst="rect">
            <a:avLst/>
          </a:prstGeom>
          <a:solidFill>
            <a:schemeClr val="accent2">
              <a:lumMod val="20000"/>
              <a:lumOff val="80000"/>
              <a:alpha val="100000"/>
            </a:schemeClr>
          </a:solidFill>
          <a:ln w="25400">
            <a:solidFill>
              <a:srgbClr val="000000">
                <a:alpha val="100000"/>
              </a:srgb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TextBox 3"/>
          <p:cNvSpPr txBox="1"/>
          <p:nvPr/>
        </p:nvSpPr>
        <p:spPr>
          <a:xfrm>
            <a:off x="2164315" y="1800476"/>
            <a:ext cx="5196369" cy="80575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chemeClr val="dk1"/>
                </a:solidFill>
                <a:latin typeface="Microsoft Yahei"/>
                <a:ea typeface="Microsoft Yahei"/>
                <a:cs typeface="Microsoft Yahei"/>
              </a:rPr>
              <a:t>04</a:t>
            </a:r>
          </a:p>
        </p:txBody>
      </p:sp>
      <p:sp>
        <p:nvSpPr>
          <p:cNvPr id="4" name="TextBox 4"/>
          <p:cNvSpPr txBox="1"/>
          <p:nvPr/>
        </p:nvSpPr>
        <p:spPr>
          <a:xfrm>
            <a:off x="2527576" y="2795336"/>
            <a:ext cx="4469848" cy="82480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3000" b="1">
                <a:solidFill>
                  <a:srgbClr val="000000"/>
                </a:solidFill>
                <a:latin typeface="Microsoft Yahei"/>
                <a:ea typeface="Microsoft Yahei"/>
                <a:cs typeface="Microsoft Yahei"/>
              </a:rPr>
              <a:t>市场需求与趋势</a:t>
            </a:r>
          </a:p>
        </p:txBody>
      </p:sp>
      <p:cxnSp>
        <p:nvCxnSpPr>
          <p:cNvPr id="5" name="Connector 5"/>
          <p:cNvCxnSpPr/>
          <p:nvPr/>
        </p:nvCxnSpPr>
        <p:spPr>
          <a:xfrm flipV="1">
            <a:off x="5376413" y="1532396"/>
            <a:ext cx="753732" cy="536160"/>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3420268" y="2142746"/>
            <a:ext cx="753732" cy="536160"/>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8255000" cy="40767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https://d.book118.com/767053145130006051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2024-09-24T21:15:59.471</cp:lastPrinted>
  <dcterms:created xsi:type="dcterms:W3CDTF">2024-09-24T13:15:59Z</dcterms:created>
  <dcterms:modified xsi:type="dcterms:W3CDTF">2024-09-24T13:16:01Z</dcterms:modified>
</cp:coreProperties>
</file>