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801471-A586-4D3A-8756-6DE1910CA5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D31C4B-9F34-42B1-8126-85BF1D03B0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088A7E-26F0-4064-AFF9-4D145BDA08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56390B-4425-44B6-A61E-F18F550EA9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261D57-8FE5-48C2-A3E5-8C4CA66917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56CB20-42F0-43BC-A291-BF2485F8AC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820CF2-C567-465F-A329-FEFD876DFB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39B452-266B-44AF-81E4-478EF337C8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EF810E-BADF-4C89-B966-56F09CAFFA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4137B5-6E07-4D8E-A8A0-5744B583CC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E03AF6-E8E3-4E33-8D05-3EF992C364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14.png" /><Relationship Id="rId6"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06202501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生物安全实验室的个人防护</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实验室防护概述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实验室常见危险源及防护措施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实验室个人防护装备选择与使用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实验室个人防护操作规范</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个人防护装备清洗与消毒方法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应急处理与事故报告制度</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实验室防护概述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1" b="17921"/>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0293" b="20293"/>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生物安全实验室分级</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根据生物因子的危险程度和实验室的安全防护措施，生物安全实验室可分为四个等级，即BSL-1、BSL-2、BSL-3和BSL-4。等级越高，代表生物危险程度越高，所需的安全防护措施也越严格。</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生物安全实验室定义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生物安全实验室是专门用于研究、处理、存储具有高度生物危险性的生物因子的场所，旨在防止有害生物因子对工作人员、环境和社会造成危害。</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生物安全实验室定义与分级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34713" b="34713"/>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保护工作人员健康</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个人防护是保障实验室工作人员免受有害生物因子侵害的第一道防线，可以有效降低感染疾病的风险。</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防止实验室污染</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通过个人防护，可以减少工作人员对实验室环境的污染，保持实验室的清洁和安全。</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确保实验准确性</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个人防护能够避免实验人员因受到生物因子干扰而影响实验结果的准确性。</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个人防护重要性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国家法规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我国颁布了《病原微生物实验室生物安全管理条例》等一系列法规，对生物安全实验室的建设、管理和个人防护等方面提出了明确要求。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国际标准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世界卫生组织（WHO）和国际标准化组织（ISO）等国际组织也制定了相关标准和指南，为生物安全实验室的个人防护提供了国际通用的参考依据。</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行业标准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针对不同行业和领域，我国还制定了相应的行业标准，如《医学实验室生物安全通用要求》等，对实验室个人防护的具体措施和要求进行了详细规定。</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法规与标准要求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实验室常见危险源及防护措施</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包括病毒、细菌、真菌、寄生虫等，可能通过气溶胶、直接接触等途径传播。</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使用生物安全柜进行实验操作；穿戴防护服、口罩、手套等个人防护用品；定期接种相关疫苗；遵守实验室生物安全操作规程。</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生物因子种类</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防护措施</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生物因子危害及防护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化学试剂危害及防护</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化学试剂种类</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包括有毒化学品、易燃易爆品、腐蚀性物质等，可能对人体造成不同程度的伤害。</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防护措施</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了解化学试剂的性质和危害；佩戴防护眼镜、防毒面具等个人防护用品；在通风良好的环境下进行实验；使用化学品时严格遵守安全操作规程。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3" b="2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包括噪声、振动、辐射、高温等，可能对人体的听觉、视觉、生殖系统等造成损害。</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佩戴耳塞、耳罩等降低噪声影响；避免长时间暴露在振动环境下；穿戴防辐射服、佩戴剂量计等减少辐射伤害；控制实验室温度，避免高温作业。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物理因素危害及防护</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防护措施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物理因素种类</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实验室个人防护装备选择与使用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防护服类型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根据实验室生物安全级别和实验操作需求，选择适当的防护服，如一次性隔离衣、连体防护服等。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穿戴方法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穿戴防护服前需检查其完整性，确保无破损或污染。按照从上到下的顺序穿戴，先戴帽子、穿防护服，再穿鞋子、戴手套，确保身体各部分均被有效覆盖。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500" b="5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防护服选择与穿戴方法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口罩选用</a:t>
            </a:r>
            <a:endParaRPr lang="en-US" sz="1100"/>
          </a:p>
        </p:txBody>
      </p:sp>
      <p:sp>
        <p:nvSpPr>
          <p:cNvPr id="12" name="AutoShape 12"/>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根据实验室生物安全级别和实验操作需求，选择适当的口罩，如一次性医用口罩、N95口罩等。</a:t>
            </a:r>
            <a:endParaRPr lang="en-US" sz="1100"/>
          </a:p>
        </p:txBody>
      </p:sp>
      <p:sp>
        <p:nvSpPr>
          <p:cNvPr id="13" name="AutoShape 13"/>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佩戴方法</a:t>
            </a:r>
            <a:endParaRPr lang="en-US" sz="1100"/>
          </a:p>
        </p:txBody>
      </p:sp>
      <p:sp>
        <p:nvSpPr>
          <p:cNvPr id="14" name="AutoShape 14"/>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佩戴口罩前需检查其完整性，确保无破损或污染。佩戴口罩时需完全覆盖口鼻，调整鼻夹至舒适位置，确保口罩与面部贴合紧密。</a:t>
            </a:r>
            <a:endParaRPr lang="en-US" sz="1100"/>
          </a:p>
        </p:txBody>
      </p:sp>
      <p:sp>
        <p:nvSpPr>
          <p:cNvPr id="15" name="AutoShape 15"/>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护目镜选用</a:t>
            </a:r>
            <a:endParaRPr lang="en-US" sz="1100"/>
          </a:p>
        </p:txBody>
      </p:sp>
      <p:sp>
        <p:nvSpPr>
          <p:cNvPr id="16" name="AutoShape 16"/>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根据实验室生物安全级别和实验操作需求，选择适当的护目镜，如全面罩式护目镜、简易护目镜等。</a:t>
            </a:r>
            <a:endParaRPr lang="en-US" sz="1100"/>
          </a:p>
        </p:txBody>
      </p:sp>
      <p:sp>
        <p:nvSpPr>
          <p:cNvPr id="17" name="AutoShape 17"/>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佩戴方法</a:t>
            </a:r>
            <a:endParaRPr lang="en-US" sz="1100"/>
          </a:p>
        </p:txBody>
      </p:sp>
      <p:sp>
        <p:nvSpPr>
          <p:cNvPr id="18" name="AutoShape 18"/>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佩戴护目镜前需检查其完整性，确保无破损或污染。将护目镜戴在头上，调整松紧带至舒适位置，确保视线不受阻碍。</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口罩、护目镜等面部防护用品选用与佩戴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1150029" y="159340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手套选用</a:t>
            </a:r>
            <a:endParaRPr lang="en-US" sz="1100"/>
          </a:p>
        </p:txBody>
      </p:sp>
      <p:sp>
        <p:nvSpPr>
          <p:cNvPr id="3" name="AutoShape 3"/>
          <p:cNvSpPr/>
          <p:nvPr/>
        </p:nvSpPr>
        <p:spPr>
          <a:xfrm>
            <a:off x="1150029" y="1918792"/>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根据实验室生物安全级别和实验操作需求，选择适当的手套，如一次性乳胶手套、耐酸碱手套等。</a:t>
            </a:r>
            <a:endParaRPr lang="en-US" sz="1100"/>
          </a:p>
        </p:txBody>
      </p:sp>
      <p:sp>
        <p:nvSpPr>
          <p:cNvPr id="4" name="AutoShape 4"/>
          <p:cNvSpPr/>
          <p:nvPr/>
        </p:nvSpPr>
        <p:spPr>
          <a:xfrm>
            <a:off x="7793308" y="159340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佩戴方法</a:t>
            </a:r>
            <a:endParaRPr lang="en-US" sz="1100"/>
          </a:p>
        </p:txBody>
      </p:sp>
      <p:sp>
        <p:nvSpPr>
          <p:cNvPr id="5" name="AutoShape 5"/>
          <p:cNvSpPr/>
          <p:nvPr/>
        </p:nvSpPr>
        <p:spPr>
          <a:xfrm>
            <a:off x="7793308" y="1918792"/>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佩戴手套前需检查其完整性，确保无破损或污染。将手套套在双手上，确保手部被完全覆盖，且手套口紧密贴合手腕。</a:t>
            </a:r>
            <a:endParaRPr lang="en-US" sz="1100"/>
          </a:p>
        </p:txBody>
      </p:sp>
      <p:sp>
        <p:nvSpPr>
          <p:cNvPr id="6" name="AutoShape 6"/>
          <p:cNvSpPr/>
          <p:nvPr/>
        </p:nvSpPr>
        <p:spPr>
          <a:xfrm>
            <a:off x="1150029" y="379014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鞋套选用</a:t>
            </a:r>
            <a:endParaRPr lang="en-US" sz="1100"/>
          </a:p>
        </p:txBody>
      </p:sp>
      <p:sp>
        <p:nvSpPr>
          <p:cNvPr id="7" name="AutoShape 7"/>
          <p:cNvSpPr/>
          <p:nvPr/>
        </p:nvSpPr>
        <p:spPr>
          <a:xfrm>
            <a:off x="1150029" y="4115534"/>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根据实验室生物安全级别和实验操作需求，选择适当的鞋套，如一次性鞋套、防水鞋套等。</a:t>
            </a:r>
            <a:endParaRPr lang="en-US" sz="1100"/>
          </a:p>
        </p:txBody>
      </p:sp>
      <p:sp>
        <p:nvSpPr>
          <p:cNvPr id="8" name="AutoShape 8"/>
          <p:cNvSpPr/>
          <p:nvPr/>
        </p:nvSpPr>
        <p:spPr>
          <a:xfrm>
            <a:off x="7793308" y="3790147"/>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佩戴方法</a:t>
            </a:r>
            <a:endParaRPr lang="en-US" sz="1100"/>
          </a:p>
        </p:txBody>
      </p:sp>
      <p:sp>
        <p:nvSpPr>
          <p:cNvPr id="9" name="AutoShape 9"/>
          <p:cNvSpPr/>
          <p:nvPr/>
        </p:nvSpPr>
        <p:spPr>
          <a:xfrm>
            <a:off x="7793308" y="4115534"/>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佩戴鞋套前需检查其完整性，确保无破损或污染。将鞋套套在鞋子上，确保鞋子被完全覆盖，且鞋套口紧密贴合鞋面。</a:t>
            </a:r>
            <a:endParaRPr lang="en-US" sz="1100"/>
          </a:p>
        </p:txBody>
      </p:sp>
      <p:sp>
        <p:nvSpPr>
          <p:cNvPr id="10" name="Freeform 10"/>
          <p:cNvSpPr/>
          <p:nvPr/>
        </p:nvSpPr>
        <p:spPr>
          <a:xfrm>
            <a:off x="4898003" y="3416893"/>
            <a:ext cx="1166724" cy="1297311"/>
          </a:xfrm>
          <a:custGeom>
            <a:rect l="l" t="t" r="r" b="b"/>
            <a:pathLst>
              <a:path w="1521" h="1691">
                <a:moveTo>
                  <a:pt x="1521" y="934"/>
                </a:moveTo>
                <a:cubicBezTo>
                  <a:pt x="1419" y="934"/>
                  <a:pt x="1320" y="912"/>
                  <a:pt x="1226" y="873"/>
                </a:cubicBezTo>
                <a:cubicBezTo>
                  <a:pt x="1135" y="836"/>
                  <a:pt x="1054" y="781"/>
                  <a:pt x="983" y="712"/>
                </a:cubicBezTo>
                <a:cubicBezTo>
                  <a:pt x="915" y="641"/>
                  <a:pt x="859" y="561"/>
                  <a:pt x="820" y="470"/>
                </a:cubicBezTo>
                <a:cubicBezTo>
                  <a:pt x="781" y="376"/>
                  <a:pt x="761" y="276"/>
                  <a:pt x="761" y="174"/>
                </a:cubicBezTo>
                <a:cubicBezTo>
                  <a:pt x="554" y="174"/>
                  <a:pt x="403" y="174"/>
                  <a:pt x="294" y="174"/>
                </a:cubicBezTo>
                <a:cubicBezTo>
                  <a:pt x="193" y="0"/>
                  <a:pt x="193" y="0"/>
                  <a:pt x="193" y="0"/>
                </a:cubicBezTo>
                <a:cubicBezTo>
                  <a:pt x="93" y="174"/>
                  <a:pt x="93" y="174"/>
                  <a:pt x="93" y="174"/>
                </a:cubicBezTo>
                <a:cubicBezTo>
                  <a:pt x="0" y="174"/>
                  <a:pt x="0" y="174"/>
                  <a:pt x="0" y="174"/>
                </a:cubicBezTo>
                <a:cubicBezTo>
                  <a:pt x="0" y="1011"/>
                  <a:pt x="682" y="1692"/>
                  <a:pt x="1521" y="1692"/>
                </a:cubicBezTo>
                <a:cubicBezTo>
                  <a:pt x="1521" y="1661"/>
                  <a:pt x="1521" y="1631"/>
                  <a:pt x="1521" y="1602"/>
                </a:cubicBezTo>
                <a:cubicBezTo>
                  <a:pt x="1350" y="1503"/>
                  <a:pt x="1350" y="1503"/>
                  <a:pt x="1350" y="1503"/>
                </a:cubicBezTo>
                <a:cubicBezTo>
                  <a:pt x="1521" y="1404"/>
                  <a:pt x="1521" y="1404"/>
                  <a:pt x="1521" y="1404"/>
                </a:cubicBezTo>
                <a:cubicBezTo>
                  <a:pt x="1521" y="934"/>
                  <a:pt x="1521" y="934"/>
                  <a:pt x="1521" y="93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22179" y="3554921"/>
            <a:ext cx="1299452" cy="1164582"/>
          </a:xfrm>
          <a:custGeom>
            <a:rect l="l" t="t" r="r" b="b"/>
            <a:pathLst>
              <a:path w="1695" h="1518">
                <a:moveTo>
                  <a:pt x="1602" y="0"/>
                </a:moveTo>
                <a:cubicBezTo>
                  <a:pt x="1502" y="171"/>
                  <a:pt x="1502" y="171"/>
                  <a:pt x="1502" y="171"/>
                </a:cubicBezTo>
                <a:cubicBezTo>
                  <a:pt x="1402" y="0"/>
                  <a:pt x="1402" y="0"/>
                  <a:pt x="1402" y="0"/>
                </a:cubicBezTo>
                <a:cubicBezTo>
                  <a:pt x="934" y="0"/>
                  <a:pt x="934" y="0"/>
                  <a:pt x="934" y="0"/>
                </a:cubicBezTo>
                <a:cubicBezTo>
                  <a:pt x="934" y="102"/>
                  <a:pt x="915" y="202"/>
                  <a:pt x="875" y="296"/>
                </a:cubicBezTo>
                <a:cubicBezTo>
                  <a:pt x="836" y="387"/>
                  <a:pt x="781" y="467"/>
                  <a:pt x="712" y="538"/>
                </a:cubicBezTo>
                <a:cubicBezTo>
                  <a:pt x="643" y="607"/>
                  <a:pt x="560" y="662"/>
                  <a:pt x="469" y="699"/>
                </a:cubicBezTo>
                <a:cubicBezTo>
                  <a:pt x="377" y="738"/>
                  <a:pt x="276" y="760"/>
                  <a:pt x="174" y="760"/>
                </a:cubicBezTo>
                <a:cubicBezTo>
                  <a:pt x="174" y="968"/>
                  <a:pt x="174" y="1119"/>
                  <a:pt x="174" y="1228"/>
                </a:cubicBezTo>
                <a:cubicBezTo>
                  <a:pt x="0" y="1329"/>
                  <a:pt x="0" y="1329"/>
                  <a:pt x="0" y="1329"/>
                </a:cubicBezTo>
                <a:cubicBezTo>
                  <a:pt x="174" y="1430"/>
                  <a:pt x="174" y="1430"/>
                  <a:pt x="174" y="1430"/>
                </a:cubicBezTo>
                <a:cubicBezTo>
                  <a:pt x="174" y="1518"/>
                  <a:pt x="174" y="1518"/>
                  <a:pt x="174" y="1518"/>
                </a:cubicBezTo>
                <a:cubicBezTo>
                  <a:pt x="1013" y="1518"/>
                  <a:pt x="1695" y="837"/>
                  <a:pt x="1695" y="0"/>
                </a:cubicBezTo>
                <a:cubicBezTo>
                  <a:pt x="1662" y="0"/>
                  <a:pt x="1631" y="0"/>
                  <a:pt x="1602"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03303" y="2297341"/>
            <a:ext cx="1299452" cy="1164582"/>
          </a:xfrm>
          <a:custGeom>
            <a:rect l="l" t="t" r="r" b="b"/>
            <a:pathLst>
              <a:path w="1695" h="1519">
                <a:moveTo>
                  <a:pt x="1695" y="188"/>
                </a:moveTo>
                <a:cubicBezTo>
                  <a:pt x="1521" y="87"/>
                  <a:pt x="1521" y="87"/>
                  <a:pt x="1521" y="87"/>
                </a:cubicBezTo>
                <a:cubicBezTo>
                  <a:pt x="1521" y="0"/>
                  <a:pt x="1521" y="0"/>
                  <a:pt x="1521" y="0"/>
                </a:cubicBezTo>
                <a:cubicBezTo>
                  <a:pt x="682" y="0"/>
                  <a:pt x="0" y="681"/>
                  <a:pt x="0" y="1519"/>
                </a:cubicBezTo>
                <a:cubicBezTo>
                  <a:pt x="33" y="1519"/>
                  <a:pt x="63" y="1519"/>
                  <a:pt x="93" y="1519"/>
                </a:cubicBezTo>
                <a:cubicBezTo>
                  <a:pt x="193" y="1345"/>
                  <a:pt x="193" y="1345"/>
                  <a:pt x="193" y="1345"/>
                </a:cubicBezTo>
                <a:cubicBezTo>
                  <a:pt x="294" y="1519"/>
                  <a:pt x="294" y="1519"/>
                  <a:pt x="294" y="1519"/>
                </a:cubicBezTo>
                <a:cubicBezTo>
                  <a:pt x="761" y="1519"/>
                  <a:pt x="761" y="1519"/>
                  <a:pt x="761" y="1519"/>
                </a:cubicBezTo>
                <a:cubicBezTo>
                  <a:pt x="761" y="1416"/>
                  <a:pt x="781" y="1316"/>
                  <a:pt x="820" y="1224"/>
                </a:cubicBezTo>
                <a:cubicBezTo>
                  <a:pt x="859" y="1133"/>
                  <a:pt x="915" y="1051"/>
                  <a:pt x="983" y="982"/>
                </a:cubicBezTo>
                <a:cubicBezTo>
                  <a:pt x="1054" y="911"/>
                  <a:pt x="1135" y="856"/>
                  <a:pt x="1226" y="819"/>
                </a:cubicBezTo>
                <a:cubicBezTo>
                  <a:pt x="1320" y="779"/>
                  <a:pt x="1419" y="760"/>
                  <a:pt x="1521" y="760"/>
                </a:cubicBezTo>
                <a:cubicBezTo>
                  <a:pt x="1521" y="551"/>
                  <a:pt x="1521" y="399"/>
                  <a:pt x="1521" y="290"/>
                </a:cubicBezTo>
                <a:lnTo>
                  <a:pt x="1695" y="1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160206" y="2302641"/>
            <a:ext cx="1166724" cy="1297311"/>
          </a:xfrm>
          <a:custGeom>
            <a:rect l="l" t="t" r="r" b="b"/>
            <a:pathLst>
              <a:path w="1521" h="1690">
                <a:moveTo>
                  <a:pt x="1428" y="1519"/>
                </a:moveTo>
                <a:cubicBezTo>
                  <a:pt x="1521" y="1519"/>
                  <a:pt x="1521" y="1519"/>
                  <a:pt x="1521" y="1519"/>
                </a:cubicBezTo>
                <a:cubicBezTo>
                  <a:pt x="1521" y="681"/>
                  <a:pt x="839" y="0"/>
                  <a:pt x="0" y="0"/>
                </a:cubicBezTo>
                <a:cubicBezTo>
                  <a:pt x="0" y="31"/>
                  <a:pt x="0" y="60"/>
                  <a:pt x="0" y="88"/>
                </a:cubicBezTo>
                <a:cubicBezTo>
                  <a:pt x="171" y="188"/>
                  <a:pt x="171" y="188"/>
                  <a:pt x="171" y="188"/>
                </a:cubicBezTo>
                <a:cubicBezTo>
                  <a:pt x="0" y="288"/>
                  <a:pt x="0" y="288"/>
                  <a:pt x="0" y="288"/>
                </a:cubicBezTo>
                <a:cubicBezTo>
                  <a:pt x="0" y="760"/>
                  <a:pt x="0" y="760"/>
                  <a:pt x="0" y="760"/>
                </a:cubicBezTo>
                <a:cubicBezTo>
                  <a:pt x="102" y="760"/>
                  <a:pt x="203" y="779"/>
                  <a:pt x="295" y="819"/>
                </a:cubicBezTo>
                <a:cubicBezTo>
                  <a:pt x="386" y="856"/>
                  <a:pt x="469" y="911"/>
                  <a:pt x="538" y="982"/>
                </a:cubicBezTo>
                <a:cubicBezTo>
                  <a:pt x="607" y="1051"/>
                  <a:pt x="662" y="1133"/>
                  <a:pt x="701" y="1224"/>
                </a:cubicBezTo>
                <a:cubicBezTo>
                  <a:pt x="741" y="1316"/>
                  <a:pt x="760" y="1416"/>
                  <a:pt x="760" y="1519"/>
                </a:cubicBezTo>
                <a:cubicBezTo>
                  <a:pt x="968" y="1519"/>
                  <a:pt x="1118" y="1519"/>
                  <a:pt x="1228" y="1519"/>
                </a:cubicBezTo>
                <a:cubicBezTo>
                  <a:pt x="1328" y="1690"/>
                  <a:pt x="1328" y="1690"/>
                  <a:pt x="1328" y="1690"/>
                </a:cubicBezTo>
                <a:lnTo>
                  <a:pt x="1428" y="1519"/>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4" name="Picture 14"/>
          <p:cNvPicPr>
            <a:picLocks noChangeAspect="1"/>
          </p:cNvPicPr>
          <p:nvPr/>
        </p:nvPicPr>
        <p:blipFill>
          <a:blip r:embed="rId2"/>
          <a:stretch>
            <a:fillRect/>
          </a:stretch>
        </p:blipFill>
        <p:spPr>
          <a:xfrm>
            <a:off x="5259849" y="2677031"/>
            <a:ext cx="345497" cy="338535"/>
          </a:xfrm>
          <a:prstGeom prst="rect">
            <a:avLst/>
          </a:prstGeom>
        </p:spPr>
      </p:pic>
      <p:pic>
        <p:nvPicPr>
          <p:cNvPr id="15" name="Picture 15"/>
          <p:cNvPicPr>
            <a:picLocks noChangeAspect="1"/>
          </p:cNvPicPr>
          <p:nvPr/>
        </p:nvPicPr>
        <p:blipFill>
          <a:blip r:embed="rId3"/>
          <a:stretch>
            <a:fillRect/>
          </a:stretch>
        </p:blipFill>
        <p:spPr>
          <a:xfrm>
            <a:off x="6647521" y="2713607"/>
            <a:ext cx="321283" cy="314810"/>
          </a:xfrm>
          <a:prstGeom prst="rect">
            <a:avLst/>
          </a:prstGeom>
        </p:spPr>
      </p:pic>
      <p:pic>
        <p:nvPicPr>
          <p:cNvPr id="16" name="Picture 16"/>
          <p:cNvPicPr>
            <a:picLocks noChangeAspect="1"/>
          </p:cNvPicPr>
          <p:nvPr/>
        </p:nvPicPr>
        <p:blipFill>
          <a:blip r:embed="rId4"/>
          <a:stretch>
            <a:fillRect/>
          </a:stretch>
        </p:blipFill>
        <p:spPr>
          <a:xfrm>
            <a:off x="5263001" y="3983451"/>
            <a:ext cx="353163" cy="346047"/>
          </a:xfrm>
          <a:prstGeom prst="rect">
            <a:avLst/>
          </a:prstGeom>
        </p:spPr>
      </p:pic>
      <p:pic>
        <p:nvPicPr>
          <p:cNvPr id="17" name="Picture 17"/>
          <p:cNvPicPr>
            <a:picLocks noChangeAspect="1"/>
          </p:cNvPicPr>
          <p:nvPr/>
        </p:nvPicPr>
        <p:blipFill>
          <a:blip r:embed="rId5"/>
          <a:stretch>
            <a:fillRect/>
          </a:stretch>
        </p:blipFill>
        <p:spPr>
          <a:xfrm>
            <a:off x="6608769" y="3983451"/>
            <a:ext cx="353163" cy="346047"/>
          </a:xfrm>
          <a:prstGeom prst="rect">
            <a:avLst/>
          </a:prstGeom>
        </p:spPr>
      </p:pic>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手套、鞋套等手足部防护用品选用与佩戴</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实验室个人防护操作规范</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https://d.book118.com/767062025015006042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2024-09-15T05:41:05.209</cp:lastPrinted>
  <dcterms:created xsi:type="dcterms:W3CDTF">2024-09-14T21:41:05Z</dcterms:created>
  <dcterms:modified xsi:type="dcterms:W3CDTF">2024-09-14T21:41:07Z</dcterms:modified>
</cp:coreProperties>
</file>