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E44B98B-B1AC-4BD9-BF33-F291086CEA6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48FC59B-F120-497D-B158-5B0E328E836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1FA5DAC-0BD9-45AA-8FF9-94E533C6B16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838121F-E03D-4253-B81D-90ABD54A010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45CDDDF1-DFAF-47C8-9861-248A9B9C614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768C6554-90B4-4EA6-BBEF-362AF79DD5A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913865E2-283A-49FA-A13C-01B7951D337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8A1E8EF-7647-4E79-9838-A97207796FD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8D5D714-0577-4043-80A6-E2907672D26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4BB9880-681B-4923-960A-5C8F84E242D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709DBF5-6E1E-4110-86A7-DA5109A6A86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1/2/2024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1/2/2024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1/2/2024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1/2/2024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1/2/2024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1/2/2024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1/2/2024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1/2/2024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1/2/2024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1/2/2024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1/2/2024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1/2/2024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6706403410200602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943600" y="990600"/>
            <a:ext cx="6025042" cy="20920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 err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电接触材料企业顺势崛起战略制定与实施报告</a:t>
            </a:r>
            <a:endParaRPr lang="en-US" sz="5175" b="1">
              <a:solidFill>
                <a:schemeClr val="accent1">
                  <a:alpha val="100000"/>
                </a:schemeClr>
              </a:solidFill>
              <a:latin typeface="Microsoft Yahei"/>
              <a:ea typeface="Microsoft Yahei"/>
              <a:cs typeface="Microsoft Yahei"/>
            </a:endParaRP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0"/>
            <a:ext cx="3940476" cy="68580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-2490705" y="-2630165"/>
            <a:ext cx="5510422" cy="5510422"/>
          </a:xfrm>
          <a:prstGeom prst="ellipse">
            <a:avLst/>
          </a:prstGeom>
          <a:solidFill>
            <a:schemeClr val="accent3">
              <a:lumMod val="20000"/>
              <a:lumOff val="80000"/>
              <a:alpha val="5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-1370201" y="-1527676"/>
            <a:ext cx="3269415" cy="3269415"/>
          </a:xfrm>
          <a:prstGeom prst="ellipse">
            <a:avLst/>
          </a:prstGeom>
          <a:solidFill>
            <a:schemeClr val="accent1">
              <a:alpha val="6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05301" y="734568"/>
            <a:ext cx="6559296" cy="5388864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企业概况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顺势崛起战略制定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战略实施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战略效果评估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719147" y="5955792"/>
            <a:ext cx="4413504" cy="13289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3">
                    <a:lumMod val="40000"/>
                    <a:lumOff val="60000"/>
                    <a:alpha val="34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-271406" y="3561558"/>
            <a:ext cx="3626990" cy="32918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534669" y="336865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企业概况</a:t>
            </a:r>
          </a:p>
        </p:txBody>
      </p:sp>
      <p:sp>
        <p:nvSpPr>
          <p:cNvPr id="3" name="AutoShape 3"/>
          <p:cNvSpPr/>
          <p:nvPr/>
        </p:nvSpPr>
        <p:spPr>
          <a:xfrm>
            <a:off x="530711" y="774551"/>
            <a:ext cx="493417" cy="493417"/>
          </a:xfrm>
          <a:prstGeom prst="ellipse">
            <a:avLst/>
          </a:prstGeom>
          <a:gradFill>
            <a:gsLst>
              <a:gs pos="0">
                <a:schemeClr val="accent1">
                  <a:alpha val="20000"/>
                  <a:lumMod val="20000"/>
                  <a:lumOff val="80000"/>
                </a:schemeClr>
              </a:gs>
              <a:gs pos="100000">
                <a:schemeClr val="accent2">
                  <a:alpha val="20000"/>
                  <a:lumMod val="20000"/>
                  <a:lumOff val="8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0591670" y="5593080"/>
            <a:ext cx="689835" cy="689835"/>
          </a:xfrm>
          <a:prstGeom prst="ellipse">
            <a:avLst/>
          </a:prstGeom>
          <a:gradFill>
            <a:gsLst>
              <a:gs pos="0">
                <a:schemeClr val="accent1">
                  <a:alpha val="20000"/>
                  <a:lumMod val="20000"/>
                  <a:lumOff val="80000"/>
                </a:schemeClr>
              </a:gs>
              <a:gs pos="100000">
                <a:schemeClr val="accent2">
                  <a:alpha val="20000"/>
                  <a:lumMod val="20000"/>
                  <a:lumOff val="8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57538" y="1814132"/>
            <a:ext cx="2276924" cy="3364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60000"/>
                    <a:lumOff val="4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2710445" y="331660"/>
            <a:ext cx="6771110" cy="14824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 rot="5400000">
            <a:off x="4261455" y="1786438"/>
            <a:ext cx="3669090" cy="4127726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571500"/>
                </a:lnTo>
                <a:lnTo>
                  <a:pt x="0" y="1333500"/>
                </a:lnTo>
                <a:lnTo>
                  <a:pt x="952500" y="1905000"/>
                </a:lnTo>
                <a:lnTo>
                  <a:pt x="1905000" y="1333500"/>
                </a:lnTo>
                <a:lnTo>
                  <a:pt x="1905000" y="571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 rot="5400000">
            <a:off x="6507340" y="1418322"/>
            <a:ext cx="1062105" cy="1194868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571500"/>
                </a:lnTo>
                <a:lnTo>
                  <a:pt x="0" y="1333500"/>
                </a:lnTo>
                <a:lnTo>
                  <a:pt x="952500" y="1905000"/>
                </a:lnTo>
                <a:lnTo>
                  <a:pt x="1905000" y="1333500"/>
                </a:lnTo>
                <a:lnTo>
                  <a:pt x="1905000" y="571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 rot="5400000">
            <a:off x="7484017" y="3252867"/>
            <a:ext cx="1062105" cy="1194868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571500"/>
                </a:lnTo>
                <a:lnTo>
                  <a:pt x="0" y="1333500"/>
                </a:lnTo>
                <a:lnTo>
                  <a:pt x="952500" y="1905000"/>
                </a:lnTo>
                <a:lnTo>
                  <a:pt x="1905000" y="1333500"/>
                </a:lnTo>
                <a:lnTo>
                  <a:pt x="1905000" y="571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 rot="5400000">
            <a:off x="6495148" y="5075220"/>
            <a:ext cx="1062105" cy="1194868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571500"/>
                </a:lnTo>
                <a:lnTo>
                  <a:pt x="0" y="1333500"/>
                </a:lnTo>
                <a:lnTo>
                  <a:pt x="952500" y="1905000"/>
                </a:lnTo>
                <a:lnTo>
                  <a:pt x="1905000" y="1333500"/>
                </a:lnTo>
                <a:lnTo>
                  <a:pt x="1905000" y="571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 rot="5400000">
            <a:off x="4599191" y="1418322"/>
            <a:ext cx="1062105" cy="1194868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571500"/>
                </a:lnTo>
                <a:lnTo>
                  <a:pt x="0" y="1333500"/>
                </a:lnTo>
                <a:lnTo>
                  <a:pt x="952500" y="1905000"/>
                </a:lnTo>
                <a:lnTo>
                  <a:pt x="1905000" y="1333500"/>
                </a:lnTo>
                <a:lnTo>
                  <a:pt x="1905000" y="571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 rot="5400000">
            <a:off x="3589249" y="3252867"/>
            <a:ext cx="1062105" cy="1194868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571500"/>
                </a:lnTo>
                <a:lnTo>
                  <a:pt x="0" y="1333500"/>
                </a:lnTo>
                <a:lnTo>
                  <a:pt x="952500" y="1905000"/>
                </a:lnTo>
                <a:lnTo>
                  <a:pt x="1905000" y="1333500"/>
                </a:lnTo>
                <a:lnTo>
                  <a:pt x="1905000" y="571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 rot="5400000">
            <a:off x="4611383" y="5087412"/>
            <a:ext cx="1062105" cy="1194868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571500"/>
                </a:lnTo>
                <a:lnTo>
                  <a:pt x="0" y="1333500"/>
                </a:lnTo>
                <a:lnTo>
                  <a:pt x="952500" y="1905000"/>
                </a:lnTo>
                <a:lnTo>
                  <a:pt x="1905000" y="1333500"/>
                </a:lnTo>
                <a:lnTo>
                  <a:pt x="1905000" y="571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7776775" y="1589036"/>
            <a:ext cx="3522286" cy="14478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成立时间：XXXX年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694207" y="3423581"/>
            <a:ext cx="3329778" cy="10477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总部地点：XX省XX市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7776775" y="5258126"/>
            <a:ext cx="3305175" cy="847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经营范围：电接触材料的研发、生产和销售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689125" y="1589036"/>
            <a:ext cx="3657600" cy="10477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公司名称：电接触材料有限公司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69245" y="3423581"/>
            <a:ext cx="3305175" cy="847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注册资本：XX亿元人民币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1048052" y="5258126"/>
            <a:ext cx="3305175" cy="10477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员工人数：XXX人</a:t>
            </a:r>
          </a:p>
        </p:txBody>
      </p:sp>
      <p:sp>
        <p:nvSpPr>
          <p:cNvPr id="15" name="Freeform 15"/>
          <p:cNvSpPr/>
          <p:nvPr/>
        </p:nvSpPr>
        <p:spPr>
          <a:xfrm>
            <a:off x="5410459" y="3071807"/>
            <a:ext cx="1371081" cy="1371081"/>
          </a:xfrm>
          <a:custGeom>
            <a:rect l="l" t="t" r="r" b="b"/>
            <a:pathLst>
              <a:path w="304800" h="304800">
                <a:moveTo>
                  <a:pt x="213360" y="76200"/>
                </a:moveTo>
                <a:lnTo>
                  <a:pt x="243840" y="76200"/>
                </a:lnTo>
                <a:lnTo>
                  <a:pt x="243840" y="289560"/>
                </a:lnTo>
                <a:lnTo>
                  <a:pt x="60960" y="289560"/>
                </a:lnTo>
                <a:lnTo>
                  <a:pt x="60960" y="76200"/>
                </a:lnTo>
                <a:lnTo>
                  <a:pt x="91440" y="76200"/>
                </a:lnTo>
                <a:lnTo>
                  <a:pt x="91440" y="60960"/>
                </a:lnTo>
                <a:cubicBezTo>
                  <a:pt x="91440" y="44129"/>
                  <a:pt x="105089" y="30480"/>
                  <a:pt x="121920" y="30480"/>
                </a:cubicBezTo>
                <a:lnTo>
                  <a:pt x="121920" y="30480"/>
                </a:lnTo>
                <a:lnTo>
                  <a:pt x="182880" y="30480"/>
                </a:lnTo>
                <a:cubicBezTo>
                  <a:pt x="199711" y="30480"/>
                  <a:pt x="213360" y="44129"/>
                  <a:pt x="213360" y="60960"/>
                </a:cubicBezTo>
                <a:lnTo>
                  <a:pt x="213360" y="60960"/>
                </a:lnTo>
                <a:lnTo>
                  <a:pt x="213360" y="76200"/>
                </a:lnTo>
                <a:close/>
                <a:moveTo>
                  <a:pt x="259080" y="76200"/>
                </a:moveTo>
                <a:lnTo>
                  <a:pt x="274320" y="76200"/>
                </a:lnTo>
                <a:cubicBezTo>
                  <a:pt x="291151" y="76200"/>
                  <a:pt x="304800" y="89849"/>
                  <a:pt x="304800" y="106680"/>
                </a:cubicBezTo>
                <a:lnTo>
                  <a:pt x="304800" y="106680"/>
                </a:lnTo>
                <a:lnTo>
                  <a:pt x="304800" y="259080"/>
                </a:lnTo>
                <a:cubicBezTo>
                  <a:pt x="304800" y="275911"/>
                  <a:pt x="291151" y="289560"/>
                  <a:pt x="274320" y="289560"/>
                </a:cubicBezTo>
                <a:lnTo>
                  <a:pt x="274320" y="289560"/>
                </a:lnTo>
                <a:lnTo>
                  <a:pt x="259080" y="289560"/>
                </a:lnTo>
                <a:lnTo>
                  <a:pt x="259080" y="76200"/>
                </a:lnTo>
                <a:close/>
                <a:moveTo>
                  <a:pt x="45720" y="76200"/>
                </a:moveTo>
                <a:lnTo>
                  <a:pt x="45720" y="289560"/>
                </a:lnTo>
                <a:lnTo>
                  <a:pt x="30480" y="289560"/>
                </a:lnTo>
                <a:cubicBezTo>
                  <a:pt x="13649" y="289560"/>
                  <a:pt x="0" y="275911"/>
                  <a:pt x="0" y="259080"/>
                </a:cubicBezTo>
                <a:lnTo>
                  <a:pt x="0" y="259080"/>
                </a:lnTo>
                <a:lnTo>
                  <a:pt x="0" y="106680"/>
                </a:lnTo>
                <a:cubicBezTo>
                  <a:pt x="0" y="89916"/>
                  <a:pt x="13716" y="76200"/>
                  <a:pt x="30480" y="76200"/>
                </a:cubicBezTo>
                <a:lnTo>
                  <a:pt x="45720" y="76200"/>
                </a:lnTo>
                <a:close/>
                <a:moveTo>
                  <a:pt x="121920" y="60960"/>
                </a:moveTo>
                <a:lnTo>
                  <a:pt x="121920" y="76200"/>
                </a:lnTo>
                <a:lnTo>
                  <a:pt x="182880" y="76200"/>
                </a:lnTo>
                <a:lnTo>
                  <a:pt x="182880" y="60960"/>
                </a:lnTo>
                <a:lnTo>
                  <a:pt x="121920" y="609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TextBox 16"/>
          <p:cNvSpPr txBox="1"/>
          <p:nvPr/>
        </p:nvSpPr>
        <p:spPr>
          <a:xfrm>
            <a:off x="4552613" y="1454924"/>
            <a:ext cx="1089371" cy="1155763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  <a:spcBef>
                <a:spcPts val="450"/>
              </a:spcBef>
            </a:pPr>
            <a:r>
              <a:rPr lang="en-US" sz="30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6359254" y="1454924"/>
            <a:ext cx="1276572" cy="1155763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  <a:spcBef>
                <a:spcPts val="450"/>
              </a:spcBef>
            </a:pPr>
            <a:r>
              <a:rPr lang="en-US" sz="30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3457298" y="3289469"/>
            <a:ext cx="1260437" cy="1155763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  <a:spcBef>
                <a:spcPts val="450"/>
              </a:spcBef>
            </a:pPr>
            <a:r>
              <a:rPr lang="en-US" sz="30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7365244" y="3289469"/>
            <a:ext cx="1247260" cy="1155763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  <a:spcBef>
                <a:spcPts val="450"/>
              </a:spcBef>
            </a:pPr>
            <a:r>
              <a:rPr lang="en-US" sz="30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4552613" y="5124014"/>
            <a:ext cx="1089371" cy="1155763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  <a:spcBef>
                <a:spcPts val="450"/>
              </a:spcBef>
            </a:pPr>
            <a:r>
              <a:rPr lang="en-US" sz="30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05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6359254" y="5124014"/>
            <a:ext cx="1276572" cy="1155763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  <a:spcBef>
                <a:spcPts val="450"/>
              </a:spcBef>
            </a:pPr>
            <a:r>
              <a:rPr lang="en-US" sz="30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06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企业简介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H="1">
            <a:off x="5432561" y="2784179"/>
            <a:ext cx="1273427" cy="1556942"/>
          </a:xfrm>
          <a:prstGeom prst="line">
            <a:avLst/>
          </a:prstGeom>
          <a:ln w="1905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3" name="Connector 3"/>
          <p:cNvCxnSpPr/>
          <p:nvPr/>
        </p:nvCxnSpPr>
        <p:spPr>
          <a:xfrm flipH="1">
            <a:off x="9116329" y="2818276"/>
            <a:ext cx="1273427" cy="1556942"/>
          </a:xfrm>
          <a:prstGeom prst="line">
            <a:avLst/>
          </a:prstGeom>
          <a:ln w="1905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4" name="Connector 4"/>
          <p:cNvCxnSpPr/>
          <p:nvPr/>
        </p:nvCxnSpPr>
        <p:spPr>
          <a:xfrm flipH="1" flipV="1">
            <a:off x="7299682" y="2820130"/>
            <a:ext cx="1248366" cy="1520990"/>
          </a:xfrm>
          <a:prstGeom prst="line">
            <a:avLst/>
          </a:prstGeom>
          <a:ln w="1905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5" name="Connector 5"/>
          <p:cNvCxnSpPr/>
          <p:nvPr/>
        </p:nvCxnSpPr>
        <p:spPr>
          <a:xfrm flipH="1" flipV="1">
            <a:off x="3531701" y="2820130"/>
            <a:ext cx="1248366" cy="1520990"/>
          </a:xfrm>
          <a:prstGeom prst="line">
            <a:avLst/>
          </a:prstGeom>
          <a:ln w="1905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 flipH="1">
            <a:off x="1733933" y="2784179"/>
            <a:ext cx="1273427" cy="1556942"/>
          </a:xfrm>
          <a:prstGeom prst="line">
            <a:avLst/>
          </a:prstGeom>
          <a:ln w="1905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TextBox 7"/>
          <p:cNvSpPr txBox="1"/>
          <p:nvPr/>
        </p:nvSpPr>
        <p:spPr>
          <a:xfrm>
            <a:off x="352056" y="2289942"/>
            <a:ext cx="2000250" cy="8001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负责制定公司战略和重大决策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47269" y="1824542"/>
            <a:ext cx="2409825" cy="4095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董事会</a:t>
            </a:r>
          </a:p>
        </p:txBody>
      </p:sp>
      <p:sp>
        <p:nvSpPr>
          <p:cNvPr id="9" name="AutoShape 9"/>
          <p:cNvSpPr/>
          <p:nvPr/>
        </p:nvSpPr>
        <p:spPr>
          <a:xfrm>
            <a:off x="706810" y="4071686"/>
            <a:ext cx="1290743" cy="1319209"/>
          </a:xfrm>
          <a:prstGeom prst="ellipse">
            <a:avLst/>
          </a:prstGeom>
          <a:solidFill>
            <a:schemeClr val="accent1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828856" y="4196424"/>
            <a:ext cx="1046650" cy="1069733"/>
          </a:xfrm>
          <a:prstGeom prst="ellipse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970430" y="4341120"/>
            <a:ext cx="763503" cy="78034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2634626" y="1824542"/>
            <a:ext cx="1290743" cy="1319209"/>
          </a:xfrm>
          <a:prstGeom prst="ellipse">
            <a:avLst/>
          </a:prstGeom>
          <a:solidFill>
            <a:schemeClr val="accent1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2756672" y="1949281"/>
            <a:ext cx="1046650" cy="1069733"/>
          </a:xfrm>
          <a:prstGeom prst="ellipse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2898246" y="2093977"/>
            <a:ext cx="763503" cy="78034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6371111" y="1824542"/>
            <a:ext cx="1290743" cy="1319209"/>
          </a:xfrm>
          <a:prstGeom prst="ellipse">
            <a:avLst/>
          </a:prstGeom>
          <a:solidFill>
            <a:schemeClr val="accent1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6493157" y="1949281"/>
            <a:ext cx="1046650" cy="1069733"/>
          </a:xfrm>
          <a:prstGeom prst="ellipse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634731" y="2093977"/>
            <a:ext cx="763503" cy="78034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968254" y="1824542"/>
            <a:ext cx="1290743" cy="1319209"/>
          </a:xfrm>
          <a:prstGeom prst="ellipse">
            <a:avLst/>
          </a:prstGeom>
          <a:solidFill>
            <a:schemeClr val="accent1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10090300" y="1949281"/>
            <a:ext cx="1046650" cy="1069733"/>
          </a:xfrm>
          <a:prstGeom prst="ellipse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10231874" y="2093977"/>
            <a:ext cx="763503" cy="78034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Freeform 21"/>
          <p:cNvSpPr/>
          <p:nvPr/>
        </p:nvSpPr>
        <p:spPr>
          <a:xfrm>
            <a:off x="3067622" y="2279638"/>
            <a:ext cx="421843" cy="379171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Freeform 22"/>
          <p:cNvSpPr/>
          <p:nvPr/>
        </p:nvSpPr>
        <p:spPr>
          <a:xfrm>
            <a:off x="10324065" y="2266016"/>
            <a:ext cx="554736" cy="442570"/>
          </a:xfrm>
          <a:custGeom>
            <a:rect l="l" t="t" r="r" b="b"/>
            <a:pathLst>
              <a:path w="304800" h="304800">
                <a:moveTo>
                  <a:pt x="257299" y="240773"/>
                </a:moveTo>
                <a:lnTo>
                  <a:pt x="257299" y="258156"/>
                </a:lnTo>
                <a:lnTo>
                  <a:pt x="47501" y="258156"/>
                </a:lnTo>
                <a:lnTo>
                  <a:pt x="47501" y="240773"/>
                </a:lnTo>
                <a:cubicBezTo>
                  <a:pt x="47501" y="240773"/>
                  <a:pt x="43015" y="231162"/>
                  <a:pt x="67361" y="208112"/>
                </a:cubicBezTo>
                <a:cubicBezTo>
                  <a:pt x="91688" y="185071"/>
                  <a:pt x="88487" y="125511"/>
                  <a:pt x="88487" y="85173"/>
                </a:cubicBezTo>
                <a:cubicBezTo>
                  <a:pt x="88487" y="44834"/>
                  <a:pt x="145142" y="43977"/>
                  <a:pt x="145142" y="43977"/>
                </a:cubicBezTo>
                <a:lnTo>
                  <a:pt x="147085" y="43977"/>
                </a:lnTo>
                <a:cubicBezTo>
                  <a:pt x="147085" y="43996"/>
                  <a:pt x="147085" y="43701"/>
                  <a:pt x="147085" y="37424"/>
                </a:cubicBezTo>
                <a:cubicBezTo>
                  <a:pt x="147085" y="33395"/>
                  <a:pt x="133560" y="18802"/>
                  <a:pt x="133560" y="18802"/>
                </a:cubicBezTo>
                <a:lnTo>
                  <a:pt x="133360" y="9973"/>
                </a:lnTo>
                <a:lnTo>
                  <a:pt x="171555" y="9973"/>
                </a:lnTo>
                <a:lnTo>
                  <a:pt x="171298" y="19136"/>
                </a:lnTo>
                <a:cubicBezTo>
                  <a:pt x="171298" y="19136"/>
                  <a:pt x="156639" y="33719"/>
                  <a:pt x="156639" y="38014"/>
                </a:cubicBezTo>
                <a:cubicBezTo>
                  <a:pt x="156639" y="42167"/>
                  <a:pt x="156639" y="43558"/>
                  <a:pt x="156639" y="43967"/>
                </a:cubicBezTo>
                <a:lnTo>
                  <a:pt x="159658" y="43967"/>
                </a:lnTo>
                <a:cubicBezTo>
                  <a:pt x="159658" y="43967"/>
                  <a:pt x="216313" y="44825"/>
                  <a:pt x="216313" y="85163"/>
                </a:cubicBezTo>
                <a:cubicBezTo>
                  <a:pt x="216313" y="125501"/>
                  <a:pt x="213112" y="185071"/>
                  <a:pt x="237449" y="208121"/>
                </a:cubicBezTo>
                <a:cubicBezTo>
                  <a:pt x="261785" y="231172"/>
                  <a:pt x="257299" y="240773"/>
                  <a:pt x="257299" y="240773"/>
                </a:cubicBezTo>
                <a:close/>
                <a:moveTo>
                  <a:pt x="176327" y="267367"/>
                </a:moveTo>
                <a:cubicBezTo>
                  <a:pt x="176327" y="280559"/>
                  <a:pt x="165640" y="294827"/>
                  <a:pt x="152457" y="294827"/>
                </a:cubicBezTo>
                <a:cubicBezTo>
                  <a:pt x="139275" y="294827"/>
                  <a:pt x="128588" y="280559"/>
                  <a:pt x="128588" y="267367"/>
                </a:cubicBezTo>
                <a:cubicBezTo>
                  <a:pt x="128588" y="267662"/>
                  <a:pt x="176327" y="267062"/>
                  <a:pt x="176327" y="267367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Freeform 23"/>
          <p:cNvSpPr/>
          <p:nvPr/>
        </p:nvSpPr>
        <p:spPr>
          <a:xfrm>
            <a:off x="1164561" y="4548285"/>
            <a:ext cx="365760" cy="377952"/>
          </a:xfrm>
          <a:custGeom>
            <a:rect l="l" t="t" r="r" b="b"/>
            <a:pathLst>
              <a:path w="304800" h="304800">
                <a:moveTo>
                  <a:pt x="106680" y="259080"/>
                </a:moveTo>
                <a:lnTo>
                  <a:pt x="30480" y="259080"/>
                </a:lnTo>
                <a:cubicBezTo>
                  <a:pt x="13649" y="259080"/>
                  <a:pt x="0" y="245431"/>
                  <a:pt x="0" y="228600"/>
                </a:cubicBezTo>
                <a:lnTo>
                  <a:pt x="0" y="228600"/>
                </a:lnTo>
                <a:lnTo>
                  <a:pt x="0" y="30480"/>
                </a:lnTo>
                <a:cubicBezTo>
                  <a:pt x="0" y="13716"/>
                  <a:pt x="13716" y="0"/>
                  <a:pt x="30480" y="0"/>
                </a:cubicBezTo>
                <a:lnTo>
                  <a:pt x="274320" y="0"/>
                </a:lnTo>
                <a:cubicBezTo>
                  <a:pt x="291151" y="0"/>
                  <a:pt x="304800" y="13649"/>
                  <a:pt x="304800" y="30480"/>
                </a:cubicBezTo>
                <a:lnTo>
                  <a:pt x="304800" y="30480"/>
                </a:lnTo>
                <a:lnTo>
                  <a:pt x="304800" y="228600"/>
                </a:lnTo>
                <a:cubicBezTo>
                  <a:pt x="304800" y="245431"/>
                  <a:pt x="291151" y="259080"/>
                  <a:pt x="274320" y="259080"/>
                </a:cubicBezTo>
                <a:lnTo>
                  <a:pt x="274320" y="259080"/>
                </a:lnTo>
                <a:lnTo>
                  <a:pt x="198120" y="259080"/>
                </a:lnTo>
                <a:lnTo>
                  <a:pt x="259080" y="289560"/>
                </a:lnTo>
                <a:lnTo>
                  <a:pt x="259080" y="304800"/>
                </a:lnTo>
                <a:lnTo>
                  <a:pt x="45720" y="304800"/>
                </a:lnTo>
                <a:lnTo>
                  <a:pt x="45720" y="289560"/>
                </a:lnTo>
                <a:lnTo>
                  <a:pt x="106680" y="259080"/>
                </a:lnTo>
                <a:close/>
                <a:moveTo>
                  <a:pt x="30480" y="30480"/>
                </a:moveTo>
                <a:lnTo>
                  <a:pt x="30480" y="198120"/>
                </a:lnTo>
                <a:lnTo>
                  <a:pt x="274320" y="198120"/>
                </a:lnTo>
                <a:lnTo>
                  <a:pt x="274320" y="30480"/>
                </a:lnTo>
                <a:lnTo>
                  <a:pt x="30480" y="3048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8181214" y="4071686"/>
            <a:ext cx="1290743" cy="1319209"/>
          </a:xfrm>
          <a:prstGeom prst="ellipse">
            <a:avLst/>
          </a:prstGeom>
          <a:solidFill>
            <a:schemeClr val="accent1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8303261" y="4196424"/>
            <a:ext cx="1046650" cy="1069733"/>
          </a:xfrm>
          <a:prstGeom prst="ellipse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8444835" y="4341120"/>
            <a:ext cx="763503" cy="78034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Freeform 27"/>
          <p:cNvSpPr/>
          <p:nvPr/>
        </p:nvSpPr>
        <p:spPr>
          <a:xfrm>
            <a:off x="6818362" y="2278208"/>
            <a:ext cx="396240" cy="420624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4510409" y="4071686"/>
            <a:ext cx="1290743" cy="1319209"/>
          </a:xfrm>
          <a:prstGeom prst="ellipse">
            <a:avLst/>
          </a:prstGeom>
          <a:solidFill>
            <a:schemeClr val="accent1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4632455" y="4196424"/>
            <a:ext cx="1046650" cy="1069733"/>
          </a:xfrm>
          <a:prstGeom prst="ellipse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4774029" y="4341120"/>
            <a:ext cx="763503" cy="78034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Freeform 31"/>
          <p:cNvSpPr/>
          <p:nvPr/>
        </p:nvSpPr>
        <p:spPr>
          <a:xfrm>
            <a:off x="4967414" y="4557922"/>
            <a:ext cx="376733" cy="376733"/>
          </a:xfrm>
          <a:custGeom>
            <a:rect l="l" t="t" r="r" b="b"/>
            <a:pathLst>
              <a:path w="304800" h="304800">
                <a:moveTo>
                  <a:pt x="152362" y="147228"/>
                </a:moveTo>
                <a:lnTo>
                  <a:pt x="304800" y="75419"/>
                </a:lnTo>
                <a:lnTo>
                  <a:pt x="304800" y="38100"/>
                </a:lnTo>
                <a:lnTo>
                  <a:pt x="0" y="38100"/>
                </a:lnTo>
                <a:lnTo>
                  <a:pt x="0" y="75305"/>
                </a:lnTo>
                <a:close/>
                <a:moveTo>
                  <a:pt x="152438" y="189347"/>
                </a:moveTo>
                <a:lnTo>
                  <a:pt x="0" y="117348"/>
                </a:lnTo>
                <a:lnTo>
                  <a:pt x="0" y="266700"/>
                </a:lnTo>
                <a:lnTo>
                  <a:pt x="304800" y="266700"/>
                </a:lnTo>
                <a:lnTo>
                  <a:pt x="304800" y="117577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Freeform 32"/>
          <p:cNvSpPr/>
          <p:nvPr/>
        </p:nvSpPr>
        <p:spPr>
          <a:xfrm>
            <a:off x="8615680" y="4542536"/>
            <a:ext cx="408085" cy="408085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33" name="Group 3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4" name="AutoShape 3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AutoShape 5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AutoShape 5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AutoShape 5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3" name="AutoShape 5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TextBox 5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组织架构</a:t>
              </a:r>
            </a:p>
          </p:txBody>
        </p:sp>
      </p:grpSp>
      <p:sp>
        <p:nvSpPr>
          <p:cNvPr id="55" name="TextBox 55"/>
          <p:cNvSpPr txBox="1"/>
          <p:nvPr/>
        </p:nvSpPr>
        <p:spPr>
          <a:xfrm>
            <a:off x="2202341" y="4590795"/>
            <a:ext cx="2000250" cy="8001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负责公司的日常运营和管理</a:t>
            </a:r>
          </a:p>
        </p:txBody>
      </p:sp>
      <p:sp>
        <p:nvSpPr>
          <p:cNvPr id="56" name="TextBox 56"/>
          <p:cNvSpPr txBox="1"/>
          <p:nvPr/>
        </p:nvSpPr>
        <p:spPr>
          <a:xfrm>
            <a:off x="1997553" y="4125396"/>
            <a:ext cx="2409825" cy="4095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总经理</a:t>
            </a:r>
          </a:p>
        </p:txBody>
      </p:sp>
      <p:sp>
        <p:nvSpPr>
          <p:cNvPr id="57" name="TextBox 57"/>
          <p:cNvSpPr txBox="1"/>
          <p:nvPr/>
        </p:nvSpPr>
        <p:spPr>
          <a:xfrm>
            <a:off x="4130157" y="2289942"/>
            <a:ext cx="2000250" cy="8001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负责电接触材料的研发和创新</a:t>
            </a:r>
          </a:p>
        </p:txBody>
      </p:sp>
      <p:sp>
        <p:nvSpPr>
          <p:cNvPr id="58" name="TextBox 58"/>
          <p:cNvSpPr txBox="1"/>
          <p:nvPr/>
        </p:nvSpPr>
        <p:spPr>
          <a:xfrm>
            <a:off x="3925369" y="1824542"/>
            <a:ext cx="2409825" cy="4095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技术研发部</a:t>
            </a:r>
          </a:p>
        </p:txBody>
      </p:sp>
      <p:sp>
        <p:nvSpPr>
          <p:cNvPr id="59" name="TextBox 59"/>
          <p:cNvSpPr txBox="1"/>
          <p:nvPr/>
        </p:nvSpPr>
        <p:spPr>
          <a:xfrm>
            <a:off x="7790441" y="2343651"/>
            <a:ext cx="2000250" cy="8001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负责产品的销售和市场推广</a:t>
            </a:r>
          </a:p>
        </p:txBody>
      </p:sp>
      <p:sp>
        <p:nvSpPr>
          <p:cNvPr id="60" name="TextBox 60"/>
          <p:cNvSpPr txBox="1"/>
          <p:nvPr/>
        </p:nvSpPr>
        <p:spPr>
          <a:xfrm>
            <a:off x="7585654" y="1878252"/>
            <a:ext cx="2409825" cy="4095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市场部</a:t>
            </a:r>
          </a:p>
        </p:txBody>
      </p:sp>
      <p:sp>
        <p:nvSpPr>
          <p:cNvPr id="61" name="TextBox 61"/>
          <p:cNvSpPr txBox="1"/>
          <p:nvPr/>
        </p:nvSpPr>
        <p:spPr>
          <a:xfrm>
            <a:off x="6004751" y="4590795"/>
            <a:ext cx="2000250" cy="8001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负责电接触材料的生产和质量控制</a:t>
            </a:r>
          </a:p>
        </p:txBody>
      </p:sp>
      <p:sp>
        <p:nvSpPr>
          <p:cNvPr id="62" name="TextBox 62"/>
          <p:cNvSpPr txBox="1"/>
          <p:nvPr/>
        </p:nvSpPr>
        <p:spPr>
          <a:xfrm>
            <a:off x="5799964" y="4125396"/>
            <a:ext cx="2409825" cy="4095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生产部</a:t>
            </a:r>
          </a:p>
        </p:txBody>
      </p:sp>
      <p:sp>
        <p:nvSpPr>
          <p:cNvPr id="63" name="TextBox 63"/>
          <p:cNvSpPr txBox="1"/>
          <p:nvPr/>
        </p:nvSpPr>
        <p:spPr>
          <a:xfrm>
            <a:off x="9676745" y="4537086"/>
            <a:ext cx="2000250" cy="8001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负责公司财务管理和资金运作</a:t>
            </a:r>
          </a:p>
        </p:txBody>
      </p:sp>
      <p:sp>
        <p:nvSpPr>
          <p:cNvPr id="64" name="TextBox 64"/>
          <p:cNvSpPr txBox="1"/>
          <p:nvPr/>
        </p:nvSpPr>
        <p:spPr>
          <a:xfrm>
            <a:off x="9471957" y="4071686"/>
            <a:ext cx="2409825" cy="4095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财务部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>
            <a:off x="6670291" y="3742977"/>
            <a:ext cx="1631969" cy="672075"/>
          </a:xfrm>
          <a:prstGeom prst="line">
            <a:avLst/>
          </a:prstGeom>
          <a:ln w="9525">
            <a:solidFill>
              <a:srgbClr val="0A6446">
                <a:alpha val="100000"/>
              </a:srgbClr>
            </a:solidFill>
            <a:prstDash val="dash"/>
          </a:ln>
        </p:spPr>
      </p:cxnSp>
      <p:cxnSp>
        <p:nvCxnSpPr>
          <p:cNvPr id="3" name="Connector 3"/>
          <p:cNvCxnSpPr/>
          <p:nvPr/>
        </p:nvCxnSpPr>
        <p:spPr>
          <a:xfrm flipV="1">
            <a:off x="6670291" y="2014785"/>
            <a:ext cx="1631969" cy="672075"/>
          </a:xfrm>
          <a:prstGeom prst="line">
            <a:avLst/>
          </a:prstGeom>
          <a:ln w="9525">
            <a:solidFill>
              <a:srgbClr val="0A6446">
                <a:alpha val="100000"/>
              </a:srgbClr>
            </a:solidFill>
            <a:prstDash val="dash"/>
          </a:ln>
        </p:spPr>
      </p:cxnSp>
      <p:cxnSp>
        <p:nvCxnSpPr>
          <p:cNvPr id="4" name="Connector 4"/>
          <p:cNvCxnSpPr/>
          <p:nvPr/>
        </p:nvCxnSpPr>
        <p:spPr>
          <a:xfrm flipH="1" flipV="1">
            <a:off x="3776689" y="2110795"/>
            <a:ext cx="1645627" cy="576064"/>
          </a:xfrm>
          <a:prstGeom prst="line">
            <a:avLst/>
          </a:prstGeom>
          <a:ln w="9525">
            <a:solidFill>
              <a:srgbClr val="0A6446">
                <a:alpha val="100000"/>
              </a:srgbClr>
            </a:solidFill>
            <a:prstDash val="dash"/>
          </a:ln>
        </p:spPr>
      </p:cxnSp>
      <p:cxnSp>
        <p:nvCxnSpPr>
          <p:cNvPr id="5" name="Connector 5"/>
          <p:cNvCxnSpPr/>
          <p:nvPr/>
        </p:nvCxnSpPr>
        <p:spPr>
          <a:xfrm flipH="1">
            <a:off x="3776689" y="3742977"/>
            <a:ext cx="1645627" cy="672075"/>
          </a:xfrm>
          <a:prstGeom prst="line">
            <a:avLst/>
          </a:prstGeom>
          <a:ln w="9525">
            <a:solidFill>
              <a:srgbClr val="0A6446">
                <a:alpha val="100000"/>
              </a:srgbClr>
            </a:solidFill>
            <a:prstDash val="dash"/>
          </a:ln>
        </p:spPr>
      </p:cxnSp>
      <p:grpSp>
        <p:nvGrpSpPr>
          <p:cNvPr id="6" name="Group 6"/>
          <p:cNvGrpSpPr/>
          <p:nvPr/>
        </p:nvGrpSpPr>
        <p:grpSpPr>
          <a:xfrm>
            <a:off x="2734342" y="1420368"/>
            <a:ext cx="1042321" cy="1042416"/>
            <a:chOff x="2734342" y="1420368"/>
            <a:chExt cx="1042321" cy="1042416"/>
          </a:xfrm>
        </p:grpSpPr>
        <p:sp>
          <p:nvSpPr>
            <p:cNvPr id="7" name="AutoShape 7"/>
            <p:cNvSpPr/>
            <p:nvPr/>
          </p:nvSpPr>
          <p:spPr>
            <a:xfrm>
              <a:off x="2734342" y="1420368"/>
              <a:ext cx="1042321" cy="1042416"/>
            </a:xfrm>
            <a:prstGeom prst="ellipse">
              <a:avLst/>
            </a:prstGeom>
            <a:solidFill>
              <a:schemeClr val="accent1">
                <a:lumMod val="7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2734342" y="4030980"/>
            <a:ext cx="1042321" cy="1042416"/>
            <a:chOff x="2734342" y="4030980"/>
            <a:chExt cx="1042321" cy="1042416"/>
          </a:xfrm>
        </p:grpSpPr>
        <p:sp>
          <p:nvSpPr>
            <p:cNvPr id="9" name="AutoShape 9"/>
            <p:cNvSpPr/>
            <p:nvPr/>
          </p:nvSpPr>
          <p:spPr>
            <a:xfrm>
              <a:off x="2734342" y="4030980"/>
              <a:ext cx="1042321" cy="104241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8398288" y="1431608"/>
            <a:ext cx="1042321" cy="1042416"/>
            <a:chOff x="8398288" y="1431608"/>
            <a:chExt cx="1042321" cy="1042416"/>
          </a:xfrm>
        </p:grpSpPr>
        <p:sp>
          <p:nvSpPr>
            <p:cNvPr id="11" name="AutoShape 11"/>
            <p:cNvSpPr/>
            <p:nvPr/>
          </p:nvSpPr>
          <p:spPr>
            <a:xfrm>
              <a:off x="8398288" y="1431608"/>
              <a:ext cx="1042321" cy="104241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8398288" y="4042220"/>
            <a:ext cx="1042321" cy="1042416"/>
            <a:chOff x="8398288" y="4042220"/>
            <a:chExt cx="1042321" cy="1042416"/>
          </a:xfrm>
        </p:grpSpPr>
        <p:sp>
          <p:nvSpPr>
            <p:cNvPr id="13" name="AutoShape 13"/>
            <p:cNvSpPr/>
            <p:nvPr/>
          </p:nvSpPr>
          <p:spPr>
            <a:xfrm>
              <a:off x="8398288" y="4042220"/>
              <a:ext cx="1042321" cy="1042416"/>
            </a:xfrm>
            <a:prstGeom prst="ellipse">
              <a:avLst/>
            </a:prstGeom>
            <a:solidFill>
              <a:schemeClr val="accent1">
                <a:lumMod val="7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4" name="Freeform 14"/>
          <p:cNvSpPr/>
          <p:nvPr/>
        </p:nvSpPr>
        <p:spPr>
          <a:xfrm>
            <a:off x="5202215" y="2324886"/>
            <a:ext cx="720631" cy="720631"/>
          </a:xfrm>
          <a:custGeom>
            <a:rect l="l" t="t" r="r" b="b"/>
            <a:pathLst>
              <a:path w="1090749" h="1090749">
                <a:moveTo>
                  <a:pt x="1090749" y="0"/>
                </a:moveTo>
                <a:lnTo>
                  <a:pt x="1090749" y="520353"/>
                </a:lnTo>
                <a:lnTo>
                  <a:pt x="1054097" y="529777"/>
                </a:lnTo>
                <a:cubicBezTo>
                  <a:pt x="804459" y="607423"/>
                  <a:pt x="607423" y="804459"/>
                  <a:pt x="529777" y="1054097"/>
                </a:cubicBezTo>
                <a:lnTo>
                  <a:pt x="520353" y="1090749"/>
                </a:lnTo>
                <a:lnTo>
                  <a:pt x="0" y="1090749"/>
                </a:lnTo>
                <a:lnTo>
                  <a:pt x="9646" y="1027542"/>
                </a:lnTo>
                <a:cubicBezTo>
                  <a:pt x="114196" y="516617"/>
                  <a:pt x="516617" y="114196"/>
                  <a:pt x="1027542" y="9646"/>
                </a:cubicBezTo>
                <a:lnTo>
                  <a:pt x="1090749" y="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6187678" y="2324886"/>
            <a:ext cx="720631" cy="720631"/>
          </a:xfrm>
          <a:custGeom>
            <a:rect l="l" t="t" r="r" b="b"/>
            <a:pathLst>
              <a:path w="1090749" h="1090749">
                <a:moveTo>
                  <a:pt x="0" y="0"/>
                </a:moveTo>
                <a:lnTo>
                  <a:pt x="63206" y="9646"/>
                </a:lnTo>
                <a:cubicBezTo>
                  <a:pt x="574131" y="114196"/>
                  <a:pt x="976552" y="516617"/>
                  <a:pt x="1081102" y="1027542"/>
                </a:cubicBezTo>
                <a:lnTo>
                  <a:pt x="1090749" y="1090749"/>
                </a:lnTo>
                <a:lnTo>
                  <a:pt x="570395" y="1090749"/>
                </a:lnTo>
                <a:lnTo>
                  <a:pt x="560971" y="1054097"/>
                </a:lnTo>
                <a:cubicBezTo>
                  <a:pt x="483326" y="804459"/>
                  <a:pt x="286290" y="607423"/>
                  <a:pt x="36651" y="529777"/>
                </a:cubicBezTo>
                <a:lnTo>
                  <a:pt x="0" y="520353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5202215" y="3310349"/>
            <a:ext cx="720631" cy="720631"/>
          </a:xfrm>
          <a:custGeom>
            <a:rect l="l" t="t" r="r" b="b"/>
            <a:pathLst>
              <a:path w="1090749" h="1090749">
                <a:moveTo>
                  <a:pt x="0" y="0"/>
                </a:moveTo>
                <a:lnTo>
                  <a:pt x="520353" y="0"/>
                </a:lnTo>
                <a:lnTo>
                  <a:pt x="529777" y="36651"/>
                </a:lnTo>
                <a:cubicBezTo>
                  <a:pt x="607423" y="286290"/>
                  <a:pt x="804459" y="483326"/>
                  <a:pt x="1054097" y="560971"/>
                </a:cubicBezTo>
                <a:lnTo>
                  <a:pt x="1090749" y="570395"/>
                </a:lnTo>
                <a:lnTo>
                  <a:pt x="1090749" y="1090749"/>
                </a:lnTo>
                <a:lnTo>
                  <a:pt x="1027542" y="1081102"/>
                </a:lnTo>
                <a:cubicBezTo>
                  <a:pt x="516617" y="976552"/>
                  <a:pt x="114196" y="574131"/>
                  <a:pt x="9646" y="63206"/>
                </a:cubicBez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6187678" y="3310349"/>
            <a:ext cx="720631" cy="720631"/>
          </a:xfrm>
          <a:custGeom>
            <a:rect l="l" t="t" r="r" b="b"/>
            <a:pathLst>
              <a:path w="1090748" h="1090748">
                <a:moveTo>
                  <a:pt x="570395" y="0"/>
                </a:moveTo>
                <a:lnTo>
                  <a:pt x="1090748" y="0"/>
                </a:lnTo>
                <a:lnTo>
                  <a:pt x="1081102" y="63206"/>
                </a:lnTo>
                <a:cubicBezTo>
                  <a:pt x="976552" y="574131"/>
                  <a:pt x="574131" y="976552"/>
                  <a:pt x="63206" y="1081102"/>
                </a:cubicBezTo>
                <a:lnTo>
                  <a:pt x="0" y="1090748"/>
                </a:lnTo>
                <a:lnTo>
                  <a:pt x="0" y="570395"/>
                </a:lnTo>
                <a:lnTo>
                  <a:pt x="36651" y="560971"/>
                </a:lnTo>
                <a:cubicBezTo>
                  <a:pt x="286290" y="483326"/>
                  <a:pt x="483326" y="286290"/>
                  <a:pt x="560971" y="36651"/>
                </a:cubicBezTo>
                <a:lnTo>
                  <a:pt x="570395" y="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3010349" y="1696423"/>
            <a:ext cx="490307" cy="490307"/>
          </a:xfrm>
          <a:custGeom>
            <a:rect l="l" t="t" r="r" b="b"/>
            <a:pathLst>
              <a:path w="304800" h="304800">
                <a:moveTo>
                  <a:pt x="152400" y="0"/>
                </a:moveTo>
                <a:cubicBezTo>
                  <a:pt x="68237" y="0"/>
                  <a:pt x="0" y="68237"/>
                  <a:pt x="0" y="152400"/>
                </a:cubicBezTo>
                <a:cubicBezTo>
                  <a:pt x="0" y="236563"/>
                  <a:pt x="68237" y="304800"/>
                  <a:pt x="152400" y="304800"/>
                </a:cubicBezTo>
                <a:cubicBezTo>
                  <a:pt x="236563" y="304800"/>
                  <a:pt x="304800" y="236563"/>
                  <a:pt x="304800" y="152400"/>
                </a:cubicBezTo>
                <a:cubicBezTo>
                  <a:pt x="304800" y="68237"/>
                  <a:pt x="236563" y="0"/>
                  <a:pt x="152400" y="0"/>
                </a:cubicBezTo>
                <a:close/>
                <a:moveTo>
                  <a:pt x="128778" y="222723"/>
                </a:moveTo>
                <a:lnTo>
                  <a:pt x="58655" y="152591"/>
                </a:lnTo>
                <a:lnTo>
                  <a:pt x="85592" y="125654"/>
                </a:lnTo>
                <a:lnTo>
                  <a:pt x="128768" y="168850"/>
                </a:lnTo>
                <a:lnTo>
                  <a:pt x="220370" y="77248"/>
                </a:lnTo>
                <a:lnTo>
                  <a:pt x="247307" y="104184"/>
                </a:lnTo>
                <a:lnTo>
                  <a:pt x="128778" y="222723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Freeform 19"/>
          <p:cNvSpPr/>
          <p:nvPr/>
        </p:nvSpPr>
        <p:spPr>
          <a:xfrm>
            <a:off x="8674179" y="1696307"/>
            <a:ext cx="490538" cy="490538"/>
          </a:xfrm>
          <a:custGeom>
            <a:rect l="l" t="t" r="r" b="b"/>
            <a:pathLst>
              <a:path w="304800" h="304800">
                <a:moveTo>
                  <a:pt x="57150" y="114300"/>
                </a:moveTo>
                <a:lnTo>
                  <a:pt x="0" y="171450"/>
                </a:lnTo>
                <a:lnTo>
                  <a:pt x="114300" y="285750"/>
                </a:lnTo>
                <a:lnTo>
                  <a:pt x="304800" y="95250"/>
                </a:lnTo>
                <a:lnTo>
                  <a:pt x="247650" y="38100"/>
                </a:lnTo>
                <a:lnTo>
                  <a:pt x="114300" y="17145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Freeform 20"/>
          <p:cNvSpPr/>
          <p:nvPr/>
        </p:nvSpPr>
        <p:spPr>
          <a:xfrm>
            <a:off x="3010233" y="4306919"/>
            <a:ext cx="490538" cy="490538"/>
          </a:xfrm>
          <a:custGeom>
            <a:rect l="l" t="t" r="r" b="b"/>
            <a:pathLst>
              <a:path w="304800" h="304800">
                <a:moveTo>
                  <a:pt x="152400" y="38100"/>
                </a:moveTo>
                <a:cubicBezTo>
                  <a:pt x="215427" y="38100"/>
                  <a:pt x="266700" y="89373"/>
                  <a:pt x="266700" y="152400"/>
                </a:cubicBezTo>
                <a:cubicBezTo>
                  <a:pt x="266700" y="215427"/>
                  <a:pt x="215427" y="266700"/>
                  <a:pt x="152400" y="266700"/>
                </a:cubicBezTo>
                <a:cubicBezTo>
                  <a:pt x="89373" y="266700"/>
                  <a:pt x="38100" y="215427"/>
                  <a:pt x="38100" y="152400"/>
                </a:cubicBezTo>
                <a:cubicBezTo>
                  <a:pt x="38100" y="89373"/>
                  <a:pt x="89373" y="38100"/>
                  <a:pt x="152400" y="38100"/>
                </a:cubicBezTo>
                <a:moveTo>
                  <a:pt x="152400" y="0"/>
                </a:moveTo>
                <a:cubicBezTo>
                  <a:pt x="68237" y="0"/>
                  <a:pt x="0" y="68237"/>
                  <a:pt x="0" y="152400"/>
                </a:cubicBezTo>
                <a:cubicBezTo>
                  <a:pt x="0" y="236563"/>
                  <a:pt x="68237" y="304800"/>
                  <a:pt x="152400" y="304800"/>
                </a:cubicBezTo>
                <a:cubicBezTo>
                  <a:pt x="236563" y="304800"/>
                  <a:pt x="304800" y="236563"/>
                  <a:pt x="304800" y="152400"/>
                </a:cubicBezTo>
                <a:cubicBezTo>
                  <a:pt x="304800" y="68237"/>
                  <a:pt x="236563" y="0"/>
                  <a:pt x="152400" y="0"/>
                </a:cubicBezTo>
                <a:lnTo>
                  <a:pt x="152400" y="0"/>
                </a:lnTo>
                <a:close/>
                <a:moveTo>
                  <a:pt x="204045" y="176955"/>
                </a:moveTo>
                <a:lnTo>
                  <a:pt x="171450" y="144323"/>
                </a:lnTo>
                <a:lnTo>
                  <a:pt x="171450" y="76200"/>
                </a:lnTo>
                <a:lnTo>
                  <a:pt x="133131" y="76200"/>
                </a:lnTo>
                <a:lnTo>
                  <a:pt x="133131" y="152324"/>
                </a:lnTo>
                <a:cubicBezTo>
                  <a:pt x="133131" y="158058"/>
                  <a:pt x="135769" y="163001"/>
                  <a:pt x="139751" y="166535"/>
                </a:cubicBezTo>
                <a:lnTo>
                  <a:pt x="177108" y="203892"/>
                </a:lnTo>
                <a:lnTo>
                  <a:pt x="204045" y="176955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Freeform 21"/>
          <p:cNvSpPr/>
          <p:nvPr/>
        </p:nvSpPr>
        <p:spPr>
          <a:xfrm>
            <a:off x="8674179" y="4306919"/>
            <a:ext cx="490538" cy="490538"/>
          </a:xfrm>
          <a:custGeom>
            <a:rect l="l" t="t" r="r" b="b"/>
            <a:pathLst>
              <a:path w="323850" h="304800">
                <a:moveTo>
                  <a:pt x="265490" y="266700"/>
                </a:moveTo>
                <a:cubicBezTo>
                  <a:pt x="265490" y="266700"/>
                  <a:pt x="318068" y="266757"/>
                  <a:pt x="325450" y="215313"/>
                </a:cubicBezTo>
                <a:cubicBezTo>
                  <a:pt x="328965" y="159058"/>
                  <a:pt x="274625" y="147971"/>
                  <a:pt x="274625" y="147971"/>
                </a:cubicBezTo>
                <a:cubicBezTo>
                  <a:pt x="274625" y="147971"/>
                  <a:pt x="280807" y="64694"/>
                  <a:pt x="204511" y="55197"/>
                </a:cubicBezTo>
                <a:cubicBezTo>
                  <a:pt x="139122" y="48520"/>
                  <a:pt x="119224" y="109290"/>
                  <a:pt x="119224" y="109290"/>
                </a:cubicBezTo>
                <a:cubicBezTo>
                  <a:pt x="119224" y="109290"/>
                  <a:pt x="99527" y="90354"/>
                  <a:pt x="72809" y="105823"/>
                </a:cubicBezTo>
                <a:cubicBezTo>
                  <a:pt x="48892" y="120587"/>
                  <a:pt x="53121" y="147618"/>
                  <a:pt x="53121" y="147618"/>
                </a:cubicBezTo>
                <a:cubicBezTo>
                  <a:pt x="53121" y="147618"/>
                  <a:pt x="0" y="157944"/>
                  <a:pt x="0" y="212084"/>
                </a:cubicBezTo>
                <a:cubicBezTo>
                  <a:pt x="1191" y="266157"/>
                  <a:pt x="57693" y="266700"/>
                  <a:pt x="57693" y="266700"/>
                </a:cubicBezTo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7643475" y="2556545"/>
            <a:ext cx="2551945" cy="488972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业务范围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2100892" y="2655329"/>
            <a:ext cx="2309220" cy="1189048"/>
            <a:chOff x="2100892" y="2655329"/>
            <a:chExt cx="2309220" cy="1189048"/>
          </a:xfrm>
        </p:grpSpPr>
        <p:sp>
          <p:nvSpPr>
            <p:cNvPr id="46" name="TextBox 46"/>
            <p:cNvSpPr txBox="1"/>
            <p:nvPr/>
          </p:nvSpPr>
          <p:spPr>
            <a:xfrm>
              <a:off x="2100892" y="2655329"/>
              <a:ext cx="2309220" cy="1189048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电接触材料的研发和生产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2100892" y="5218283"/>
            <a:ext cx="2309220" cy="1189048"/>
            <a:chOff x="2100892" y="5218283"/>
            <a:chExt cx="2309220" cy="1189048"/>
          </a:xfrm>
        </p:grpSpPr>
        <p:sp>
          <p:nvSpPr>
            <p:cNvPr id="48" name="TextBox 48"/>
            <p:cNvSpPr txBox="1"/>
            <p:nvPr/>
          </p:nvSpPr>
          <p:spPr>
            <a:xfrm>
              <a:off x="2100892" y="5218283"/>
              <a:ext cx="2309220" cy="1189048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电接触材料的销售和市场推广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7764838" y="2655329"/>
            <a:ext cx="2309220" cy="1189048"/>
            <a:chOff x="7764838" y="2655329"/>
            <a:chExt cx="2309220" cy="1189048"/>
          </a:xfrm>
        </p:grpSpPr>
        <p:sp>
          <p:nvSpPr>
            <p:cNvPr id="50" name="TextBox 50"/>
            <p:cNvSpPr txBox="1"/>
            <p:nvPr/>
          </p:nvSpPr>
          <p:spPr>
            <a:xfrm>
              <a:off x="7764838" y="2655329"/>
              <a:ext cx="2309220" cy="1189048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提供电接触材料解决方案和技术支持</a:t>
              </a:r>
            </a:p>
          </p:txBody>
        </p:sp>
      </p:grpSp>
      <p:grpSp>
        <p:nvGrpSpPr>
          <p:cNvPr id="51" name="Group 51"/>
          <p:cNvGrpSpPr/>
          <p:nvPr/>
        </p:nvGrpSpPr>
        <p:grpSpPr>
          <a:xfrm>
            <a:off x="7764838" y="5218283"/>
            <a:ext cx="2309220" cy="1189048"/>
            <a:chOff x="7764838" y="5218283"/>
            <a:chExt cx="2309220" cy="1189048"/>
          </a:xfrm>
        </p:grpSpPr>
        <p:sp>
          <p:nvSpPr>
            <p:cNvPr id="52" name="TextBox 52"/>
            <p:cNvSpPr txBox="1"/>
            <p:nvPr/>
          </p:nvSpPr>
          <p:spPr>
            <a:xfrm>
              <a:off x="7764838" y="5218283"/>
              <a:ext cx="2309220" cy="1189048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与国内外客户建立长期合作关系，提供定制化产品和服务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534669" y="336865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顺势崛起战略制定</a:t>
            </a:r>
          </a:p>
        </p:txBody>
      </p:sp>
      <p:sp>
        <p:nvSpPr>
          <p:cNvPr id="3" name="AutoShape 3"/>
          <p:cNvSpPr/>
          <p:nvPr/>
        </p:nvSpPr>
        <p:spPr>
          <a:xfrm>
            <a:off x="530711" y="774551"/>
            <a:ext cx="493417" cy="493417"/>
          </a:xfrm>
          <a:prstGeom prst="ellipse">
            <a:avLst/>
          </a:prstGeom>
          <a:gradFill>
            <a:gsLst>
              <a:gs pos="0">
                <a:schemeClr val="accent1">
                  <a:alpha val="20000"/>
                  <a:lumMod val="20000"/>
                  <a:lumOff val="80000"/>
                </a:schemeClr>
              </a:gs>
              <a:gs pos="100000">
                <a:schemeClr val="accent2">
                  <a:alpha val="20000"/>
                  <a:lumMod val="20000"/>
                  <a:lumOff val="8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0591670" y="5593080"/>
            <a:ext cx="689835" cy="689835"/>
          </a:xfrm>
          <a:prstGeom prst="ellipse">
            <a:avLst/>
          </a:prstGeom>
          <a:gradFill>
            <a:gsLst>
              <a:gs pos="0">
                <a:schemeClr val="accent1">
                  <a:alpha val="20000"/>
                  <a:lumMod val="20000"/>
                  <a:lumOff val="80000"/>
                </a:schemeClr>
              </a:gs>
              <a:gs pos="100000">
                <a:schemeClr val="accent2">
                  <a:alpha val="20000"/>
                  <a:lumMod val="20000"/>
                  <a:lumOff val="8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57538" y="1814132"/>
            <a:ext cx="2276924" cy="3364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60000"/>
                    <a:lumOff val="4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2710445" y="331660"/>
            <a:ext cx="6771110" cy="14824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分析全球及国内市场对电接触材料的潜在需求，预测未来市场增长点。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市场需求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625" r="16625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竞争格局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0000" r="10000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行业趋势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了解国内外主要竞争对手的市场份额、产品特点及竞争优势。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关注电接触材料行业的技术创新、政策法规及环保要求等发展趋势。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市场分析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63829" y="1628258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4345" y="2028557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分析竞争对手的营销策略、产品定价及渠道布局等。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4345" y="1509487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竞争策略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2500" r="12500"/>
          <a:stretch>
            <a:fillRect/>
          </a:stretch>
        </p:blipFill>
        <p:spPr>
          <a:xfrm>
            <a:off x="6096000" y="1153983"/>
            <a:ext cx="5194482" cy="5194482"/>
          </a:xfrm>
          <a:prstGeom prst="ellipse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994345" y="3637901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挖掘自身在技术、品质、服务等方面的优势，提升竞争力。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94345" y="3118831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竞争优势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994345" y="5274339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寻找与自身互补的合作伙伴，实现资源共享和优势互补。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994345" y="4755268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合作机会</a:t>
            </a:r>
          </a:p>
        </p:txBody>
      </p:sp>
      <p:sp>
        <p:nvSpPr>
          <p:cNvPr id="10" name="AutoShape 10"/>
          <p:cNvSpPr/>
          <p:nvPr/>
        </p:nvSpPr>
        <p:spPr>
          <a:xfrm>
            <a:off x="763829" y="3237602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63829" y="4874039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竞争态势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销售目标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设定短期和长期销售目标，包括市场份额、销售额及客户数量等。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技术创新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加大研发投入，提升产品技术含量，保持行业领先地位。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市场定位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明确企业在电接触材料市场的定位，如高端产品、中端产品或特定应用领域。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l="20625" r="20625"/>
          <a:stretch>
            <a:fillRect/>
          </a:stretch>
        </p:blipFill>
        <p:spPr>
          <a:xfrm>
            <a:off x="869006" y="1293634"/>
            <a:ext cx="4563025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战略目标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778786" y="3346403"/>
            <a:ext cx="2702514" cy="2702514"/>
          </a:xfrm>
          <a:prstGeom prst="donut">
            <a:avLst>
              <a:gd name="adj" fmla="val 6114"/>
            </a:avLst>
          </a:prstGeom>
          <a:solidFill>
            <a:schemeClr val="accent1">
              <a:lumMod val="75000"/>
              <a:alpha val="24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511044" y="2788639"/>
            <a:ext cx="1219200" cy="121920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5740703" y="3074788"/>
            <a:ext cx="778679" cy="778679"/>
          </a:xfrm>
          <a:custGeom>
            <a:rect l="l" t="t" r="r" b="b"/>
            <a:pathLst>
              <a:path w="304800" h="304800">
                <a:moveTo>
                  <a:pt x="152800" y="79486"/>
                </a:moveTo>
                <a:cubicBezTo>
                  <a:pt x="152800" y="79486"/>
                  <a:pt x="133750" y="38891"/>
                  <a:pt x="90888" y="38891"/>
                </a:cubicBezTo>
                <a:cubicBezTo>
                  <a:pt x="44053" y="38891"/>
                  <a:pt x="19450" y="78581"/>
                  <a:pt x="19450" y="118262"/>
                </a:cubicBezTo>
                <a:cubicBezTo>
                  <a:pt x="19450" y="184147"/>
                  <a:pt x="152800" y="265900"/>
                  <a:pt x="152800" y="265900"/>
                </a:cubicBezTo>
                <a:cubicBezTo>
                  <a:pt x="152800" y="265900"/>
                  <a:pt x="285350" y="184937"/>
                  <a:pt x="285350" y="118262"/>
                </a:cubicBezTo>
                <a:cubicBezTo>
                  <a:pt x="285350" y="77781"/>
                  <a:pt x="259956" y="38891"/>
                  <a:pt x="214713" y="38891"/>
                </a:cubicBezTo>
                <a:cubicBezTo>
                  <a:pt x="169469" y="38891"/>
                  <a:pt x="152800" y="79486"/>
                  <a:pt x="152800" y="79486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3869496" y="1257010"/>
            <a:ext cx="4524375" cy="561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产品策略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177126" y="1812889"/>
            <a:ext cx="3905250" cy="6858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优化产品组合，开发新产品，满足不同客户需求。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8064328" y="4532679"/>
            <a:ext cx="4524375" cy="561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品牌建设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8064328" y="5088557"/>
            <a:ext cx="3905250" cy="6858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加强品牌宣传，提升品牌知名度和美誉度。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-279124" y="4532679"/>
            <a:ext cx="4524375" cy="561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市场拓展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336137" y="5088557"/>
            <a:ext cx="3905250" cy="6858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开拓新市场，扩大销售渠道，提高市场覆盖率。</a:t>
            </a:r>
          </a:p>
        </p:txBody>
      </p:sp>
      <p:sp>
        <p:nvSpPr>
          <p:cNvPr id="11" name="AutoShape 11"/>
          <p:cNvSpPr/>
          <p:nvPr/>
        </p:nvSpPr>
        <p:spPr>
          <a:xfrm>
            <a:off x="4521503" y="4625262"/>
            <a:ext cx="1219200" cy="121920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6599104" y="4625262"/>
            <a:ext cx="1219200" cy="1219200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 rot="-2700000">
            <a:off x="4825398" y="4929157"/>
            <a:ext cx="611410" cy="611410"/>
          </a:xfrm>
          <a:custGeom>
            <a:rect l="l" t="t" r="r" b="b"/>
            <a:pathLst>
              <a:path w="304800" h="304800">
                <a:moveTo>
                  <a:pt x="222609" y="281264"/>
                </a:moveTo>
                <a:cubicBezTo>
                  <a:pt x="222609" y="281264"/>
                  <a:pt x="225800" y="262099"/>
                  <a:pt x="206121" y="238696"/>
                </a:cubicBezTo>
                <a:cubicBezTo>
                  <a:pt x="225276" y="184966"/>
                  <a:pt x="227933" y="136036"/>
                  <a:pt x="227933" y="136036"/>
                </a:cubicBezTo>
                <a:cubicBezTo>
                  <a:pt x="227933" y="136036"/>
                  <a:pt x="267300" y="145085"/>
                  <a:pt x="267300" y="183909"/>
                </a:cubicBezTo>
                <a:cubicBezTo>
                  <a:pt x="267291" y="250403"/>
                  <a:pt x="222609" y="281264"/>
                  <a:pt x="222609" y="281264"/>
                </a:cubicBezTo>
                <a:close/>
                <a:moveTo>
                  <a:pt x="114100" y="257918"/>
                </a:moveTo>
                <a:cubicBezTo>
                  <a:pt x="114100" y="257918"/>
                  <a:pt x="87735" y="173307"/>
                  <a:pt x="87735" y="138208"/>
                </a:cubicBezTo>
                <a:cubicBezTo>
                  <a:pt x="87735" y="122415"/>
                  <a:pt x="89516" y="108366"/>
                  <a:pt x="92288" y="95612"/>
                </a:cubicBezTo>
                <a:lnTo>
                  <a:pt x="212398" y="95612"/>
                </a:lnTo>
                <a:cubicBezTo>
                  <a:pt x="215189" y="108375"/>
                  <a:pt x="216980" y="122434"/>
                  <a:pt x="216980" y="138217"/>
                </a:cubicBezTo>
                <a:cubicBezTo>
                  <a:pt x="216980" y="172784"/>
                  <a:pt x="190691" y="257918"/>
                  <a:pt x="190691" y="257918"/>
                </a:cubicBezTo>
                <a:lnTo>
                  <a:pt x="114100" y="257918"/>
                </a:lnTo>
                <a:close/>
                <a:moveTo>
                  <a:pt x="152305" y="114957"/>
                </a:moveTo>
                <a:cubicBezTo>
                  <a:pt x="138798" y="114957"/>
                  <a:pt x="127845" y="125911"/>
                  <a:pt x="127845" y="139427"/>
                </a:cubicBezTo>
                <a:cubicBezTo>
                  <a:pt x="127845" y="152933"/>
                  <a:pt x="138798" y="163897"/>
                  <a:pt x="152305" y="163897"/>
                </a:cubicBezTo>
                <a:cubicBezTo>
                  <a:pt x="165811" y="163897"/>
                  <a:pt x="176774" y="152943"/>
                  <a:pt x="176774" y="139427"/>
                </a:cubicBezTo>
                <a:cubicBezTo>
                  <a:pt x="176784" y="125911"/>
                  <a:pt x="165821" y="114957"/>
                  <a:pt x="152305" y="114957"/>
                </a:cubicBezTo>
                <a:close/>
                <a:moveTo>
                  <a:pt x="147047" y="5677"/>
                </a:moveTo>
                <a:lnTo>
                  <a:pt x="147047" y="-27642"/>
                </a:lnTo>
                <a:lnTo>
                  <a:pt x="156572" y="-27642"/>
                </a:lnTo>
                <a:lnTo>
                  <a:pt x="156572" y="4829"/>
                </a:lnTo>
                <a:cubicBezTo>
                  <a:pt x="167459" y="12754"/>
                  <a:pt x="196920" y="37957"/>
                  <a:pt x="210245" y="86506"/>
                </a:cubicBezTo>
                <a:lnTo>
                  <a:pt x="94421" y="86506"/>
                </a:lnTo>
                <a:cubicBezTo>
                  <a:pt x="107299" y="39291"/>
                  <a:pt x="135341" y="14364"/>
                  <a:pt x="147047" y="5677"/>
                </a:cubicBezTo>
                <a:close/>
                <a:moveTo>
                  <a:pt x="82191" y="281264"/>
                </a:moveTo>
                <a:cubicBezTo>
                  <a:pt x="82191" y="281264"/>
                  <a:pt x="37509" y="250403"/>
                  <a:pt x="37509" y="183909"/>
                </a:cubicBezTo>
                <a:cubicBezTo>
                  <a:pt x="37509" y="145085"/>
                  <a:pt x="76876" y="136036"/>
                  <a:pt x="76876" y="136036"/>
                </a:cubicBezTo>
                <a:cubicBezTo>
                  <a:pt x="76876" y="136036"/>
                  <a:pt x="79534" y="184966"/>
                  <a:pt x="98679" y="238697"/>
                </a:cubicBezTo>
                <a:cubicBezTo>
                  <a:pt x="78991" y="262109"/>
                  <a:pt x="82191" y="281264"/>
                  <a:pt x="82191" y="281264"/>
                </a:cubicBezTo>
                <a:close/>
                <a:moveTo>
                  <a:pt x="168507" y="286179"/>
                </a:moveTo>
                <a:lnTo>
                  <a:pt x="160525" y="278197"/>
                </a:lnTo>
                <a:lnTo>
                  <a:pt x="152019" y="304800"/>
                </a:lnTo>
                <a:lnTo>
                  <a:pt x="141903" y="278197"/>
                </a:lnTo>
                <a:lnTo>
                  <a:pt x="134988" y="292017"/>
                </a:lnTo>
                <a:lnTo>
                  <a:pt x="124873" y="267014"/>
                </a:lnTo>
                <a:lnTo>
                  <a:pt x="179661" y="267014"/>
                </a:lnTo>
                <a:lnTo>
                  <a:pt x="168507" y="286179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6933514" y="4923096"/>
            <a:ext cx="550379" cy="550379"/>
          </a:xfrm>
          <a:custGeom>
            <a:rect l="l" t="t" r="r" b="b"/>
            <a:pathLst>
              <a:path w="304800" h="304800">
                <a:moveTo>
                  <a:pt x="167640" y="0"/>
                </a:moveTo>
                <a:lnTo>
                  <a:pt x="182880" y="0"/>
                </a:lnTo>
                <a:lnTo>
                  <a:pt x="182880" y="45720"/>
                </a:lnTo>
                <a:lnTo>
                  <a:pt x="228600" y="152400"/>
                </a:lnTo>
                <a:lnTo>
                  <a:pt x="228600" y="274320"/>
                </a:lnTo>
                <a:cubicBezTo>
                  <a:pt x="228600" y="291151"/>
                  <a:pt x="214951" y="304800"/>
                  <a:pt x="198120" y="304800"/>
                </a:cubicBezTo>
                <a:lnTo>
                  <a:pt x="198120" y="304800"/>
                </a:lnTo>
                <a:lnTo>
                  <a:pt x="76200" y="304800"/>
                </a:lnTo>
                <a:cubicBezTo>
                  <a:pt x="59436" y="304800"/>
                  <a:pt x="40996" y="291998"/>
                  <a:pt x="35052" y="276149"/>
                </a:cubicBezTo>
                <a:lnTo>
                  <a:pt x="0" y="182880"/>
                </a:lnTo>
                <a:lnTo>
                  <a:pt x="0" y="152400"/>
                </a:lnTo>
                <a:cubicBezTo>
                  <a:pt x="0" y="135569"/>
                  <a:pt x="13649" y="121920"/>
                  <a:pt x="30480" y="121920"/>
                </a:cubicBezTo>
                <a:lnTo>
                  <a:pt x="30480" y="121920"/>
                </a:lnTo>
                <a:lnTo>
                  <a:pt x="137160" y="121920"/>
                </a:lnTo>
                <a:lnTo>
                  <a:pt x="137160" y="30480"/>
                </a:lnTo>
                <a:cubicBezTo>
                  <a:pt x="137160" y="13649"/>
                  <a:pt x="150809" y="0"/>
                  <a:pt x="167640" y="0"/>
                </a:cubicBezTo>
                <a:lnTo>
                  <a:pt x="167640" y="0"/>
                </a:lnTo>
                <a:close/>
                <a:moveTo>
                  <a:pt x="259080" y="152400"/>
                </a:moveTo>
                <a:lnTo>
                  <a:pt x="304800" y="152400"/>
                </a:lnTo>
                <a:lnTo>
                  <a:pt x="304800" y="304800"/>
                </a:lnTo>
                <a:lnTo>
                  <a:pt x="259080" y="304800"/>
                </a:lnTo>
                <a:lnTo>
                  <a:pt x="259080" y="1524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战略路径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https://d.book118.com/767064034102006025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1D4F"/>
      </a:lt1>
      <a:dk2>
        <a:srgbClr val="DEF6FF"/>
      </a:dk2>
      <a:lt2>
        <a:srgbClr val="000000"/>
      </a:lt2>
      <a:accent1>
        <a:srgbClr val="00B6FF"/>
      </a:accent1>
      <a:accent2>
        <a:srgbClr val="405DFF"/>
      </a:accent2>
      <a:accent3>
        <a:srgbClr val="2947E8"/>
      </a:accent3>
      <a:accent4>
        <a:srgbClr val="27DFF4"/>
      </a:accent4>
      <a:accent5>
        <a:srgbClr val="2FE8B7"/>
      </a:accent5>
      <a:accent6>
        <a:srgbClr val="FCC52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78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6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2024-08-30T01:20:35.288</cp:lastPrinted>
  <dcterms:created xsi:type="dcterms:W3CDTF">2024-08-29T17:20:35Z</dcterms:created>
  <dcterms:modified xsi:type="dcterms:W3CDTF">2024-08-29T17:20:37Z</dcterms:modified>
</cp:coreProperties>
</file>