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079A50-D240-48D1-8B38-C0BCF429D4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EEF71C-F7E6-4655-8666-0AE6F32C0C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56DC0E-8963-455F-B627-348595499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107A81-5A68-4A73-9E78-9C885DF42C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4D8D21-5949-4FB6-A506-63FD9A20ED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FE45C5-D7F4-4D05-B1B5-C091A31918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BEFC9F-0997-4D83-AEAF-93A751B0CD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8C22D6-803A-401F-AB9B-9FE4DB9DCF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D2271F-363C-4562-9B6C-3E202ADE1E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A7D1A8-FECC-4164-988A-B25CAD181A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C47617-2BC2-46C8-9C78-3329F3788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66162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产品管理概述</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产品管理基本概念与重要性</a:t>
            </a:r>
          </a:p>
          <a:p>
            <a:r>
              <a:t>市场需求分析与用户研究</a:t>
            </a:r>
          </a:p>
          <a:p>
            <a:r>
              <a:t>产品规划与设计策略</a:t>
            </a:r>
          </a:p>
          <a:p>
            <a:r>
              <a:t>产品开发流程管理与团队协作</a:t>
            </a:r>
          </a:p>
          <a:p>
            <a:r>
              <a:t>数据驱动下的产品优化与改进</a:t>
            </a:r>
          </a:p>
          <a:p>
            <a:r>
              <a:t>风险评估与应对策略制定</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产品管理基本概念与重要性</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产品是一种能满足人类某种需求和欲望的物体或无形的服务，包括实物商品、虚拟商品、服务等。</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根据产品的性质、形态和消费者需求等因素，产品可分为消费品、工业品、服务、虚拟产品等类型。</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产品分类</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产品管理目标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产品管理的目标是确保产品能满足市场需求，实现产品的商业化成功，同时提升用户体验和品牌价值。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产品管理职责</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产品经理作为产品管理的核心角色，需要负责市场调研、需求分析、产品规划、设计、开发、测试、发布等全生命周期管理，协调内外部资源，确保产品的顺利推出和运营。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06" r="23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产品管理目标与职责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476" r="12476"/>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提升产品质量</a:t>
            </a:r>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满足市场需求</a:t>
            </a:r>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实现商业化成功</a:t>
            </a:r>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促进企业创新</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为什么需要产品管理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通过专业的产品管理，可以确保产品质量和用户体验，减少产品缺陷和失误，提升品牌声誉。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优秀的产品管理能够确保产品在市场上获得良好的销售业绩和市场份额，实现商业化成功。</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产品管理能够深入市场调研，了解消费者需求和市场趋势，从而开发出更符合市场需求的产品。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产品管理鼓励企业不断进行产品创新和技术升级，以适应不断变化的市场环境和消费者需求。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市场需求分析与用户研究</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市场需求来源及识别方法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宏观经济环境</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政策变化、经济周期、社会趋势等。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行业发展趋势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技术创新、竞争格局、法规变化等。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客户反馈与需求：调研、访谈、问卷等。</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83" b="183"/>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市场需求来源及识别方法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市场调研</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通过定量和定性研究了解市场现状和未来趋势。</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数据分析</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运用统计和分析工具处理市场数据，发现潜在需求。</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专家咨询</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请教行业专家或资深从业者，获取专业见解。</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市场需求来源及识别方法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年龄、性别、地域、职业等。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基本属性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价值观、生活方式、消费观念等。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心理特征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用户画像构建与需求分析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105" b="23105"/>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行为特征：购买历史、使用习惯、社交媒体互动等。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用户画像构建与需求分析</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671" r="1267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用户对产品的基本功能和性能要求。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功能需求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用户对产品的交互设计和视觉设计的要求。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体验需求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用户对产品的品牌认同和情感联系的要求。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情感需求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用户画像构建与需求分析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选择竞品</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确定分析目标，选择直接和间接竞品。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分析维度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从产品功能、用户体验、市场策略等多个维度进行分析。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竞品分析策略及工具应用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440" r="12440"/>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19967" r="19967"/>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制定计划：明确分析目标、时间表和资源投入。</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竞品分析策略及工具应用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竞品分析策略及工具应用</a:t>
              </a:r>
            </a:p>
          </p:txBody>
        </p:sp>
      </p:grpSp>
      <p:grpSp>
        <p:nvGrpSpPr>
          <p:cNvPr id="37" name="Group 37"/>
          <p:cNvGrpSpPr/>
          <p:nvPr/>
        </p:nvGrpSpPr>
        <p:grpSpPr>
          <a:xfrm>
            <a:off x="5222881" y="5436037"/>
            <a:ext cx="2541428" cy="490334"/>
            <a:chOff x="5222881" y="5436037"/>
            <a:chExt cx="2541428" cy="490334"/>
          </a:xfrm>
        </p:grpSpPr>
        <p:sp>
          <p:nvSpPr>
            <p:cNvPr id="38" name="TextBox 38"/>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市场调研工具</a:t>
              </a:r>
            </a:p>
          </p:txBody>
        </p:sp>
      </p:grpSp>
      <p:grpSp>
        <p:nvGrpSpPr>
          <p:cNvPr id="39" name="Group 39"/>
          <p:cNvGrpSpPr/>
          <p:nvPr/>
        </p:nvGrpSpPr>
        <p:grpSpPr>
          <a:xfrm>
            <a:off x="6971715" y="4184077"/>
            <a:ext cx="2541428" cy="490334"/>
            <a:chOff x="6971715" y="4184077"/>
            <a:chExt cx="2541428" cy="490334"/>
          </a:xfrm>
        </p:grpSpPr>
        <p:sp>
          <p:nvSpPr>
            <p:cNvPr id="40" name="TextBox 40"/>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数据分析工具</a:t>
              </a:r>
            </a:p>
          </p:txBody>
        </p:sp>
      </p:grpSp>
      <p:grpSp>
        <p:nvGrpSpPr>
          <p:cNvPr id="41" name="Group 41"/>
          <p:cNvGrpSpPr/>
          <p:nvPr/>
        </p:nvGrpSpPr>
        <p:grpSpPr>
          <a:xfrm>
            <a:off x="8736929" y="2936302"/>
            <a:ext cx="2541428" cy="490334"/>
            <a:chOff x="8736929" y="2936302"/>
            <a:chExt cx="2541428" cy="490334"/>
          </a:xfrm>
        </p:grpSpPr>
        <p:sp>
          <p:nvSpPr>
            <p:cNvPr id="42" name="TextBox 42"/>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可视化工具</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用于处理和分析竞品数据，发现规律和趋势。</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用于呈现竞品分析结果，辅助决策制定。</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用于收集竞品信息和市场数据。</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产品规划与设计策略</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24" r="125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核心价值观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确立产品在设计、开发、运营等各环节中遵循的价值原则，确保产品始终符合公司战略和用户需求。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产品愿景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明确产品在未来市场中的定位和发展方向，为团队提供长期目标。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产品使命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阐述产品为用户和社会带来的价值和意义，激发团队使命感。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产品愿景、使命和核心价值观设定</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通过用户调研、竞品分析、内部讨论等方式，收集产品功能需求。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功能需求收集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对收集到的需求进行筛选和分类，去除重复和不合理需求，将相似需求合并。</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需求筛选与分类</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根据用户需求、商业价值、技术难度等因素，对功能需求进行优先级排序，确保产品开发过程中的资源投入和产出效益最大化。</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优先级排序</a:t>
            </a:r>
          </a:p>
        </p:txBody>
      </p:sp>
      <p:pic>
        <p:nvPicPr>
          <p:cNvPr id="9" name="Picture 9"/>
          <p:cNvPicPr>
            <a:picLocks noChangeAspect="1"/>
          </p:cNvPicPr>
          <p:nvPr/>
        </p:nvPicPr>
        <p:blipFill>
          <a:blip r:embed="rId2"/>
          <a:srcRect l="293" r="29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功能需求梳理与优先级排序</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https://d.book118.com/767066162012006036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20</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20</vt:i4>
      </vt:variant>
    </vt:vector>
  </HeadingPairs>
  <TitlesOfParts>
    <vt:vector baseType="lpstr" size="23">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2024-09-10T20:14:10.322</cp:lastPrinted>
  <dcterms:created xsi:type="dcterms:W3CDTF">2024-09-10T12:14:10Z</dcterms:created>
  <dcterms:modified xsi:type="dcterms:W3CDTF">2024-09-10T12:14:12Z</dcterms:modified>
</cp:coreProperties>
</file>