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3" r:id="rId28"/>
  </p:sldIdLst>
  <p:sldSz cx="7810500" cy="1081405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tags" Target="tags/tag1.xml" /><Relationship Id="rId3" Type="http://schemas.openxmlformats.org/officeDocument/2006/relationships/slide" Target="slides/slide1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C4D0DE-1B2E-4553-B4D3-0CEE5DAC8E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1C133A-9646-47DD-A324-E7AA90820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1B27A3-CCDB-473C-8153-9780101A2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1EB3AA-2577-4506-A378-0B3A74F1F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1CC0D8-35B5-4CEB-9EA0-6668BEA96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917FB9-8C13-4804-AD15-5E182B894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BD43BD-A951-4F5F-AF1E-8C7271748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DCE462-5128-49D3-BAA4-5D21F4FB40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3DBF21-1CAF-458D-9998-617517463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73E791-E185-4781-ABD8-FD45213120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C5A416-121B-442D-9E22-3B6AF5961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" Target="slide1.xml" TargetMode="Internal" /><Relationship Id="rId3" Type="http://schemas.openxmlformats.org/officeDocument/2006/relationships/slide" Target="slide2.xml" TargetMode="Internal" /><Relationship Id="rId4" Type="http://schemas.openxmlformats.org/officeDocument/2006/relationships/slide" Target="slide5.xml" TargetMode="Internal" /><Relationship Id="rId5" Type="http://schemas.openxmlformats.org/officeDocument/2006/relationships/slide" Target="slide6.xml" TargetMode="Interna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Relationship Id="rId3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7110120200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/>
          <p:nvPr/>
        </p:nvSpPr>
        <p:spPr>
          <a:xfrm>
            <a:off x="1828792" y="3314339"/>
            <a:ext cx="3873500" cy="12547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559"/>
              </a:lnSpc>
            </a:pPr>
            <a:endParaRPr lang="Arial" altLang="Arial" sz="100"/>
          </a:p>
          <a:p>
            <a:pPr marL="99694" algn="l" rtl="0" eaLnBrk="0">
              <a:lnSpc>
                <a:spcPct val="95000"/>
              </a:lnSpc>
            </a:pPr>
            <a:r>
              <a:rPr sz="28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地下工程防水技术规范</a:t>
            </a:r>
            <a:endParaRPr lang="SimSun" altLang="SimSun" sz="28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marL="12700" algn="l" rtl="0" eaLnBrk="0">
              <a:lnSpc>
                <a:spcPct val="77000"/>
              </a:lnSpc>
              <a:spcBef>
                <a:spcPts val="578"/>
              </a:spcBef>
            </a:pPr>
            <a:r>
              <a:rPr sz="1900" b="1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Technical</a:t>
            </a:r>
            <a:r>
              <a:rPr sz="1900" b="1" kern="0" spc="1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code</a:t>
            </a:r>
            <a:r>
              <a:rPr sz="1900" b="1" kern="0" spc="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for waterproo</a:t>
            </a:r>
            <a:r>
              <a:rPr sz="1900" b="1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fing</a:t>
            </a:r>
            <a:r>
              <a:rPr sz="1900" b="1" kern="0" spc="1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endParaRPr lang="Times New Roman" altLang="Times New Roman" sz="1900"/>
          </a:p>
          <a:p>
            <a:pPr marL="901700" algn="l" rtl="0" eaLnBrk="0">
              <a:lnSpc>
                <a:spcPts val="2599"/>
              </a:lnSpc>
            </a:pPr>
            <a:r>
              <a:rPr sz="1900" b="1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underground wor</a:t>
            </a:r>
            <a:r>
              <a:rPr sz="1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ks</a:t>
            </a:r>
            <a:endParaRPr lang="Times New Roman" altLang="Times New Roman" sz="1900"/>
          </a:p>
        </p:txBody>
      </p:sp>
      <p:sp>
        <p:nvSpPr>
          <p:cNvPr id="4" name="textbox 4"/>
          <p:cNvSpPr/>
          <p:nvPr/>
        </p:nvSpPr>
        <p:spPr>
          <a:xfrm>
            <a:off x="723927" y="601622"/>
            <a:ext cx="4347209" cy="8788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643"/>
              </a:lnSpc>
            </a:pPr>
            <a:endParaRPr lang="Arial" altLang="Arial" sz="100"/>
          </a:p>
          <a:p>
            <a:pPr marL="12700" algn="l" rtl="0" eaLnBrk="0">
              <a:lnSpc>
                <a:spcPct val="79000"/>
              </a:lnSpc>
            </a:pPr>
            <a:r>
              <a:rPr sz="1500" b="1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UDC</a:t>
            </a:r>
            <a:endParaRPr lang="Times New Roman" altLang="Times New Roman" sz="15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algn="r" rtl="0" eaLnBrk="0">
              <a:lnSpc>
                <a:spcPct val="98000"/>
              </a:lnSpc>
              <a:spcBef>
                <a:spcPts val="3"/>
              </a:spcBef>
            </a:pPr>
            <a:r>
              <a:rPr sz="1900" b="1" kern="0" spc="3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中华人民共和国国家标</a:t>
            </a:r>
            <a:r>
              <a:rPr sz="1900" b="1" kern="0" spc="3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准</a:t>
            </a:r>
            <a:endParaRPr lang="SimHei" altLang="SimHei" sz="1900"/>
          </a:p>
        </p:txBody>
      </p:sp>
      <p:sp>
        <p:nvSpPr>
          <p:cNvPr id="6" name="textbox 6"/>
          <p:cNvSpPr/>
          <p:nvPr/>
        </p:nvSpPr>
        <p:spPr>
          <a:xfrm>
            <a:off x="762023" y="9070340"/>
            <a:ext cx="4689475" cy="5905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122"/>
              </a:lnSpc>
            </a:pPr>
            <a:endParaRPr lang="Arial" altLang="Arial" sz="100"/>
          </a:p>
          <a:p>
            <a:pPr marL="18415" indent="-5714" algn="l" rtl="0" eaLnBrk="0">
              <a:lnSpc>
                <a:spcPct val="109000"/>
              </a:lnSpc>
            </a:pP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</a:t>
            </a:r>
            <a:r>
              <a:rPr sz="1500" kern="0" spc="2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华</a:t>
            </a:r>
            <a:r>
              <a:rPr sz="1500" kern="0" spc="3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人</a:t>
            </a:r>
            <a:r>
              <a:rPr sz="1500" kern="0" spc="3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民</a:t>
            </a:r>
            <a:r>
              <a:rPr sz="1500" kern="0" spc="3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共</a:t>
            </a:r>
            <a:r>
              <a:rPr sz="1500" kern="0" spc="2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和</a:t>
            </a:r>
            <a:r>
              <a:rPr sz="1500" kern="0" spc="3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国</a:t>
            </a:r>
            <a:r>
              <a:rPr sz="1500" kern="0" spc="2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住</a:t>
            </a:r>
            <a:r>
              <a:rPr sz="1500" kern="0" spc="2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房</a:t>
            </a:r>
            <a:r>
              <a:rPr sz="1500" kern="0" spc="2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和</a:t>
            </a:r>
            <a:r>
              <a:rPr sz="1500" kern="0" spc="2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城</a:t>
            </a:r>
            <a:r>
              <a:rPr sz="1500" kern="0" spc="3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乡</a:t>
            </a:r>
            <a:r>
              <a:rPr sz="1500" kern="0" spc="2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建</a:t>
            </a:r>
            <a:r>
              <a:rPr sz="1500" kern="0" spc="2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设</a:t>
            </a:r>
            <a:r>
              <a:rPr sz="1500" kern="0" spc="3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部</a:t>
            </a:r>
            <a:r>
              <a:rPr sz="15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9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中华人民共和国国家质量监督检验检疫总</a:t>
            </a:r>
            <a:r>
              <a:rPr sz="19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局</a:t>
            </a:r>
            <a:endParaRPr lang="SimHei" altLang="SimHei" sz="1900"/>
          </a:p>
        </p:txBody>
      </p:sp>
      <p:sp>
        <p:nvSpPr>
          <p:cNvPr id="8" name="textbox 8"/>
          <p:cNvSpPr/>
          <p:nvPr/>
        </p:nvSpPr>
        <p:spPr>
          <a:xfrm>
            <a:off x="727469" y="7767536"/>
            <a:ext cx="6067425" cy="3155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338"/>
              </a:lnSpc>
            </a:pPr>
            <a:endParaRPr lang="Arial" altLang="Arial" sz="100"/>
          </a:p>
          <a:p>
            <a:pPr marL="12700" algn="l" rtl="0" eaLnBrk="0">
              <a:lnSpc>
                <a:spcPct val="100000"/>
              </a:lnSpc>
            </a:pPr>
            <a:r>
              <a:rPr sz="19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2008-11-27</a:t>
            </a:r>
            <a:r>
              <a:rPr sz="1900" kern="0" spc="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</a:t>
            </a:r>
            <a:r>
              <a:rPr sz="19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发布</a:t>
            </a:r>
            <a:r>
              <a:rPr sz="1900" kern="0" spc="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</a:t>
            </a:r>
            <a:r>
              <a:rPr sz="19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9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2009-</a:t>
            </a:r>
            <a:r>
              <a:rPr sz="1900" b="1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04-01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</a:t>
            </a:r>
            <a:r>
              <a:rPr sz="1900" b="1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实施</a:t>
            </a:r>
            <a:endParaRPr lang="SimHei" altLang="SimHei" sz="1900"/>
          </a:p>
        </p:txBody>
      </p:sp>
      <p:sp>
        <p:nvSpPr>
          <p:cNvPr id="10" name="textbox 10"/>
          <p:cNvSpPr/>
          <p:nvPr/>
        </p:nvSpPr>
        <p:spPr>
          <a:xfrm>
            <a:off x="723927" y="1868749"/>
            <a:ext cx="6094729" cy="2571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904"/>
              </a:lnSpc>
            </a:pPr>
            <a:endParaRPr lang="Arial" altLang="Arial" sz="100"/>
          </a:p>
          <a:p>
            <a:pPr marL="12700" algn="l" rtl="0" eaLnBrk="0">
              <a:lnSpc>
                <a:spcPct val="80000"/>
              </a:lnSpc>
            </a:pPr>
            <a:r>
              <a:rPr sz="19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</a:t>
            </a:r>
            <a:r>
              <a:rPr sz="19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                               </a:t>
            </a:r>
            <a:r>
              <a:rPr sz="19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900" kern="0" spc="4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50108</a:t>
            </a:r>
            <a:r>
              <a:rPr sz="1900" kern="0" spc="4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-2008</a:t>
            </a:r>
            <a:endParaRPr lang="SimSun" altLang="SimSun" sz="19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49873" y="752511"/>
            <a:ext cx="1301758" cy="71114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5712185" y="9177167"/>
            <a:ext cx="1005839" cy="3086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679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19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联合发布</a:t>
            </a:r>
            <a:endParaRPr lang="SimHei" altLang="SimHei" sz="1900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25446" y="2327223"/>
            <a:ext cx="6826233" cy="1275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1782" y="8283582"/>
            <a:ext cx="6832645" cy="1264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textbox 20"/>
          <p:cNvSpPr/>
          <p:nvPr/>
        </p:nvSpPr>
        <p:spPr>
          <a:xfrm>
            <a:off x="2038367" y="1865745"/>
            <a:ext cx="3702050" cy="35718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764"/>
              </a:lnSpc>
            </a:pPr>
            <a:endParaRPr lang="Arial" altLang="Arial" sz="100"/>
          </a:p>
          <a:p>
            <a:pPr marL="517525" algn="l" rtl="0" eaLnBrk="0">
              <a:lnSpc>
                <a:spcPct val="96000"/>
              </a:lnSpc>
            </a:pPr>
            <a:r>
              <a:rPr sz="1800" b="1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中华人民共和国国家标准</a:t>
            </a:r>
            <a:endParaRPr lang="SimHei" altLang="SimHei" sz="18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marL="469265" algn="l" rtl="0" eaLnBrk="0">
              <a:lnSpc>
                <a:spcPct val="97000"/>
              </a:lnSpc>
              <a:spcBef>
                <a:spcPts val="638"/>
              </a:spcBef>
            </a:pPr>
            <a:r>
              <a:rPr sz="21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地下工程防水技术规范</a:t>
            </a:r>
            <a:endParaRPr lang="SimSun" altLang="SimSun" sz="2100"/>
          </a:p>
          <a:p>
            <a:pPr algn="l" rtl="0" eaLnBrk="0">
              <a:lnSpc>
                <a:spcPct val="144000"/>
              </a:lnSpc>
            </a:pPr>
            <a:endParaRPr lang="Arial" altLang="Arial" sz="1000"/>
          </a:p>
          <a:p>
            <a:pPr marL="425450" algn="l" rtl="0" eaLnBrk="0">
              <a:lnSpc>
                <a:spcPct val="79000"/>
              </a:lnSpc>
              <a:spcBef>
                <a:spcPts val="421"/>
              </a:spcBef>
            </a:pP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Technical  code  for  waterproofing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endParaRPr lang="Times New Roman" altLang="Times New Roman" sz="1400"/>
          </a:p>
          <a:p>
            <a:pPr marL="1085850" algn="l" rtl="0" eaLnBrk="0">
              <a:lnSpc>
                <a:spcPts val="2150"/>
              </a:lnSpc>
            </a:pP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underground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works</a:t>
            </a:r>
            <a:endParaRPr lang="Times New Roman" altLang="Times New Roman" sz="14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marL="1196339" algn="l" rtl="0" eaLnBrk="0">
              <a:lnSpc>
                <a:spcPct val="81000"/>
              </a:lnSpc>
              <a:spcBef>
                <a:spcPts val="426"/>
              </a:spcBef>
            </a:pPr>
            <a:r>
              <a:rPr sz="14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50108-200</a:t>
            </a:r>
            <a:r>
              <a:rPr sz="14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</a:t>
            </a:r>
            <a:endParaRPr lang="SimSun" altLang="SimSun" sz="1400"/>
          </a:p>
          <a:p>
            <a:pPr algn="l" rtl="0" eaLnBrk="0">
              <a:lnSpc>
                <a:spcPct val="115000"/>
              </a:lnSpc>
            </a:pPr>
            <a:endParaRPr lang="Arial" altLang="Arial" sz="1000"/>
          </a:p>
          <a:p>
            <a:pPr algn="l" rtl="0" eaLnBrk="0">
              <a:lnSpc>
                <a:spcPct val="115000"/>
              </a:lnSpc>
            </a:pPr>
            <a:endParaRPr lang="Arial" altLang="Arial" sz="1000"/>
          </a:p>
          <a:p>
            <a:pPr marL="12700" algn="l" rtl="0" eaLnBrk="0">
              <a:lnSpc>
                <a:spcPct val="98000"/>
              </a:lnSpc>
              <a:spcBef>
                <a:spcPts val="430"/>
              </a:spcBef>
            </a:pP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主编部门：国</a:t>
            </a:r>
            <a:r>
              <a:rPr sz="1400" kern="0" spc="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家  人</a:t>
            </a:r>
            <a:r>
              <a:rPr sz="1400" kern="0" spc="5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民</a:t>
            </a:r>
            <a:r>
              <a:rPr sz="1400" kern="0" spc="5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</a:t>
            </a:r>
            <a:r>
              <a:rPr sz="1400" kern="0" spc="6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空</a:t>
            </a:r>
            <a:r>
              <a:rPr sz="1400" kern="0" spc="5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办</a:t>
            </a:r>
            <a:r>
              <a:rPr sz="1400" kern="0" spc="5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公</a:t>
            </a:r>
            <a:r>
              <a:rPr sz="1400" kern="0" spc="5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室</a:t>
            </a:r>
            <a:endParaRPr lang="SimSun" altLang="SimSun" sz="1400"/>
          </a:p>
          <a:p>
            <a:pPr marL="12700" algn="l" rtl="0" eaLnBrk="0">
              <a:lnSpc>
                <a:spcPct val="98000"/>
              </a:lnSpc>
              <a:spcBef>
                <a:spcPts val="453"/>
              </a:spcBef>
            </a:pP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批准部门：中华人民共和国住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房和城乡建设部</a:t>
            </a:r>
            <a:endParaRPr lang="SimSun" altLang="SimSun" sz="1400"/>
          </a:p>
          <a:p>
            <a:pPr algn="l" rtl="0" eaLnBrk="0">
              <a:lnSpc>
                <a:spcPct val="110000"/>
              </a:lnSpc>
            </a:pPr>
            <a:endParaRPr lang="Arial" altLang="Arial" sz="500"/>
          </a:p>
          <a:p>
            <a:pPr algn="r" rtl="0" eaLnBrk="0">
              <a:lnSpc>
                <a:spcPct val="99000"/>
              </a:lnSpc>
              <a:spcBef>
                <a:spcPts val="5"/>
              </a:spcBef>
            </a:pP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施行日期：2</a:t>
            </a:r>
            <a:r>
              <a:rPr sz="14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200" kern="0" spc="-40" baseline="4735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200" kern="0" spc="-40" baseline="4735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9</a:t>
            </a: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年</a:t>
            </a:r>
            <a:r>
              <a:rPr sz="1400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1400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月</a:t>
            </a:r>
            <a:r>
              <a:rPr sz="14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   日</a:t>
            </a:r>
            <a:endParaRPr lang="SimSun" altLang="SimSun" sz="1400"/>
          </a:p>
        </p:txBody>
      </p:sp>
      <p:sp>
        <p:nvSpPr>
          <p:cNvPr id="22" name="textbox 22"/>
          <p:cNvSpPr/>
          <p:nvPr/>
        </p:nvSpPr>
        <p:spPr>
          <a:xfrm>
            <a:off x="3044948" y="8214869"/>
            <a:ext cx="1712595" cy="6800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987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1800" b="1" kern="0" spc="8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中国计划出版社</a:t>
            </a:r>
            <a:endParaRPr lang="FangSong" altLang="FangSong" sz="1800"/>
          </a:p>
          <a:p>
            <a:pPr marL="189229" algn="l" rtl="0" eaLnBrk="0">
              <a:lnSpc>
                <a:spcPts val="3310"/>
              </a:lnSpc>
            </a:pP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2009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北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京</a:t>
            </a:r>
            <a:endParaRPr lang="SimSun" altLang="SimSun" sz="14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textbox 24"/>
          <p:cNvSpPr/>
          <p:nvPr/>
        </p:nvSpPr>
        <p:spPr>
          <a:xfrm>
            <a:off x="1212887" y="4496816"/>
            <a:ext cx="5343525" cy="27660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58622"/>
              </a:lnSpc>
            </a:pPr>
            <a:endParaRPr lang="Arial" altLang="Arial" sz="100"/>
          </a:p>
          <a:p>
            <a:pPr marL="12700" indent="399415" algn="l" rtl="0" eaLnBrk="0">
              <a:lnSpc>
                <a:spcPct val="126000"/>
              </a:lnSpc>
            </a:pPr>
            <a:r>
              <a:rPr sz="14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现批准《地下工程防水技术规范</a:t>
            </a:r>
            <a:r>
              <a:rPr sz="14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》为国家标准，编号为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4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50108—2008,自</a:t>
            </a:r>
            <a:r>
              <a:rPr sz="1400" kern="0" spc="-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400" kern="0" spc="-2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r>
              <a:rPr sz="1400" kern="0" spc="-2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r>
              <a:rPr sz="1400" kern="0" spc="-2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9</a:t>
            </a:r>
            <a:r>
              <a:rPr sz="1400" kern="0" spc="-2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年</a:t>
            </a:r>
            <a:r>
              <a:rPr sz="1400" kern="0" spc="-3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1400" kern="0" spc="-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月</a:t>
            </a:r>
            <a:r>
              <a:rPr sz="1400" kern="0" spc="-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400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日起实施。其中，第3.1.4、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3.2.1、3.2.2、4.1.22、4.1.26(1、2)、5.1.3条(款)为强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制性条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文，必须严格执行。原《地下工程防水技术规范》GB</a:t>
            </a:r>
            <a:r>
              <a:rPr sz="1400" kern="0" spc="4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50108—200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同时废止。</a:t>
            </a:r>
            <a:endParaRPr lang="SimSun" altLang="SimSun" sz="1400"/>
          </a:p>
          <a:p>
            <a:pPr marL="12700" indent="386715" algn="l" rtl="0" eaLnBrk="0">
              <a:lnSpc>
                <a:spcPct val="115000"/>
              </a:lnSpc>
              <a:spcBef>
                <a:spcPts val="486"/>
              </a:spcBef>
            </a:pPr>
            <a:r>
              <a:rPr sz="14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本规范由我部标准定额研究所组织中国计划出</a:t>
            </a:r>
            <a:r>
              <a:rPr sz="14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版社出版发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行。</a:t>
            </a:r>
            <a:endParaRPr lang="SimSun" altLang="SimSun" sz="1400"/>
          </a:p>
          <a:p>
            <a:pPr algn="l" rtl="0" eaLnBrk="0">
              <a:lnSpc>
                <a:spcPct val="196000"/>
              </a:lnSpc>
            </a:pPr>
            <a:endParaRPr lang="Arial" altLang="Arial" sz="1000"/>
          </a:p>
          <a:p>
            <a:pPr algn="l" rtl="0" eaLnBrk="0">
              <a:lnSpc>
                <a:spcPct val="117000"/>
              </a:lnSpc>
            </a:pPr>
            <a:endParaRPr lang="Arial" altLang="Arial" sz="300"/>
          </a:p>
          <a:p>
            <a:pPr marL="2640964" indent="-546100" algn="l" rtl="0" eaLnBrk="0">
              <a:lnSpc>
                <a:spcPct val="116000"/>
              </a:lnSpc>
              <a:spcBef>
                <a:spcPts val="3"/>
              </a:spcBef>
            </a:pP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中华人民共和国住房和城乡建设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部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二〇〇八年十一月二十七日</a:t>
            </a:r>
            <a:endParaRPr lang="SimHei" altLang="SimHei" sz="1400"/>
          </a:p>
        </p:txBody>
      </p:sp>
      <p:sp>
        <p:nvSpPr>
          <p:cNvPr id="26" name="textbox 26"/>
          <p:cNvSpPr/>
          <p:nvPr/>
        </p:nvSpPr>
        <p:spPr>
          <a:xfrm>
            <a:off x="1508589" y="1832505"/>
            <a:ext cx="4725034" cy="21272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167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2000" b="1" kern="0" spc="1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中华人民共和国住房和城乡建设部公告</a:t>
            </a:r>
            <a:endParaRPr lang="SimHei" altLang="SimHei" sz="2000"/>
          </a:p>
          <a:p>
            <a:pPr marL="1910079" algn="l" rtl="0" eaLnBrk="0">
              <a:lnSpc>
                <a:spcPts val="4795"/>
              </a:lnSpc>
            </a:pPr>
            <a:r>
              <a:rPr sz="1400" b="1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</a:t>
            </a:r>
            <a:r>
              <a:rPr sz="1400" kern="0" spc="-2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</a:t>
            </a:r>
            <a:r>
              <a:rPr sz="1400" kern="0" spc="-2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7</a:t>
            </a:r>
            <a:r>
              <a:rPr sz="1400" kern="0" spc="-3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</a:t>
            </a: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号</a:t>
            </a:r>
            <a:endParaRPr lang="SimHei" altLang="SimHei" sz="14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5000"/>
              </a:lnSpc>
            </a:pPr>
            <a:endParaRPr lang="Arial" altLang="Arial" sz="1000"/>
          </a:p>
          <a:p>
            <a:pPr algn="l" rtl="0" eaLnBrk="0">
              <a:lnSpc>
                <a:spcPct val="115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500"/>
          </a:p>
          <a:p>
            <a:pPr marL="598805" indent="-240665" algn="l" rtl="0" eaLnBrk="0">
              <a:lnSpc>
                <a:spcPct val="104000"/>
              </a:lnSpc>
              <a:spcBef>
                <a:spcPts val="2"/>
              </a:spcBef>
            </a:pPr>
            <a:r>
              <a:rPr sz="20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住房和城乡建设部关于发布国家标准</a:t>
            </a:r>
            <a:r>
              <a:rPr sz="2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2000" kern="0" spc="-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《地下工程防水技术规范》</a:t>
            </a:r>
            <a:r>
              <a:rPr sz="2000" kern="0" spc="-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的公告</a:t>
            </a:r>
            <a:endParaRPr lang="SimSun" altLang="SimSun" sz="20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textbox 28"/>
          <p:cNvSpPr/>
          <p:nvPr/>
        </p:nvSpPr>
        <p:spPr>
          <a:xfrm>
            <a:off x="1174742" y="2562659"/>
            <a:ext cx="5344159" cy="66916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584"/>
              </a:lnSpc>
            </a:pPr>
            <a:endParaRPr lang="Arial" altLang="Arial" sz="100"/>
          </a:p>
          <a:p>
            <a:pPr marL="393700" algn="l" rtl="0" eaLnBrk="0">
              <a:lnSpc>
                <a:spcPct val="86000"/>
              </a:lnSpc>
            </a:pP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本规范是根据建设部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“关于印发《2005年工程建设标准规范</a:t>
            </a:r>
            <a:endParaRPr lang="SimSun" altLang="SimSun" sz="1400"/>
          </a:p>
          <a:p>
            <a:pPr marL="12700" algn="l" rtl="0" eaLnBrk="0">
              <a:lnSpc>
                <a:spcPct val="137000"/>
              </a:lnSpc>
              <a:spcBef>
                <a:spcPts val="44"/>
              </a:spcBef>
            </a:pP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制定、修订计划(第一批)》的通知”建标函〔2005〕84号的要求，由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总参工程兵科研三所会同有关单位，对国家标准《地下工程防水技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术规范》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400" kern="0" spc="6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50108—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2001</a:t>
            </a:r>
            <a:r>
              <a:rPr sz="14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进行修订的基础上编制完成的。</a:t>
            </a:r>
            <a:endParaRPr lang="SimSun" altLang="SimSun" sz="1400"/>
          </a:p>
          <a:p>
            <a:pPr marL="12700" indent="381000" algn="l" rtl="0" eaLnBrk="0">
              <a:lnSpc>
                <a:spcPct val="123000"/>
              </a:lnSpc>
              <a:spcBef>
                <a:spcPts val="435"/>
              </a:spcBef>
            </a:pP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本规范共分10章，主要内容包括：总则；术语；地下工程防水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设计；地下工程混凝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土结构主体防水；地下工程混凝土结构细部构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造防水；地下工程排水；注浆防水；特殊施工法的结构防水；地下工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程渗漏水治理；其他规定。</a:t>
            </a:r>
            <a:endParaRPr lang="SimSun" altLang="SimSun" sz="1400"/>
          </a:p>
          <a:p>
            <a:pPr marL="12700" indent="381000" algn="l" rtl="0" eaLnBrk="0">
              <a:lnSpc>
                <a:spcPct val="123000"/>
              </a:lnSpc>
              <a:spcBef>
                <a:spcPts val="535"/>
              </a:spcBef>
            </a:pP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本次修编的主要内容是：提高了防水等级为二级的地下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工程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防水标准；增加新的防水材料和防水施工技术；与国内外相关规范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协调与接轨；重视结构耐久性和环境保护；淘汰落后的防水材料，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对不适应国家发展要求的条文进行修改。</a:t>
            </a:r>
            <a:endParaRPr lang="SimSun" altLang="SimSun" sz="1400"/>
          </a:p>
          <a:p>
            <a:pPr marL="393700" algn="l" rtl="0" eaLnBrk="0">
              <a:lnSpc>
                <a:spcPct val="97000"/>
              </a:lnSpc>
              <a:spcBef>
                <a:spcPts val="661"/>
              </a:spcBef>
            </a:pP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本规范中以黑体字标志的条文为强制性条文，必须严格执行。</a:t>
            </a:r>
            <a:endParaRPr lang="SimSun" altLang="SimSun" sz="1400"/>
          </a:p>
          <a:p>
            <a:pPr marL="12700" indent="381000" algn="l" rtl="0" eaLnBrk="0">
              <a:lnSpc>
                <a:spcPct val="125000"/>
              </a:lnSpc>
              <a:spcBef>
                <a:spcPts val="518"/>
              </a:spcBef>
            </a:pPr>
            <a:r>
              <a:rPr sz="14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本规范由住房和城乡建设部负责</a:t>
            </a:r>
            <a:r>
              <a:rPr sz="14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管理和对强制性条文的解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释，由国家人民防空办公室负责日常管理，由总参工程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兵科研三所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负责具体技术内容的解释。本规范在执行过程中，请各单位结合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工程实践，认真总结经验，注意积累资料，随时将意见和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建议反馈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给总参工程兵科研三所(地址：河南洛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阳，总参工程兵科研三所，邮 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政编码：471023),以供今后修订时参考。</a:t>
            </a:r>
            <a:endParaRPr lang="SimSun" altLang="SimSun" sz="1400"/>
          </a:p>
          <a:p>
            <a:pPr marL="393700" algn="l" rtl="0" eaLnBrk="0">
              <a:lnSpc>
                <a:spcPct val="97000"/>
              </a:lnSpc>
              <a:spcBef>
                <a:spcPts val="754"/>
              </a:spcBef>
            </a:pP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本规范主编单位、参编单位和主要起草人：</a:t>
            </a:r>
            <a:endParaRPr lang="SimSun" altLang="SimSun" sz="1400"/>
          </a:p>
          <a:p>
            <a:pPr marL="393700" algn="l" rtl="0" eaLnBrk="0">
              <a:lnSpc>
                <a:spcPct val="98000"/>
              </a:lnSpc>
              <a:spcBef>
                <a:spcPts val="565"/>
              </a:spcBef>
            </a:pP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主 编 单 位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：总参工程兵科研三所</a:t>
            </a:r>
            <a:endParaRPr lang="SimSun" altLang="SimSun" sz="1400"/>
          </a:p>
          <a:p>
            <a:pPr marL="393700" algn="l" rtl="0" eaLnBrk="0">
              <a:lnSpc>
                <a:spcPct val="88000"/>
              </a:lnSpc>
              <a:spcBef>
                <a:spcPts val="539"/>
              </a:spcBef>
            </a:pP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参 编 单 位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：山西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建筑工程(集团)总公司</a:t>
            </a:r>
            <a:endParaRPr lang="SimSun" altLang="SimSun" sz="1400"/>
          </a:p>
          <a:p>
            <a:pPr marL="1504950" algn="l" rtl="0" eaLnBrk="0">
              <a:lnSpc>
                <a:spcPts val="2182"/>
              </a:lnSpc>
            </a:pP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中冶集团建筑研究总院</a:t>
            </a:r>
            <a:endParaRPr lang="SimSun" altLang="SimSun" sz="1400"/>
          </a:p>
          <a:p>
            <a:pPr algn="l" rtl="0" eaLnBrk="0">
              <a:lnSpc>
                <a:spcPct val="105000"/>
              </a:lnSpc>
            </a:pPr>
            <a:endParaRPr lang="Arial" altLang="Arial" sz="600"/>
          </a:p>
          <a:p>
            <a:pPr marL="1549400" algn="l" rtl="0" eaLnBrk="0">
              <a:lnSpc>
                <a:spcPct val="97000"/>
              </a:lnSpc>
              <a:spcBef>
                <a:spcPts val="3"/>
              </a:spcBef>
            </a:pP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上海市隧道工程轨道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交通设计研究院</a:t>
            </a:r>
            <a:endParaRPr lang="SimSun" altLang="SimSun" sz="1400"/>
          </a:p>
        </p:txBody>
      </p:sp>
      <p:sp>
        <p:nvSpPr>
          <p:cNvPr id="30" name="textbox 30"/>
          <p:cNvSpPr/>
          <p:nvPr/>
        </p:nvSpPr>
        <p:spPr>
          <a:xfrm>
            <a:off x="3311733" y="1698280"/>
            <a:ext cx="966469" cy="2959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920"/>
              </a:lnSpc>
            </a:pPr>
            <a:endParaRPr lang="Arial" altLang="Arial" sz="100"/>
          </a:p>
          <a:p>
            <a:pPr algn="r" rtl="0" eaLnBrk="0">
              <a:lnSpc>
                <a:spcPct val="98000"/>
              </a:lnSpc>
            </a:pPr>
            <a:r>
              <a:rPr sz="18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前</a:t>
            </a:r>
            <a:r>
              <a:rPr sz="1800" kern="0" spc="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</a:t>
            </a:r>
            <a:r>
              <a:rPr sz="18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言</a:t>
            </a:r>
            <a:endParaRPr lang="SimHei" altLang="SimHei" sz="1800"/>
          </a:p>
        </p:txBody>
      </p:sp>
      <p:sp>
        <p:nvSpPr>
          <p:cNvPr id="32" name="textbox 32"/>
          <p:cNvSpPr/>
          <p:nvPr/>
        </p:nvSpPr>
        <p:spPr>
          <a:xfrm>
            <a:off x="5899172" y="9268393"/>
            <a:ext cx="415290" cy="2095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448"/>
              </a:lnSpc>
            </a:pPr>
            <a:r>
              <a:rPr sz="11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·1</a:t>
            </a:r>
            <a:r>
              <a:rPr sz="11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" name="textbox 34"/>
          <p:cNvSpPr/>
          <p:nvPr/>
        </p:nvSpPr>
        <p:spPr>
          <a:xfrm>
            <a:off x="1654188" y="1195316"/>
            <a:ext cx="4668520" cy="30372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083"/>
              </a:lnSpc>
            </a:pPr>
            <a:endParaRPr lang="Arial" altLang="Arial" sz="100"/>
          </a:p>
          <a:p>
            <a:pPr marL="1094739" algn="l" rtl="0" eaLnBrk="0">
              <a:lnSpc>
                <a:spcPct val="98000"/>
              </a:lnSpc>
            </a:pPr>
            <a:r>
              <a:rPr sz="14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中铁工程设计咨询集团有限公司</a:t>
            </a:r>
            <a:endParaRPr lang="SimSun" altLang="SimSun" sz="1400"/>
          </a:p>
          <a:p>
            <a:pPr marL="1092200" algn="l" rtl="0" eaLnBrk="0">
              <a:lnSpc>
                <a:spcPct val="97000"/>
              </a:lnSpc>
              <a:spcBef>
                <a:spcPts val="632"/>
              </a:spcBef>
            </a:pP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中国建筑科学研究院</a:t>
            </a:r>
            <a:endParaRPr lang="SimSun" altLang="SimSun" sz="1400"/>
          </a:p>
          <a:p>
            <a:pPr marL="1092200" algn="l" rtl="0" eaLnBrk="0">
              <a:lnSpc>
                <a:spcPct val="86000"/>
              </a:lnSpc>
              <a:spcBef>
                <a:spcPts val="517"/>
              </a:spcBef>
            </a:pP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中铁隧道集团有限公司科研所</a:t>
            </a:r>
            <a:endParaRPr lang="SimSun" altLang="SimSun" sz="1400"/>
          </a:p>
          <a:p>
            <a:pPr marL="1092200" algn="l" rtl="0" eaLnBrk="0">
              <a:lnSpc>
                <a:spcPts val="2200"/>
              </a:lnSpc>
            </a:pP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深圳大学建筑设计研究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院</a:t>
            </a:r>
            <a:endParaRPr lang="SimSun" altLang="SimSun" sz="1400"/>
          </a:p>
          <a:p>
            <a:pPr marL="1092200" algn="l" rtl="0" eaLnBrk="0">
              <a:lnSpc>
                <a:spcPct val="97000"/>
              </a:lnSpc>
              <a:spcBef>
                <a:spcPts val="759"/>
              </a:spcBef>
            </a:pP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中国建筑业协会建筑防水分会</a:t>
            </a:r>
            <a:endParaRPr lang="SimSun" altLang="SimSun" sz="1400"/>
          </a:p>
          <a:p>
            <a:pPr marL="1092200" algn="l" rtl="0" eaLnBrk="0">
              <a:lnSpc>
                <a:spcPct val="114000"/>
              </a:lnSpc>
              <a:spcBef>
                <a:spcPts val="570"/>
              </a:spcBef>
            </a:pP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北京城建设计研究总院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有限责任公司      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中国建筑防水材料工业协会</a:t>
            </a:r>
            <a:endParaRPr lang="SimSun" altLang="SimSun" sz="1400"/>
          </a:p>
          <a:p>
            <a:pPr algn="l" rtl="0" eaLnBrk="0">
              <a:lnSpc>
                <a:spcPct val="123000"/>
              </a:lnSpc>
            </a:pPr>
            <a:endParaRPr lang="Arial" altLang="Arial" sz="400"/>
          </a:p>
          <a:p>
            <a:pPr marL="1092200" indent="-1079500" algn="l" rtl="0" eaLnBrk="0">
              <a:lnSpc>
                <a:spcPct val="123000"/>
              </a:lnSpc>
              <a:spcBef>
                <a:spcPts val="4"/>
              </a:spcBef>
            </a:pP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主要起草人：</a:t>
            </a:r>
            <a:r>
              <a:rPr sz="1400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冀文政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朱忠厚  张玉玲  朱祖熹  姚源道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李承刚  李治国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蔡庆华  雷志梁  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张道真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曲</a:t>
            </a:r>
            <a:r>
              <a:rPr sz="1400" kern="0" spc="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慧  郭德友  卓</a:t>
            </a: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越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哈成德 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沈秀芳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潘水艳</a:t>
            </a:r>
            <a:endParaRPr lang="SimSun" altLang="SimSun" sz="1400"/>
          </a:p>
        </p:txBody>
      </p:sp>
      <p:sp>
        <p:nvSpPr>
          <p:cNvPr id="36" name="textbox 36"/>
          <p:cNvSpPr/>
          <p:nvPr/>
        </p:nvSpPr>
        <p:spPr>
          <a:xfrm rot="16200000">
            <a:off x="-84924" y="9539068"/>
            <a:ext cx="919480" cy="3295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3000"/>
              </a:lnSpc>
            </a:pPr>
            <a:endParaRPr lang="Arial" altLang="Arial" sz="400"/>
          </a:p>
          <a:p>
            <a:pPr marL="12700" algn="l" rtl="0" eaLnBrk="0">
              <a:lnSpc>
                <a:spcPts val="1994"/>
              </a:lnSpc>
              <a:spcBef>
                <a:spcPts val="2"/>
              </a:spcBef>
            </a:pPr>
            <a:r>
              <a:rPr sz="16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…………e</a:t>
            </a:r>
            <a:endParaRPr lang="SimSun" altLang="SimSun" sz="1600"/>
          </a:p>
        </p:txBody>
      </p:sp>
      <p:sp>
        <p:nvSpPr>
          <p:cNvPr id="38" name="textbox 38"/>
          <p:cNvSpPr/>
          <p:nvPr/>
        </p:nvSpPr>
        <p:spPr>
          <a:xfrm>
            <a:off x="1387504" y="9333764"/>
            <a:ext cx="458469" cy="177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198"/>
              </a:lnSpc>
            </a:pPr>
            <a:r>
              <a:rPr sz="9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·2</a:t>
            </a:r>
            <a:r>
              <a:rPr sz="900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9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9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" name="textbox 40"/>
          <p:cNvSpPr/>
          <p:nvPr/>
        </p:nvSpPr>
        <p:spPr>
          <a:xfrm>
            <a:off x="1181075" y="2557576"/>
            <a:ext cx="5124450" cy="66382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557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     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总   则</a:t>
            </a:r>
            <a:r>
              <a:rPr sz="12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</a:t>
            </a:r>
            <a:r>
              <a:rPr sz="12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1200" kern="0" spc="-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  <a:hlinkClick r:id="rId2" action="ppaction://hlinksldjump?num=1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1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  <a:hlinkClick r:id="rId2" action="ppaction://hlinksldjump?num=1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)</a:t>
            </a:r>
            <a:endParaRPr lang="Times New Roman" altLang="Times New Roman" sz="1200"/>
          </a:p>
          <a:p>
            <a:pPr marL="12700" algn="l" rtl="0" eaLnBrk="0">
              <a:lnSpc>
                <a:spcPct val="92000"/>
              </a:lnSpc>
              <a:spcBef>
                <a:spcPts val="925"/>
              </a:spcBef>
            </a:pP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    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术</a:t>
            </a:r>
            <a:r>
              <a:rPr sz="12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语</a:t>
            </a:r>
            <a:r>
              <a:rPr sz="12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………………………………………………………………(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  <a:hlinkClick r:id="rId3" action="ppaction://hlinksldjump?num=2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2)</a:t>
            </a:r>
            <a:endParaRPr lang="Times New Roman" altLang="Times New Roman" sz="1200"/>
          </a:p>
          <a:p>
            <a:pPr marL="12700" algn="l" rtl="0" eaLnBrk="0">
              <a:lnSpc>
                <a:spcPct val="92000"/>
              </a:lnSpc>
              <a:spcBef>
                <a:spcPts val="826"/>
              </a:spcBef>
            </a:pP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    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</a:t>
            </a:r>
            <a:r>
              <a:rPr sz="1200" kern="0" spc="-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</a:t>
            </a:r>
            <a:r>
              <a:rPr sz="12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工</a:t>
            </a:r>
            <a:r>
              <a:rPr sz="12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程</a:t>
            </a:r>
            <a:r>
              <a:rPr sz="1200" kern="0" spc="-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</a:t>
            </a:r>
            <a:r>
              <a:rPr sz="1200" kern="0" spc="-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</a:t>
            </a:r>
            <a:r>
              <a:rPr sz="1200" kern="0" spc="-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</a:t>
            </a:r>
            <a:r>
              <a:rPr sz="12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计  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 (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  <a:hlinkClick r:id="rId4" action="ppaction://hlinksldjump?num=5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5)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825"/>
              </a:spcBef>
            </a:pP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3.1    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一般规定</a:t>
            </a:r>
            <a:r>
              <a:rPr sz="1200" kern="0" spc="3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…………………………………………………(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  <a:hlinkClick r:id="rId4" action="ppaction://hlinksldjump?num=5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5)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925"/>
              </a:spcBef>
            </a:pP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3.2    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防水等级</a:t>
            </a:r>
            <a:r>
              <a:rPr sz="1200" kern="0" spc="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………(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  <a:hlinkClick r:id="rId5" action="ppaction://hlinksldjump?num=6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6)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875"/>
              </a:spcBef>
            </a:pP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3.3    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防水设防要求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</a:t>
            </a:r>
            <a:r>
              <a:rPr sz="1200" kern="0" spc="1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7)</a:t>
            </a:r>
            <a:endParaRPr lang="Times New Roman" altLang="Times New Roman" sz="1200"/>
          </a:p>
          <a:p>
            <a:pPr marL="12700" algn="l" rtl="0" eaLnBrk="0">
              <a:lnSpc>
                <a:spcPct val="92000"/>
              </a:lnSpc>
              <a:spcBef>
                <a:spcPts val="925"/>
              </a:spcBef>
            </a:pP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    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</a:t>
            </a:r>
            <a:r>
              <a:rPr sz="12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</a:t>
            </a:r>
            <a:r>
              <a:rPr sz="1200" kern="0" spc="-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工</a:t>
            </a:r>
            <a:r>
              <a:rPr sz="1200" kern="0" spc="-2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程</a:t>
            </a:r>
            <a:r>
              <a:rPr sz="1200" kern="0" spc="-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混</a:t>
            </a:r>
            <a:r>
              <a:rPr sz="1200" kern="0" spc="-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凝</a:t>
            </a:r>
            <a:r>
              <a:rPr sz="1200" kern="0" spc="-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土</a:t>
            </a:r>
            <a:r>
              <a:rPr sz="12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结</a:t>
            </a:r>
            <a:r>
              <a:rPr sz="12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构</a:t>
            </a:r>
            <a:r>
              <a:rPr sz="1200" kern="0" spc="-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主</a:t>
            </a:r>
            <a:r>
              <a:rPr sz="1200" kern="0" spc="-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体</a:t>
            </a:r>
            <a:r>
              <a:rPr sz="1200" kern="0" spc="-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</a:t>
            </a:r>
            <a:r>
              <a:rPr sz="1200" kern="0" spc="-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 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  (</a:t>
            </a:r>
            <a:r>
              <a:rPr sz="1200" kern="0" spc="-1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876"/>
              </a:spcBef>
            </a:pP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4.1    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防水混凝土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  (</a:t>
            </a:r>
            <a:r>
              <a:rPr sz="1200" kern="0" spc="-1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876"/>
              </a:spcBef>
            </a:pP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4.2    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水泥砂浆防水层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  (</a:t>
            </a:r>
            <a:r>
              <a:rPr sz="1200" kern="0" spc="-1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17)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875"/>
              </a:spcBef>
            </a:pP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4.3     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卷材防水层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……………………(</a:t>
            </a:r>
            <a:r>
              <a:rPr sz="1200" kern="0" spc="-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19)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826"/>
              </a:spcBef>
            </a:pP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4.4     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涂料防水层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…………………………………(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27)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925"/>
              </a:spcBef>
            </a:pP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4.5    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塑料防水板防水层</a:t>
            </a:r>
            <a:r>
              <a:rPr sz="1200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……………(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31)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876"/>
              </a:spcBef>
            </a:pP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4.6     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金属防水层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………(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34)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925"/>
              </a:spcBef>
            </a:pP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4.7    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膨润土防水材料防水层</a:t>
            </a:r>
            <a:r>
              <a:rPr sz="1200" kern="0" spc="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……(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35)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876"/>
              </a:spcBef>
            </a:pP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4.8    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地下工程种植顶板防水</a:t>
            </a:r>
            <a:r>
              <a:rPr sz="1200" kern="0" spc="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……………………………………………(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38)</a:t>
            </a:r>
            <a:endParaRPr lang="Times New Roman" altLang="Times New Roman" sz="1200"/>
          </a:p>
          <a:p>
            <a:pPr marL="12700" algn="l" rtl="0" eaLnBrk="0">
              <a:lnSpc>
                <a:spcPct val="92000"/>
              </a:lnSpc>
              <a:spcBef>
                <a:spcPts val="925"/>
              </a:spcBef>
            </a:pP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    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</a:t>
            </a:r>
            <a:r>
              <a:rPr sz="1200" kern="0" spc="-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</a:t>
            </a:r>
            <a:r>
              <a:rPr sz="12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工</a:t>
            </a:r>
            <a:r>
              <a:rPr sz="1200" kern="0" spc="-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程</a:t>
            </a:r>
            <a:r>
              <a:rPr sz="12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混</a:t>
            </a:r>
            <a:r>
              <a:rPr sz="1200" kern="0" spc="-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凝</a:t>
            </a:r>
            <a:r>
              <a:rPr sz="12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土</a:t>
            </a:r>
            <a:r>
              <a:rPr sz="1200" kern="0" spc="-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结</a:t>
            </a:r>
            <a:r>
              <a:rPr sz="12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构</a:t>
            </a:r>
            <a:r>
              <a:rPr sz="12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细</a:t>
            </a:r>
            <a:r>
              <a:rPr sz="12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部</a:t>
            </a:r>
            <a:r>
              <a:rPr sz="12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构</a:t>
            </a:r>
            <a:r>
              <a:rPr sz="1200" kern="0" spc="-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造</a:t>
            </a:r>
            <a:r>
              <a:rPr sz="1200" kern="0" spc="-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</a:t>
            </a:r>
            <a:r>
              <a:rPr sz="12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  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</a:t>
            </a:r>
            <a:r>
              <a:rPr sz="12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……………………(</a:t>
            </a:r>
            <a:r>
              <a:rPr sz="12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41)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826"/>
              </a:spcBef>
            </a:pP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5.1    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变形缝</a:t>
            </a:r>
            <a:r>
              <a:rPr sz="1200" kern="0" spc="3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……………………………………………………………(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41)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876"/>
              </a:spcBef>
            </a:pP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5.2    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后浇带</a:t>
            </a:r>
            <a:r>
              <a:rPr sz="12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</a:t>
            </a:r>
            <a:r>
              <a:rPr sz="1200" kern="0" spc="-1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46)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925"/>
              </a:spcBef>
            </a:pP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5.3    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穿墙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管(盒)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</a:t>
            </a:r>
            <a:r>
              <a:rPr sz="1200" kern="0" spc="1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49)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876"/>
              </a:spcBef>
            </a:pP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5.4    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埋设件</a:t>
            </a:r>
            <a:r>
              <a:rPr sz="1200" kern="0" spc="2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………………………(51)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825"/>
              </a:spcBef>
            </a:pP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5.5    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预留通道接头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</a:t>
            </a:r>
            <a:r>
              <a:rPr sz="1200" kern="0" spc="1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(52)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925"/>
              </a:spcBef>
            </a:pP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5.6     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桩头</a:t>
            </a:r>
            <a:r>
              <a:rPr sz="12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………………………………………………………………… (53)</a:t>
            </a:r>
            <a:endParaRPr lang="Times New Roman" altLang="Times New Roman" sz="1200"/>
          </a:p>
          <a:p>
            <a:pPr marL="196850" algn="l" rtl="0" eaLnBrk="0">
              <a:lnSpc>
                <a:spcPct val="92000"/>
              </a:lnSpc>
              <a:spcBef>
                <a:spcPts val="925"/>
              </a:spcBef>
            </a:pP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5.7    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孔口</a:t>
            </a:r>
            <a:r>
              <a:rPr sz="1200" kern="0" spc="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…………………………………………………(55)</a:t>
            </a:r>
            <a:endParaRPr lang="Times New Roman" altLang="Times New Roman" sz="1200"/>
          </a:p>
          <a:p>
            <a:pPr algn="l" rtl="0" eaLnBrk="0">
              <a:lnSpc>
                <a:spcPct val="114000"/>
              </a:lnSpc>
            </a:pPr>
            <a:endParaRPr lang="Arial" altLang="Arial" sz="600"/>
          </a:p>
          <a:p>
            <a:pPr marL="196850" algn="l" rtl="0" eaLnBrk="0">
              <a:lnSpc>
                <a:spcPct val="92000"/>
              </a:lnSpc>
              <a:spcBef>
                <a:spcPts val="5"/>
              </a:spcBef>
            </a:pP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5.8</a:t>
            </a:r>
            <a:r>
              <a:rPr sz="1200" kern="0" spc="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坑、池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 (56)</a:t>
            </a:r>
            <a:endParaRPr lang="Times New Roman" altLang="Times New Roman" sz="1200"/>
          </a:p>
        </p:txBody>
      </p:sp>
      <p:sp>
        <p:nvSpPr>
          <p:cNvPr id="42" name="textbox 42"/>
          <p:cNvSpPr/>
          <p:nvPr/>
        </p:nvSpPr>
        <p:spPr>
          <a:xfrm>
            <a:off x="3359122" y="1675810"/>
            <a:ext cx="961389" cy="2755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969"/>
              </a:lnSpc>
            </a:pPr>
            <a:r>
              <a:rPr sz="16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目</a:t>
            </a:r>
            <a:r>
              <a:rPr sz="16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</a:t>
            </a:r>
            <a:r>
              <a:rPr sz="16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次</a:t>
            </a:r>
            <a:endParaRPr lang="SimSun" altLang="SimSun" sz="1600"/>
          </a:p>
        </p:txBody>
      </p:sp>
      <p:sp>
        <p:nvSpPr>
          <p:cNvPr id="44" name="textbox 44"/>
          <p:cNvSpPr/>
          <p:nvPr/>
        </p:nvSpPr>
        <p:spPr>
          <a:xfrm>
            <a:off x="5911887" y="9303004"/>
            <a:ext cx="186054" cy="1606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407"/>
              </a:lnSpc>
            </a:pPr>
            <a:endParaRPr lang="Arial" altLang="Arial" sz="100"/>
          </a:p>
          <a:p>
            <a:pPr algn="r" rtl="0" eaLnBrk="0">
              <a:lnSpc>
                <a:spcPct val="89000"/>
              </a:lnSpc>
            </a:pPr>
            <a:r>
              <a:rPr sz="1000" kern="0" spc="-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·1</a:t>
            </a:r>
            <a:r>
              <a:rPr sz="1000" kern="0" spc="-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-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</a:t>
            </a:r>
            <a:endParaRPr lang="Times New Roman" altLang="Times New Roman" sz="10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" name="textbox 46"/>
          <p:cNvSpPr/>
          <p:nvPr/>
        </p:nvSpPr>
        <p:spPr>
          <a:xfrm>
            <a:off x="1263681" y="1182419"/>
            <a:ext cx="5147945" cy="69373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223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200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     </a:t>
            </a:r>
            <a:r>
              <a:rPr sz="12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地下工程排水</a:t>
            </a:r>
            <a:r>
              <a:rPr sz="1200" kern="0" spc="5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………………………………………………………(57)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832"/>
              </a:spcBef>
            </a:pP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6.1    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一般规定</a:t>
            </a:r>
            <a:r>
              <a:rPr sz="1200" kern="0" spc="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 (57)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832"/>
              </a:spcBef>
            </a:pP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6.2    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设计</a:t>
            </a:r>
            <a:r>
              <a:rPr sz="1200" kern="0" spc="2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 (57)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882"/>
              </a:spcBef>
            </a:pP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6.3    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材料</a:t>
            </a:r>
            <a:r>
              <a:rPr sz="1200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</a:t>
            </a:r>
            <a:r>
              <a:rPr sz="1200" kern="0" spc="1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(62)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832"/>
              </a:spcBef>
            </a:pP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6.4    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施工</a:t>
            </a:r>
            <a:r>
              <a:rPr sz="1200" kern="0" spc="2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 (63)</a:t>
            </a:r>
            <a:endParaRPr lang="Times New Roman" altLang="Times New Roman" sz="1200"/>
          </a:p>
          <a:p>
            <a:pPr marL="12700" algn="l" rtl="0" eaLnBrk="0">
              <a:lnSpc>
                <a:spcPct val="95000"/>
              </a:lnSpc>
              <a:spcBef>
                <a:spcPts val="882"/>
              </a:spcBef>
            </a:pPr>
            <a:r>
              <a:rPr sz="12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     </a:t>
            </a:r>
            <a:r>
              <a:rPr sz="12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注浆防水</a:t>
            </a:r>
            <a:r>
              <a:rPr sz="1200" kern="0" spc="4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</a:t>
            </a:r>
            <a:r>
              <a:rPr sz="12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</a:t>
            </a:r>
            <a:r>
              <a:rPr sz="1200" kern="0" spc="2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(64)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732"/>
              </a:spcBef>
            </a:pPr>
            <a:r>
              <a:rPr sz="12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7.1     </a:t>
            </a:r>
            <a:r>
              <a:rPr sz="12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一般规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</a:t>
            </a:r>
            <a:r>
              <a:rPr sz="1200" kern="0" spc="2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</a:t>
            </a:r>
            <a:r>
              <a:rPr sz="1200" kern="0" spc="-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(64)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932"/>
              </a:spcBef>
            </a:pPr>
            <a:r>
              <a:rPr sz="12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7.2    </a:t>
            </a:r>
            <a:r>
              <a:rPr sz="12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设计</a:t>
            </a:r>
            <a:r>
              <a:rPr sz="1200" kern="0" spc="3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</a:t>
            </a:r>
            <a:r>
              <a:rPr sz="1200" kern="0" spc="1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(65)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832"/>
              </a:spcBef>
            </a:pP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7.3    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材料</a:t>
            </a:r>
            <a:r>
              <a:rPr sz="1200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</a:t>
            </a:r>
            <a:r>
              <a:rPr sz="1200" kern="0" spc="1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(65)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832"/>
              </a:spcBef>
            </a:pP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7.4    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施工</a:t>
            </a:r>
            <a:r>
              <a:rPr sz="1200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</a:t>
            </a:r>
            <a:r>
              <a:rPr sz="1200" kern="0" spc="1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(66)</a:t>
            </a:r>
            <a:endParaRPr lang="Times New Roman" altLang="Times New Roman" sz="1200"/>
          </a:p>
          <a:p>
            <a:pPr marL="12700" algn="l" rtl="0" eaLnBrk="0">
              <a:lnSpc>
                <a:spcPct val="95000"/>
              </a:lnSpc>
              <a:spcBef>
                <a:spcPts val="882"/>
              </a:spcBef>
            </a:pPr>
            <a:r>
              <a:rPr sz="1200" kern="0" spc="1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</a:t>
            </a:r>
            <a:r>
              <a:rPr sz="12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特殊施工法的结构防水</a:t>
            </a:r>
            <a:r>
              <a:rPr sz="1200" kern="0" spc="4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1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</a:t>
            </a:r>
            <a:r>
              <a:rPr sz="1200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</a:t>
            </a:r>
            <a:r>
              <a:rPr sz="1200" kern="0" spc="-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(68)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782"/>
              </a:spcBef>
            </a:pP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8.1    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盾构法隧道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……………(68)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832"/>
              </a:spcBef>
            </a:pP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8.2    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沉井</a:t>
            </a:r>
            <a:r>
              <a:rPr sz="1200" kern="0" spc="2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 (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72)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832"/>
              </a:spcBef>
            </a:pP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8.3    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地下连续墙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…………………………(73)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882"/>
              </a:spcBef>
            </a:pP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8.4    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逆筑结构</a:t>
            </a:r>
            <a:r>
              <a:rPr sz="1200" kern="0" spc="3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(75)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882"/>
              </a:spcBef>
            </a:pPr>
            <a:r>
              <a:rPr sz="12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8.5     </a:t>
            </a:r>
            <a:r>
              <a:rPr sz="12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锚喷支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护</a:t>
            </a:r>
            <a:r>
              <a:rPr sz="1200" kern="0" spc="2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</a:t>
            </a:r>
            <a:r>
              <a:rPr sz="1200" kern="0" spc="-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(76)</a:t>
            </a:r>
            <a:endParaRPr lang="Times New Roman" altLang="Times New Roman" sz="1200"/>
          </a:p>
          <a:p>
            <a:pPr marL="12700" algn="l" rtl="0" eaLnBrk="0">
              <a:lnSpc>
                <a:spcPct val="95000"/>
              </a:lnSpc>
              <a:spcBef>
                <a:spcPts val="882"/>
              </a:spcBef>
            </a:pP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    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</a:t>
            </a:r>
            <a:r>
              <a:rPr sz="1200" kern="0" spc="-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</a:t>
            </a:r>
            <a:r>
              <a:rPr sz="12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工</a:t>
            </a:r>
            <a:r>
              <a:rPr sz="12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程</a:t>
            </a:r>
            <a:r>
              <a:rPr sz="12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渗</a:t>
            </a:r>
            <a:r>
              <a:rPr sz="12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漏</a:t>
            </a:r>
            <a:r>
              <a:rPr sz="1200" kern="0" spc="-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</a:t>
            </a:r>
            <a:r>
              <a:rPr sz="12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治</a:t>
            </a:r>
            <a:r>
              <a:rPr sz="12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理</a:t>
            </a:r>
            <a:r>
              <a:rPr sz="1200" kern="0" spc="4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(78)</a:t>
            </a:r>
            <a:endParaRPr lang="Times New Roman" altLang="Times New Roman" sz="1200"/>
          </a:p>
          <a:p>
            <a:pPr algn="r" rtl="0" eaLnBrk="0">
              <a:lnSpc>
                <a:spcPct val="95000"/>
              </a:lnSpc>
              <a:spcBef>
                <a:spcPts val="732"/>
              </a:spcBef>
            </a:pP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9.1    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一般规定</a:t>
            </a:r>
            <a:r>
              <a:rPr sz="1200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</a:t>
            </a:r>
            <a:r>
              <a:rPr sz="1200" kern="0" spc="1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(78)</a:t>
            </a:r>
            <a:endParaRPr lang="Times New Roman" altLang="Times New Roman" sz="1200"/>
          </a:p>
          <a:p>
            <a:pPr algn="r" rtl="0" eaLnBrk="0">
              <a:lnSpc>
                <a:spcPct val="95000"/>
              </a:lnSpc>
              <a:spcBef>
                <a:spcPts val="882"/>
              </a:spcBef>
            </a:pP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9.2    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方案设计</a:t>
            </a:r>
            <a:r>
              <a:rPr sz="1200" kern="0" spc="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</a:t>
            </a:r>
            <a:r>
              <a:rPr sz="1200" kern="0" spc="1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(78)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782"/>
              </a:spcBef>
            </a:pP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9.3    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治理材料</a:t>
            </a:r>
            <a:r>
              <a:rPr sz="1200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</a:t>
            </a:r>
            <a:r>
              <a:rPr sz="1200" kern="0" spc="1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(79)</a:t>
            </a:r>
            <a:endParaRPr lang="Times New Roman" altLang="Times New Roman" sz="1200"/>
          </a:p>
          <a:p>
            <a:pPr marL="183514" algn="l" rtl="0" eaLnBrk="0">
              <a:lnSpc>
                <a:spcPct val="95000"/>
              </a:lnSpc>
              <a:spcBef>
                <a:spcPts val="832"/>
              </a:spcBef>
            </a:pP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9.4    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施工</a:t>
            </a:r>
            <a:r>
              <a:rPr sz="1200" kern="0" spc="3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 (80)</a:t>
            </a:r>
            <a:endParaRPr lang="Times New Roman" altLang="Times New Roman" sz="1200"/>
          </a:p>
          <a:p>
            <a:pPr marL="12700" algn="l" rtl="0" eaLnBrk="0">
              <a:lnSpc>
                <a:spcPct val="95000"/>
              </a:lnSpc>
              <a:spcBef>
                <a:spcPts val="932"/>
              </a:spcBef>
            </a:pP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    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其</a:t>
            </a:r>
            <a:r>
              <a:rPr sz="1200" kern="0" spc="-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他</a:t>
            </a:r>
            <a:r>
              <a:rPr sz="1200" kern="0" spc="-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规</a:t>
            </a:r>
            <a:r>
              <a:rPr sz="12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………………………(81)</a:t>
            </a:r>
            <a:endParaRPr lang="Times New Roman" altLang="Times New Roman" sz="1200"/>
          </a:p>
          <a:p>
            <a:pPr marL="12700" algn="l" rtl="0" eaLnBrk="0">
              <a:lnSpc>
                <a:spcPct val="95000"/>
              </a:lnSpc>
              <a:spcBef>
                <a:spcPts val="832"/>
              </a:spcBef>
            </a:pP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附录</a:t>
            </a:r>
            <a:r>
              <a:rPr sz="12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  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</a:t>
            </a:r>
            <a:r>
              <a:rPr sz="12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</a:t>
            </a:r>
            <a:r>
              <a:rPr sz="1200" kern="0" spc="-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与</a:t>
            </a:r>
            <a:r>
              <a:rPr sz="1200" kern="0" spc="-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环</a:t>
            </a:r>
            <a:r>
              <a:rPr sz="12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境</a:t>
            </a:r>
            <a:r>
              <a:rPr sz="12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保</a:t>
            </a:r>
            <a:r>
              <a:rPr sz="12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护  </a:t>
            </a:r>
            <a:r>
              <a:rPr sz="12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………………(83)</a:t>
            </a:r>
            <a:endParaRPr lang="Times New Roman" altLang="Times New Roman" sz="1200"/>
          </a:p>
          <a:p>
            <a:pPr marL="12700" algn="l" rtl="0" eaLnBrk="0">
              <a:lnSpc>
                <a:spcPct val="95000"/>
              </a:lnSpc>
              <a:spcBef>
                <a:spcPts val="832"/>
              </a:spcBef>
            </a:pPr>
            <a:r>
              <a:rPr sz="12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本规范用词说明</a:t>
            </a:r>
            <a:r>
              <a:rPr sz="1200" kern="0" spc="4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</a:t>
            </a:r>
            <a:r>
              <a:rPr sz="1200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……………………………………………………(84)</a:t>
            </a:r>
            <a:endParaRPr lang="Times New Roman" altLang="Times New Roman" sz="1200"/>
          </a:p>
          <a:p>
            <a:pPr algn="l" rtl="0" eaLnBrk="0">
              <a:lnSpc>
                <a:spcPct val="115000"/>
              </a:lnSpc>
            </a:pPr>
            <a:endParaRPr lang="Arial" altLang="Arial" sz="600"/>
          </a:p>
          <a:p>
            <a:pPr marL="12700" algn="l" rtl="0" eaLnBrk="0">
              <a:lnSpc>
                <a:spcPct val="95000"/>
              </a:lnSpc>
              <a:spcBef>
                <a:spcPts val="4"/>
              </a:spcBef>
            </a:pP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附 ：条</a:t>
            </a:r>
            <a:r>
              <a:rPr sz="1200" kern="0" spc="-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文</a:t>
            </a:r>
            <a:r>
              <a:rPr sz="1200" kern="0" spc="-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说 明</a:t>
            </a:r>
            <a:r>
              <a:rPr sz="1200" kern="0" spc="5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85)</a:t>
            </a:r>
            <a:endParaRPr lang="Times New Roman" altLang="Times New Roman" sz="1200"/>
          </a:p>
        </p:txBody>
      </p:sp>
      <p:sp>
        <p:nvSpPr>
          <p:cNvPr id="48" name="textbox 48"/>
          <p:cNvSpPr/>
          <p:nvPr/>
        </p:nvSpPr>
        <p:spPr>
          <a:xfrm>
            <a:off x="1390669" y="9339927"/>
            <a:ext cx="418465" cy="1682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992"/>
              </a:lnSpc>
            </a:pPr>
            <a:endParaRPr lang="Arial" altLang="Arial" sz="100"/>
          </a:p>
          <a:p>
            <a:pPr algn="r" rtl="0" eaLnBrk="0">
              <a:lnSpc>
                <a:spcPct val="85000"/>
              </a:lnSpc>
            </a:pP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·2</a:t>
            </a:r>
            <a:r>
              <a:rPr sz="11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</a:t>
            </a:r>
            <a:endParaRPr lang="Times New Roman" altLang="Times New Roman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textbox 50"/>
          <p:cNvSpPr/>
          <p:nvPr/>
        </p:nvSpPr>
        <p:spPr>
          <a:xfrm>
            <a:off x="1162071" y="2588659"/>
            <a:ext cx="5311775" cy="35820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1953"/>
              </a:lnSpc>
            </a:pPr>
            <a:endParaRPr lang="Arial" altLang="Arial" sz="100"/>
          </a:p>
          <a:p>
            <a:pPr marL="12700" indent="2540" algn="l" rtl="0" eaLnBrk="0">
              <a:lnSpc>
                <a:spcPct val="113000"/>
              </a:lnSpc>
            </a:pPr>
            <a:r>
              <a:rPr sz="14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1.0.1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为使地下工程防水的设计和施工符合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确保质量、技术先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进、经济合理、安全适用的要求，制定本规范。</a:t>
            </a:r>
            <a:endParaRPr lang="SimSun" altLang="SimSun" sz="1400"/>
          </a:p>
          <a:p>
            <a:pPr marL="15240" algn="l" rtl="0" eaLnBrk="0">
              <a:lnSpc>
                <a:spcPct val="86000"/>
              </a:lnSpc>
              <a:spcBef>
                <a:spcPts val="516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1.0.2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本规范适用于工业与民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用建筑地下工程、防护工程、市政</a:t>
            </a:r>
            <a:endParaRPr lang="SimSun" altLang="SimSun" sz="1400"/>
          </a:p>
          <a:p>
            <a:pPr marL="12700" algn="l" rtl="0" eaLnBrk="0">
              <a:lnSpc>
                <a:spcPct val="143000"/>
              </a:lnSpc>
              <a:spcBef>
                <a:spcPts val="16"/>
              </a:spcBef>
            </a:pP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隧道、山岭及水底隧道、地下铁道、公路隧道等地下工程防水的设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计和施工。</a:t>
            </a:r>
            <a:endParaRPr lang="SimSun" altLang="SimSun" sz="1400"/>
          </a:p>
          <a:p>
            <a:pPr marL="12700" indent="2540" algn="l" rtl="0" eaLnBrk="0">
              <a:lnSpc>
                <a:spcPct val="115000"/>
              </a:lnSpc>
              <a:spcBef>
                <a:spcPts val="475"/>
              </a:spcBef>
            </a:pPr>
            <a:r>
              <a:rPr sz="14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1.0.3</a:t>
            </a: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地下工程防水的设</a:t>
            </a:r>
            <a:r>
              <a:rPr sz="14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计和施工应遵循“防、排、截、堵相结合，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刚柔相济，因地制宜，综合治</a:t>
            </a:r>
            <a:r>
              <a:rPr sz="14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理”的原则。</a:t>
            </a:r>
            <a:endParaRPr lang="SimSun" altLang="SimSun" sz="1400"/>
          </a:p>
          <a:p>
            <a:pPr marL="12700" indent="2540" algn="l" rtl="0" eaLnBrk="0">
              <a:lnSpc>
                <a:spcPct val="114000"/>
              </a:lnSpc>
              <a:spcBef>
                <a:spcPts val="549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1.0.4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地下工程防水的设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计和施工应符合环境保护的要求，并应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采取相应措施。</a:t>
            </a:r>
            <a:endParaRPr lang="SimSun" altLang="SimSun" sz="1400"/>
          </a:p>
          <a:p>
            <a:pPr marL="15240" algn="l" rtl="0" eaLnBrk="0">
              <a:lnSpc>
                <a:spcPct val="86000"/>
              </a:lnSpc>
              <a:spcBef>
                <a:spcPts val="567"/>
              </a:spcBef>
            </a:pP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1.0.5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地下工程的防水，应积极采用经过试验、检测和鉴定并经</a:t>
            </a:r>
            <a:endParaRPr lang="SimSun" altLang="SimSun" sz="1400"/>
          </a:p>
          <a:p>
            <a:pPr marL="12700" algn="l" rtl="0" eaLnBrk="0">
              <a:lnSpc>
                <a:spcPts val="2250"/>
              </a:lnSpc>
            </a:pP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实践检验质量可靠的新材料、新技术、新工艺</a:t>
            </a:r>
            <a:r>
              <a:rPr sz="14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400"/>
          </a:p>
          <a:p>
            <a:pPr marL="15240" algn="l" rtl="0" eaLnBrk="0">
              <a:lnSpc>
                <a:spcPct val="86000"/>
              </a:lnSpc>
              <a:spcBef>
                <a:spcPts val="705"/>
              </a:spcBef>
            </a:pP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1.0.6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地下工程防水的设计和施工，除应符合本规范外，尚应符</a:t>
            </a:r>
            <a:endParaRPr lang="SimSun" altLang="SimSun" sz="1400"/>
          </a:p>
          <a:p>
            <a:pPr marL="12700" algn="l" rtl="0" eaLnBrk="0">
              <a:lnSpc>
                <a:spcPts val="2310"/>
              </a:lnSpc>
            </a:pP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合国家现行有关标准的规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定。</a:t>
            </a:r>
            <a:endParaRPr lang="SimSun" altLang="SimSun" sz="1400"/>
          </a:p>
        </p:txBody>
      </p:sp>
      <p:sp>
        <p:nvSpPr>
          <p:cNvPr id="52" name="textbox 52"/>
          <p:cNvSpPr/>
          <p:nvPr/>
        </p:nvSpPr>
        <p:spPr>
          <a:xfrm>
            <a:off x="3098791" y="1709551"/>
            <a:ext cx="1350644" cy="3073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230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19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9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9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总</a:t>
            </a:r>
            <a:r>
              <a:rPr sz="19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19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则</a:t>
            </a:r>
            <a:endParaRPr lang="SimSun" altLang="SimSun" sz="1900"/>
          </a:p>
        </p:txBody>
      </p:sp>
      <p:sp>
        <p:nvSpPr>
          <p:cNvPr id="54" name="textbox 54"/>
          <p:cNvSpPr/>
          <p:nvPr/>
        </p:nvSpPr>
        <p:spPr>
          <a:xfrm>
            <a:off x="5886452" y="9281135"/>
            <a:ext cx="415290" cy="2095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448"/>
              </a:lnSpc>
            </a:pPr>
            <a:r>
              <a:rPr sz="11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·1</a:t>
            </a:r>
            <a:r>
              <a:rPr sz="11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6" name="textbox 56"/>
          <p:cNvSpPr/>
          <p:nvPr/>
        </p:nvSpPr>
        <p:spPr>
          <a:xfrm>
            <a:off x="1266319" y="2608474"/>
            <a:ext cx="5379720" cy="67030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26"/>
              </a:lnSpc>
            </a:pPr>
            <a:endParaRPr lang="Arial" altLang="Arial" sz="100"/>
          </a:p>
          <a:p>
            <a:pPr marL="31115" algn="l" rtl="0" eaLnBrk="0">
              <a:lnSpc>
                <a:spcPct val="95000"/>
              </a:lnSpc>
            </a:pPr>
            <a:r>
              <a:rPr sz="14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2.0.1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胶凝材料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cementitious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material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or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binder</a:t>
            </a:r>
            <a:endParaRPr lang="Times New Roman" altLang="Times New Roman" sz="1400"/>
          </a:p>
          <a:p>
            <a:pPr marL="28575" indent="361950" algn="l" rtl="0" eaLnBrk="0">
              <a:lnSpc>
                <a:spcPct val="115000"/>
              </a:lnSpc>
              <a:spcBef>
                <a:spcPts val="745"/>
              </a:spcBef>
            </a:pP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用于配制混凝土的硅酸盐水泥及粉煤灰、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磨细矿渣、硅粉等矿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物掺合料的总称。</a:t>
            </a:r>
            <a:endParaRPr lang="SimSun" altLang="SimSun" sz="1400"/>
          </a:p>
          <a:p>
            <a:pPr marL="31115" algn="l" rtl="0" eaLnBrk="0">
              <a:lnSpc>
                <a:spcPct val="98000"/>
              </a:lnSpc>
              <a:spcBef>
                <a:spcPts val="543"/>
              </a:spcBef>
            </a:pPr>
            <a:r>
              <a:rPr sz="14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2.0.2</a:t>
            </a: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水胶比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water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to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binder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ratio</a:t>
            </a:r>
            <a:endParaRPr lang="Times New Roman" altLang="Times New Roman" sz="1400"/>
          </a:p>
          <a:p>
            <a:pPr marL="390525" algn="l" rtl="0" eaLnBrk="0">
              <a:lnSpc>
                <a:spcPct val="86000"/>
              </a:lnSpc>
              <a:spcBef>
                <a:spcPts val="607"/>
              </a:spcBef>
            </a:pP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混凝土配制时的用水量与胶凝材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料总量之比。</a:t>
            </a:r>
            <a:endParaRPr lang="SimSun" altLang="SimSun" sz="1400"/>
          </a:p>
          <a:p>
            <a:pPr marL="31115" algn="l" rtl="0" eaLnBrk="0">
              <a:lnSpc>
                <a:spcPts val="2097"/>
              </a:lnSpc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2.0.3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可操作时间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operational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time</a:t>
            </a:r>
            <a:endParaRPr lang="Times New Roman" altLang="Times New Roman" sz="1400"/>
          </a:p>
          <a:p>
            <a:pPr marL="28575" indent="361950" algn="l" rtl="0" eaLnBrk="0">
              <a:lnSpc>
                <a:spcPct val="114000"/>
              </a:lnSpc>
              <a:spcBef>
                <a:spcPts val="854"/>
              </a:spcBef>
            </a:pP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单组分材料从容器打开或多组分材料从混合起，至不适宜施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工的时间。</a:t>
            </a:r>
            <a:endParaRPr lang="SimSun" altLang="SimSun" sz="1400"/>
          </a:p>
          <a:p>
            <a:pPr marL="31115" algn="l" rtl="0" eaLnBrk="0">
              <a:lnSpc>
                <a:spcPct val="95000"/>
              </a:lnSpc>
              <a:spcBef>
                <a:spcPts val="404"/>
              </a:spcBef>
            </a:pPr>
            <a:r>
              <a:rPr sz="14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2.0.4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涂膜抗渗性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impermeability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film</a:t>
            </a:r>
            <a:r>
              <a:rPr sz="1400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coating</a:t>
            </a:r>
            <a:endParaRPr lang="Times New Roman" altLang="Times New Roman" sz="1400"/>
          </a:p>
          <a:p>
            <a:pPr marL="390525" algn="l" rtl="0" eaLnBrk="0">
              <a:lnSpc>
                <a:spcPct val="98000"/>
              </a:lnSpc>
              <a:spcBef>
                <a:spcPts val="821"/>
              </a:spcBef>
            </a:pP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涂料固化后的膜体抵抗地下水渗透的能力。</a:t>
            </a:r>
            <a:endParaRPr lang="SimSun" altLang="SimSun" sz="1400"/>
          </a:p>
          <a:p>
            <a:pPr marL="31115" algn="l" rtl="0" eaLnBrk="0">
              <a:lnSpc>
                <a:spcPct val="95000"/>
              </a:lnSpc>
              <a:spcBef>
                <a:spcPts val="437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2.0.5</a:t>
            </a:r>
            <a:r>
              <a:rPr sz="1400" kern="0" spc="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涂膜耐水性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water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resistance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film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coating</a:t>
            </a:r>
            <a:endParaRPr lang="Times New Roman" altLang="Times New Roman" sz="1400"/>
          </a:p>
          <a:p>
            <a:pPr marL="28575" indent="361950" algn="l" rtl="0" eaLnBrk="0">
              <a:lnSpc>
                <a:spcPct val="113000"/>
              </a:lnSpc>
              <a:spcBef>
                <a:spcPts val="670"/>
              </a:spcBef>
            </a:pP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涂料固化后的膜体在水长期浸泡下保持各种性能指标的能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力。</a:t>
            </a:r>
            <a:endParaRPr lang="SimSun" altLang="SimSun" sz="1400"/>
          </a:p>
          <a:p>
            <a:pPr marL="31115" algn="l" rtl="0" eaLnBrk="0">
              <a:lnSpc>
                <a:spcPct val="95000"/>
              </a:lnSpc>
              <a:spcBef>
                <a:spcPts val="488"/>
              </a:spcBef>
            </a:pPr>
            <a:r>
              <a:rPr sz="14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2.0.6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聚合物水泥防水涂料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polymer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cement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water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proof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coat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</a:t>
            </a:r>
            <a:endParaRPr lang="Times New Roman" altLang="Times New Roman" sz="1400"/>
          </a:p>
          <a:p>
            <a:pPr marL="28575" algn="l" rtl="0" eaLnBrk="0">
              <a:lnSpc>
                <a:spcPct val="81000"/>
              </a:lnSpc>
              <a:spcBef>
                <a:spcPts val="790"/>
              </a:spcBef>
            </a:pP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ing</a:t>
            </a:r>
            <a:endParaRPr lang="Times New Roman" altLang="Times New Roman" sz="1400"/>
          </a:p>
          <a:p>
            <a:pPr marL="28575" indent="361950" algn="l" rtl="0" eaLnBrk="0">
              <a:lnSpc>
                <a:spcPct val="112000"/>
              </a:lnSpc>
              <a:spcBef>
                <a:spcPts val="854"/>
              </a:spcBef>
            </a:pP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以聚合物乳液和水泥为主要原料，加入其他添加剂制成的双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组分防水涂料。</a:t>
            </a:r>
            <a:endParaRPr lang="SimSun" altLang="SimSun" sz="1400"/>
          </a:p>
          <a:p>
            <a:pPr marL="31115" algn="l" rtl="0" eaLnBrk="0">
              <a:lnSpc>
                <a:spcPct val="95000"/>
              </a:lnSpc>
              <a:spcBef>
                <a:spcPts val="437"/>
              </a:spcBef>
            </a:pPr>
            <a:r>
              <a:rPr sz="1400" b="1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2.0.7</a:t>
            </a:r>
            <a:r>
              <a:rPr sz="1400" kern="0" spc="3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高分子自粘胶膜防水</a:t>
            </a:r>
            <a:r>
              <a:rPr sz="14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卷材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self</a:t>
            </a:r>
            <a:r>
              <a:rPr sz="1400" kern="0" spc="1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adhesive</a:t>
            </a:r>
            <a:r>
              <a:rPr sz="1400" kern="0" spc="1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wateroofing</a:t>
            </a:r>
            <a:endParaRPr lang="Times New Roman" altLang="Times New Roman" sz="1400"/>
          </a:p>
          <a:p>
            <a:pPr marL="28575" algn="l" rtl="0" eaLnBrk="0">
              <a:lnSpc>
                <a:spcPct val="81000"/>
              </a:lnSpc>
              <a:spcBef>
                <a:spcPts val="923"/>
              </a:spcBef>
            </a:pP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membrane</a:t>
            </a:r>
            <a:r>
              <a:rPr sz="1400" kern="0" spc="1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with</a:t>
            </a:r>
            <a:r>
              <a:rPr sz="1400" kern="0" spc="1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macromolecular</a:t>
            </a:r>
            <a:r>
              <a:rPr sz="1400" kern="0" spc="1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ca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rrier</a:t>
            </a:r>
            <a:endParaRPr lang="Times New Roman" altLang="Times New Roman" sz="1400"/>
          </a:p>
          <a:p>
            <a:pPr marL="28575" indent="361950" algn="l" rtl="0" eaLnBrk="0">
              <a:lnSpc>
                <a:spcPct val="114000"/>
              </a:lnSpc>
              <a:spcBef>
                <a:spcPts val="743"/>
              </a:spcBef>
            </a:pP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以合成高分子片材为底膜，单面覆有高分子自粘胶膜层，用于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预铺反粘法施工的防水卷材。</a:t>
            </a:r>
            <a:endParaRPr lang="SimSun" altLang="SimSun" sz="1400"/>
          </a:p>
          <a:p>
            <a:pPr marL="12700" algn="l" rtl="0" eaLnBrk="0">
              <a:lnSpc>
                <a:spcPct val="95000"/>
              </a:lnSpc>
              <a:spcBef>
                <a:spcPts val="447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2.0.8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预铺反粘法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pre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applied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full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bonding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installation</a:t>
            </a:r>
            <a:endParaRPr lang="Times New Roman" altLang="Times New Roman" sz="1400"/>
          </a:p>
          <a:p>
            <a:pPr algn="l" rtl="0" eaLnBrk="0">
              <a:lnSpc>
                <a:spcPct val="107000"/>
              </a:lnSpc>
            </a:pPr>
            <a:endParaRPr lang="Arial" altLang="Arial" sz="600"/>
          </a:p>
          <a:p>
            <a:pPr marL="28575" indent="361950" algn="l" rtl="0" eaLnBrk="0">
              <a:lnSpc>
                <a:spcPct val="114000"/>
              </a:lnSpc>
              <a:spcBef>
                <a:spcPts val="6"/>
              </a:spcBef>
            </a:pP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将覆有高分子自粘胶膜层的防水卷材空铺在基面上，然后浇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筑结构混凝土，使混凝土浆料与卷材胶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膜层紧密结合的施工方法。</a:t>
            </a:r>
            <a:endParaRPr lang="SimSun" altLang="SimSun" sz="1400"/>
          </a:p>
        </p:txBody>
      </p:sp>
      <p:sp>
        <p:nvSpPr>
          <p:cNvPr id="58" name="textbox 58"/>
          <p:cNvSpPr/>
          <p:nvPr/>
        </p:nvSpPr>
        <p:spPr>
          <a:xfrm>
            <a:off x="3274075" y="1724512"/>
            <a:ext cx="1386839" cy="3289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006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100" b="1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2100" kern="0" spc="8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b="1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术</a:t>
            </a:r>
            <a:r>
              <a:rPr sz="2100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2100" b="1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语</a:t>
            </a:r>
            <a:endParaRPr lang="SimSun" altLang="SimSun" sz="2100"/>
          </a:p>
        </p:txBody>
      </p:sp>
      <p:sp>
        <p:nvSpPr>
          <p:cNvPr id="60" name="textbox 60"/>
          <p:cNvSpPr/>
          <p:nvPr/>
        </p:nvSpPr>
        <p:spPr>
          <a:xfrm>
            <a:off x="1403322" y="9325568"/>
            <a:ext cx="415290" cy="2095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448"/>
              </a:lnSpc>
            </a:pPr>
            <a:r>
              <a:rPr sz="11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·2</a:t>
            </a:r>
            <a:r>
              <a:rPr sz="11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2" name="textbox 62"/>
          <p:cNvSpPr/>
          <p:nvPr/>
        </p:nvSpPr>
        <p:spPr>
          <a:xfrm>
            <a:off x="1174745" y="1202363"/>
            <a:ext cx="5358129" cy="81280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400"/>
              </a:lnSpc>
            </a:pPr>
            <a:endParaRPr lang="Arial" altLang="Arial" sz="100"/>
          </a:p>
          <a:p>
            <a:pPr marL="15240" algn="l" rtl="0" eaLnBrk="0">
              <a:lnSpc>
                <a:spcPct val="95000"/>
              </a:lnSpc>
            </a:pPr>
            <a:r>
              <a:rPr sz="1400" b="1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2.0.9</a:t>
            </a:r>
            <a:r>
              <a:rPr sz="14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自粘聚</a:t>
            </a:r>
            <a:r>
              <a:rPr sz="14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合物改性沥青防水卷材</a:t>
            </a: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self</a:t>
            </a:r>
            <a:r>
              <a:rPr sz="1400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adbering</a:t>
            </a:r>
            <a:r>
              <a:rPr sz="1400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polymer</a:t>
            </a:r>
            <a:endParaRPr lang="Times New Roman" altLang="Times New Roman" sz="1400"/>
          </a:p>
          <a:p>
            <a:pPr marL="12700" algn="l" rtl="0" eaLnBrk="0">
              <a:lnSpc>
                <a:spcPct val="81000"/>
              </a:lnSpc>
              <a:spcBef>
                <a:spcPts val="1073"/>
              </a:spcBef>
            </a:pP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modified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bituino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us</a:t>
            </a:r>
            <a:r>
              <a:rPr sz="1400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worteroof  sheet</a:t>
            </a:r>
            <a:endParaRPr lang="Times New Roman" altLang="Times New Roman" sz="1400"/>
          </a:p>
          <a:p>
            <a:pPr marL="406400" algn="l" rtl="0" eaLnBrk="0">
              <a:lnSpc>
                <a:spcPct val="86000"/>
              </a:lnSpc>
              <a:spcBef>
                <a:spcPts val="641"/>
              </a:spcBef>
            </a:pP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以高聚物改性沥青为主体材料，整体具有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自粘性的防水卷材。</a:t>
            </a:r>
            <a:endParaRPr lang="SimSun" altLang="SimSun" sz="1400"/>
          </a:p>
          <a:p>
            <a:pPr marL="15240" algn="l" rtl="0" eaLnBrk="0">
              <a:lnSpc>
                <a:spcPts val="2316"/>
              </a:lnSpc>
            </a:pPr>
            <a:r>
              <a:rPr sz="14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2.0.10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暗钉圈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concealed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nail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washer</a:t>
            </a:r>
            <a:endParaRPr lang="Times New Roman" altLang="Times New Roman" sz="1400"/>
          </a:p>
          <a:p>
            <a:pPr marL="406400" algn="l" rtl="0" eaLnBrk="0">
              <a:lnSpc>
                <a:spcPct val="97000"/>
              </a:lnSpc>
              <a:spcBef>
                <a:spcPts val="643"/>
              </a:spcBef>
            </a:pP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设置于基层表面，并由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与塑料防水板相热焊的材料组成，用于</a:t>
            </a:r>
            <a:endParaRPr lang="SimSun" altLang="SimSun" sz="1400"/>
          </a:p>
          <a:p>
            <a:pPr marL="12700" algn="l" rtl="0" eaLnBrk="0">
              <a:lnSpc>
                <a:spcPct val="97000"/>
              </a:lnSpc>
              <a:spcBef>
                <a:spcPts val="720"/>
              </a:spcBef>
            </a:pP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固定塑料防水板的垫圈。</a:t>
            </a:r>
            <a:endParaRPr lang="SimSun" altLang="SimSun" sz="1400"/>
          </a:p>
          <a:p>
            <a:pPr marL="15240" algn="l" rtl="0" eaLnBrk="0">
              <a:lnSpc>
                <a:spcPct val="95000"/>
              </a:lnSpc>
              <a:spcBef>
                <a:spcPts val="348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2.0.11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无钉铺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non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nails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layouts</a:t>
            </a:r>
            <a:endParaRPr lang="Times New Roman" altLang="Times New Roman" sz="1400"/>
          </a:p>
          <a:p>
            <a:pPr marL="406400" algn="l" rtl="0" eaLnBrk="0">
              <a:lnSpc>
                <a:spcPct val="97000"/>
              </a:lnSpc>
              <a:spcBef>
                <a:spcPts val="727"/>
              </a:spcBef>
            </a:pP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将塑料防水板通过热焊固定于暗钉圈或悬挂在基层上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的一种</a:t>
            </a:r>
            <a:endParaRPr lang="SimSun" altLang="SimSun" sz="1400"/>
          </a:p>
          <a:p>
            <a:pPr marL="12700" algn="l" rtl="0" eaLnBrk="0">
              <a:lnSpc>
                <a:spcPct val="98000"/>
              </a:lnSpc>
              <a:spcBef>
                <a:spcPts val="736"/>
              </a:spcBef>
            </a:pPr>
            <a:r>
              <a:rPr sz="14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铺设方法。</a:t>
            </a:r>
            <a:endParaRPr lang="SimSun" altLang="SimSun" sz="1400"/>
          </a:p>
          <a:p>
            <a:pPr marL="15240" algn="l" rtl="0" eaLnBrk="0">
              <a:lnSpc>
                <a:spcPct val="95000"/>
              </a:lnSpc>
              <a:spcBef>
                <a:spcPts val="315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2.0.12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背衬材料</a:t>
            </a:r>
            <a:r>
              <a:rPr sz="14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backing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material</a:t>
            </a:r>
            <a:endParaRPr lang="Times New Roman" altLang="Times New Roman" sz="1400"/>
          </a:p>
          <a:p>
            <a:pPr marL="406400" algn="l" rtl="0" eaLnBrk="0">
              <a:lnSpc>
                <a:spcPct val="97000"/>
              </a:lnSpc>
              <a:spcBef>
                <a:spcPts val="627"/>
              </a:spcBef>
            </a:pP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用于控制密封材料的嵌缝深度，防止密封材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料和接缝底部粘</a:t>
            </a:r>
            <a:endParaRPr lang="SimSun" altLang="SimSun" sz="1400"/>
          </a:p>
          <a:p>
            <a:pPr marL="12700" algn="l" rtl="0" eaLnBrk="0">
              <a:lnSpc>
                <a:spcPct val="97000"/>
              </a:lnSpc>
              <a:spcBef>
                <a:spcPts val="820"/>
              </a:spcBef>
            </a:pP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结而设置的可变形材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料。</a:t>
            </a:r>
            <a:endParaRPr lang="SimSun" altLang="SimSun" sz="1400"/>
          </a:p>
          <a:p>
            <a:pPr marL="15240" algn="l" rtl="0" eaLnBrk="0">
              <a:lnSpc>
                <a:spcPct val="95000"/>
              </a:lnSpc>
              <a:spcBef>
                <a:spcPts val="398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2.0.13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预注浆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pre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grouting</a:t>
            </a:r>
            <a:endParaRPr lang="Times New Roman" altLang="Times New Roman" sz="1400"/>
          </a:p>
          <a:p>
            <a:pPr marL="406400" algn="l" rtl="0" eaLnBrk="0">
              <a:lnSpc>
                <a:spcPct val="98000"/>
              </a:lnSpc>
              <a:spcBef>
                <a:spcPts val="620"/>
              </a:spcBef>
            </a:pP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工程开挖前使浆液预先充填围岩裂隙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，以达到堵塞水流、加固</a:t>
            </a:r>
            <a:endParaRPr lang="SimSun" altLang="SimSun" sz="1400"/>
          </a:p>
          <a:p>
            <a:pPr marL="12700" algn="l" rtl="0" eaLnBrk="0">
              <a:lnSpc>
                <a:spcPct val="98000"/>
              </a:lnSpc>
              <a:spcBef>
                <a:spcPts val="704"/>
              </a:spcBef>
            </a:pP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围岩的目的所进行的注浆。</a:t>
            </a:r>
            <a:endParaRPr lang="SimSun" altLang="SimSun" sz="1400"/>
          </a:p>
          <a:p>
            <a:pPr marL="15240" algn="l" rtl="0" eaLnBrk="0">
              <a:lnSpc>
                <a:spcPct val="95000"/>
              </a:lnSpc>
              <a:spcBef>
                <a:spcPts val="187"/>
              </a:spcBef>
            </a:pPr>
            <a:r>
              <a:rPr sz="1400" b="1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2.0.14</a:t>
            </a:r>
            <a:r>
              <a:rPr sz="14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衬砌前围岩注浆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surrounding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ground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grouting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before</a:t>
            </a:r>
            <a:endParaRPr lang="Times New Roman" altLang="Times New Roman" sz="1400"/>
          </a:p>
          <a:p>
            <a:pPr marL="12700" algn="l" rtl="0" eaLnBrk="0">
              <a:lnSpc>
                <a:spcPct val="81000"/>
              </a:lnSpc>
              <a:spcBef>
                <a:spcPts val="1039"/>
              </a:spcBef>
            </a:pP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lining</a:t>
            </a:r>
            <a:endParaRPr lang="Times New Roman" altLang="Times New Roman" sz="1400"/>
          </a:p>
          <a:p>
            <a:pPr marL="406400" algn="l" rtl="0" eaLnBrk="0">
              <a:lnSpc>
                <a:spcPct val="98000"/>
              </a:lnSpc>
              <a:spcBef>
                <a:spcPts val="670"/>
              </a:spcBef>
            </a:pP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工程开挖后，在衬砌前对毛洞的围岩加固和止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水所进行的注</a:t>
            </a:r>
            <a:endParaRPr lang="SimSun" altLang="SimSun" sz="1400"/>
          </a:p>
          <a:p>
            <a:pPr marL="12700" algn="l" rtl="0" eaLnBrk="0">
              <a:lnSpc>
                <a:spcPts val="1628"/>
              </a:lnSpc>
              <a:spcBef>
                <a:spcPts val="708"/>
              </a:spcBef>
            </a:pPr>
            <a:r>
              <a:rPr sz="13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浆。</a:t>
            </a:r>
            <a:endParaRPr lang="SimSun" altLang="SimSun" sz="1300"/>
          </a:p>
          <a:p>
            <a:pPr marL="15240" algn="l" rtl="0" eaLnBrk="0">
              <a:lnSpc>
                <a:spcPct val="95000"/>
              </a:lnSpc>
              <a:spcBef>
                <a:spcPts val="352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2.0.15</a:t>
            </a:r>
            <a:r>
              <a:rPr sz="14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回填注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浆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back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fill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grouting</a:t>
            </a:r>
            <a:endParaRPr lang="Times New Roman" altLang="Times New Roman" sz="1400"/>
          </a:p>
          <a:p>
            <a:pPr marL="12700" indent="393700" algn="l" rtl="0" eaLnBrk="0">
              <a:lnSpc>
                <a:spcPct val="117000"/>
              </a:lnSpc>
              <a:spcBef>
                <a:spcPts val="704"/>
              </a:spcBef>
            </a:pP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在工程衬砌完成后，为充填衬砌和围岩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间空隙所进行的注浆。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2.0.16</a:t>
            </a:r>
            <a:r>
              <a:rPr sz="1400" kern="0" spc="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衬砌后围岩注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浆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surrounding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ground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grouting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after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lining</a:t>
            </a:r>
            <a:endParaRPr lang="Times New Roman" altLang="Times New Roman" sz="1400"/>
          </a:p>
          <a:p>
            <a:pPr marL="406400" algn="l" rtl="0" eaLnBrk="0">
              <a:lnSpc>
                <a:spcPct val="98000"/>
              </a:lnSpc>
              <a:spcBef>
                <a:spcPts val="721"/>
              </a:spcBef>
            </a:pP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在回填注浆后需要增强衬砌的防水能力时，对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围岩进行的注</a:t>
            </a:r>
            <a:endParaRPr lang="SimSun" altLang="SimSun" sz="1400"/>
          </a:p>
          <a:p>
            <a:pPr marL="12700" algn="l" rtl="0" eaLnBrk="0">
              <a:lnSpc>
                <a:spcPts val="1628"/>
              </a:lnSpc>
              <a:spcBef>
                <a:spcPts val="707"/>
              </a:spcBef>
            </a:pPr>
            <a:r>
              <a:rPr sz="13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浆。</a:t>
            </a:r>
            <a:endParaRPr lang="SimSun" altLang="SimSun" sz="1300"/>
          </a:p>
          <a:p>
            <a:pPr marL="15240" algn="l" rtl="0" eaLnBrk="0">
              <a:lnSpc>
                <a:spcPct val="95000"/>
              </a:lnSpc>
              <a:spcBef>
                <a:spcPts val="352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2.0.17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凝胶时间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gel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time</a:t>
            </a:r>
            <a:endParaRPr lang="Times New Roman" altLang="Times New Roman" sz="1400"/>
          </a:p>
          <a:p>
            <a:pPr marL="406400" algn="l" rtl="0" eaLnBrk="0">
              <a:lnSpc>
                <a:spcPct val="98000"/>
              </a:lnSpc>
              <a:spcBef>
                <a:spcPts val="771"/>
              </a:spcBef>
            </a:pP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浆液自配制或混合时起至不流动时的时间。</a:t>
            </a:r>
            <a:endParaRPr lang="SimSun" altLang="SimSun" sz="1400"/>
          </a:p>
          <a:p>
            <a:pPr marL="15240" algn="l" rtl="0" eaLnBrk="0">
              <a:lnSpc>
                <a:spcPct val="95000"/>
              </a:lnSpc>
              <a:spcBef>
                <a:spcPts val="387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2.0.18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复合管片</a:t>
            </a:r>
            <a:r>
              <a:rPr sz="1400" kern="0" spc="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composite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segment</a:t>
            </a:r>
            <a:endParaRPr lang="Times New Roman" altLang="Times New Roman" sz="1400"/>
          </a:p>
          <a:p>
            <a:pPr algn="l" rtl="0" eaLnBrk="0">
              <a:lnSpc>
                <a:spcPct val="107000"/>
              </a:lnSpc>
            </a:pPr>
            <a:endParaRPr lang="Arial" altLang="Arial" sz="600"/>
          </a:p>
          <a:p>
            <a:pPr marL="406400" algn="l" rtl="0" eaLnBrk="0">
              <a:lnSpc>
                <a:spcPct val="97000"/>
              </a:lnSpc>
              <a:spcBef>
                <a:spcPts val="7"/>
              </a:spcBef>
            </a:pP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钢板与混凝土复合制成的管片。</a:t>
            </a:r>
            <a:endParaRPr lang="SimSun" altLang="SimSun" sz="1400"/>
          </a:p>
        </p:txBody>
      </p:sp>
      <p:sp>
        <p:nvSpPr>
          <p:cNvPr id="64" name="textbox 64"/>
          <p:cNvSpPr/>
          <p:nvPr/>
        </p:nvSpPr>
        <p:spPr>
          <a:xfrm>
            <a:off x="5956307" y="9338218"/>
            <a:ext cx="415290" cy="2095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448"/>
              </a:lnSpc>
            </a:pPr>
            <a:r>
              <a:rPr sz="11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·3</a:t>
            </a:r>
            <a:r>
              <a:rPr sz="11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textbox 66"/>
          <p:cNvSpPr/>
          <p:nvPr/>
        </p:nvSpPr>
        <p:spPr>
          <a:xfrm>
            <a:off x="1235055" y="1272288"/>
            <a:ext cx="5297804" cy="13544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400"/>
              </a:lnSpc>
            </a:pPr>
            <a:endParaRPr lang="Arial" altLang="Arial" sz="100"/>
          </a:p>
          <a:p>
            <a:pPr marL="15240" algn="l" rtl="0" eaLnBrk="0">
              <a:lnSpc>
                <a:spcPct val="95000"/>
              </a:lnSpc>
            </a:pP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2.0.19</a:t>
            </a:r>
            <a:r>
              <a:rPr sz="1400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密封垫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gasket</a:t>
            </a:r>
            <a:endParaRPr lang="Times New Roman" altLang="Times New Roman" sz="1400"/>
          </a:p>
          <a:p>
            <a:pPr algn="r" rtl="0" eaLnBrk="0">
              <a:lnSpc>
                <a:spcPct val="98000"/>
              </a:lnSpc>
              <a:spcBef>
                <a:spcPts val="770"/>
              </a:spcBef>
            </a:pP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由工厂加工预制，在现场粘贴于管片密封垫沟槽内，用于管片</a:t>
            </a:r>
            <a:endParaRPr lang="SimSun" altLang="SimSun" sz="1400"/>
          </a:p>
          <a:p>
            <a:pPr marL="12700" algn="l" rtl="0" eaLnBrk="0">
              <a:lnSpc>
                <a:spcPct val="97000"/>
              </a:lnSpc>
              <a:spcBef>
                <a:spcPts val="611"/>
              </a:spcBef>
            </a:pP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接缝防水的密封材料。</a:t>
            </a:r>
            <a:endParaRPr lang="SimSun" altLang="SimSun" sz="1400"/>
          </a:p>
          <a:p>
            <a:pPr marL="15240" algn="l" rtl="0" eaLnBrk="0">
              <a:lnSpc>
                <a:spcPct val="93000"/>
              </a:lnSpc>
              <a:spcBef>
                <a:spcPts val="297"/>
              </a:spcBef>
            </a:pPr>
            <a:r>
              <a:rPr sz="14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2.0.20</a:t>
            </a:r>
            <a:r>
              <a:rPr sz="1400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螺孔密封圈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bolt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hole</a:t>
            </a:r>
            <a:r>
              <a:rPr sz="1400" kern="0" spc="1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sealing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washer</a:t>
            </a:r>
            <a:endParaRPr lang="Times New Roman" altLang="Times New Roman" sz="1400"/>
          </a:p>
          <a:p>
            <a:pPr marL="406400" algn="l" rtl="0" eaLnBrk="0">
              <a:lnSpc>
                <a:spcPts val="2356"/>
              </a:lnSpc>
            </a:pP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为防止管片螺栓孔渗漏水而设置的密封垫圈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400"/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84163" y="9156729"/>
            <a:ext cx="107992" cy="1108056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1412870" y="9408111"/>
            <a:ext cx="231140" cy="2095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448"/>
              </a:lnSpc>
            </a:pPr>
            <a:r>
              <a:rPr sz="11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·4</a:t>
            </a:r>
            <a:endParaRPr lang="SimSun" altLang="SimSun" sz="1100"/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00691" y="9581282"/>
            <a:ext cx="22202" cy="600967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 rot="16200000">
            <a:off x="1740434" y="9459451"/>
            <a:ext cx="84455" cy="1168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75000"/>
              </a:lnSpc>
            </a:pPr>
            <a:endParaRPr lang="Arial" altLang="Arial" sz="100"/>
          </a:p>
          <a:p>
            <a:pPr marL="12700" algn="l" rtl="0" eaLnBrk="0">
              <a:lnSpc>
                <a:spcPts val="609"/>
              </a:lnSpc>
            </a:pP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心</a:t>
            </a:r>
            <a:endParaRPr lang="SimSun" altLang="SimSun" sz="5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textbox 76"/>
          <p:cNvSpPr/>
          <p:nvPr/>
        </p:nvSpPr>
        <p:spPr>
          <a:xfrm>
            <a:off x="1231927" y="2432304"/>
            <a:ext cx="5318125" cy="68484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302"/>
              </a:lnSpc>
            </a:pPr>
            <a:endParaRPr lang="Arial" altLang="Arial" sz="100"/>
          </a:p>
          <a:p>
            <a:pPr marL="1932939" algn="l" rtl="0" eaLnBrk="0">
              <a:lnSpc>
                <a:spcPct val="98000"/>
              </a:lnSpc>
            </a:pP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3.1</a:t>
            </a: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一</a:t>
            </a:r>
            <a:r>
              <a:rPr sz="1400" kern="0" spc="-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般</a:t>
            </a:r>
            <a:r>
              <a:rPr sz="1400" kern="0" spc="-1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规</a:t>
            </a:r>
            <a:r>
              <a:rPr sz="1400" kern="0" spc="-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定</a:t>
            </a:r>
            <a:endParaRPr lang="SimHei" altLang="SimHei" sz="14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marL="12700" indent="2540" algn="l" rtl="0" eaLnBrk="0">
              <a:lnSpc>
                <a:spcPct val="117000"/>
              </a:lnSpc>
              <a:spcBef>
                <a:spcPts val="432"/>
              </a:spcBef>
            </a:pPr>
            <a:r>
              <a:rPr sz="14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3.1.1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地下工程应进行防水设计，并应做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到定级准确、方案可靠、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施工简便、耐久适用</a:t>
            </a:r>
            <a:r>
              <a:rPr sz="14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、经济合理。</a:t>
            </a:r>
            <a:endParaRPr lang="SimSun" altLang="SimSun" sz="1400"/>
          </a:p>
          <a:p>
            <a:pPr marL="12700" indent="2540" algn="l" rtl="0" eaLnBrk="0">
              <a:lnSpc>
                <a:spcPct val="114000"/>
              </a:lnSpc>
              <a:spcBef>
                <a:spcPts val="630"/>
              </a:spcBef>
            </a:pPr>
            <a:r>
              <a:rPr sz="14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3.1.2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地下工程防水方案应根据工程规划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、结构设计、材料选择、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结构耐久性和施工工艺等确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定。</a:t>
            </a:r>
            <a:endParaRPr lang="SimSun" altLang="SimSun" sz="1400"/>
          </a:p>
          <a:p>
            <a:pPr marL="12700" indent="2540" algn="l" rtl="0" eaLnBrk="0">
              <a:lnSpc>
                <a:spcPct val="122000"/>
              </a:lnSpc>
              <a:spcBef>
                <a:spcPts val="548"/>
              </a:spcBef>
            </a:pPr>
            <a:r>
              <a:rPr sz="14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3.1.3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地下工程的防水设计，应根据地表水、地下水、毛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细管水等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的作用，以及由于人为因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素引起的附近水文地质改变的影响确定。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单建式的地下工程，宜采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用全封闭、部分封闭的防排水设计；附建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式的全地下或半地下工程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的防水设防高度，应高出室外地坪高程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500mm</a:t>
            </a:r>
            <a:r>
              <a:rPr sz="14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以上。</a:t>
            </a:r>
            <a:endParaRPr lang="SimSun" altLang="SimSun" sz="1400"/>
          </a:p>
          <a:p>
            <a:pPr marL="15240" algn="l" rtl="0" eaLnBrk="0">
              <a:lnSpc>
                <a:spcPct val="115000"/>
              </a:lnSpc>
              <a:spcBef>
                <a:spcPts val="672"/>
              </a:spcBef>
            </a:pP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3.1.4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地下工程迎水面主体结构应采用防水混凝土，并</a:t>
            </a:r>
            <a:r>
              <a:rPr sz="14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应根据防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水等级的要求采取其他防水措施。</a:t>
            </a:r>
            <a:endParaRPr lang="SimHei" altLang="SimHei" sz="1400"/>
          </a:p>
          <a:p>
            <a:pPr marL="56514" indent="-41275" algn="l" rtl="0" eaLnBrk="0">
              <a:lnSpc>
                <a:spcPct val="117000"/>
              </a:lnSpc>
              <a:spcBef>
                <a:spcPts val="638"/>
              </a:spcBef>
            </a:pPr>
            <a:r>
              <a:rPr sz="14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3.1.5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地下工程的变形缝(诱导缝)、施工缝、后浇带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、穿墙管 </a:t>
            </a: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(盒)、预埋件、预留通道接头、桩头等细部构造，应加强防水措施。</a:t>
            </a:r>
            <a:endParaRPr lang="SimSun" altLang="SimSun" sz="1400"/>
          </a:p>
          <a:p>
            <a:pPr marL="12700" indent="2540" algn="l" rtl="0" eaLnBrk="0">
              <a:lnSpc>
                <a:spcPct val="117000"/>
              </a:lnSpc>
              <a:spcBef>
                <a:spcPts val="459"/>
              </a:spcBef>
            </a:pPr>
            <a:r>
              <a:rPr sz="14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3.1.6</a:t>
            </a: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地下工程的排水管沟、地漏、出入口、窗井、风井等，应采取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防倒灌措施；寒冷及严寒地区的排水沟应采取防冻措施。</a:t>
            </a:r>
            <a:endParaRPr lang="SimSun" altLang="SimSun" sz="1400"/>
          </a:p>
          <a:p>
            <a:pPr marL="12700" indent="2540" algn="l" rtl="0" eaLnBrk="0">
              <a:lnSpc>
                <a:spcPct val="110000"/>
              </a:lnSpc>
              <a:spcBef>
                <a:spcPts val="626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3.1.7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地下工程的防水设计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，应根据工程的特点和需要搜集下列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资料：</a:t>
            </a:r>
            <a:endParaRPr lang="SimSun" altLang="SimSun" sz="1400"/>
          </a:p>
          <a:p>
            <a:pPr marL="421640" algn="l" rtl="0" eaLnBrk="0">
              <a:lnSpc>
                <a:spcPct val="86000"/>
              </a:lnSpc>
              <a:spcBef>
                <a:spcPts val="596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最高地下水位的高程、出现的年代，近几年的实际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水位高</a:t>
            </a:r>
            <a:endParaRPr lang="SimSun" altLang="SimSun" sz="1400"/>
          </a:p>
          <a:p>
            <a:pPr marL="12700" algn="l" rtl="0" eaLnBrk="0">
              <a:lnSpc>
                <a:spcPts val="2254"/>
              </a:lnSpc>
            </a:pP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程和随季节变化情况；</a:t>
            </a:r>
            <a:endParaRPr lang="SimSun" altLang="SimSun" sz="1400"/>
          </a:p>
          <a:p>
            <a:pPr marL="396240" algn="l" rtl="0" eaLnBrk="0">
              <a:lnSpc>
                <a:spcPct val="98000"/>
              </a:lnSpc>
              <a:spcBef>
                <a:spcPts val="747"/>
              </a:spcBef>
            </a:pPr>
            <a:r>
              <a:rPr sz="1400" b="1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4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地下水类型、</a:t>
            </a:r>
            <a:r>
              <a:rPr sz="1400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补给来源、水质、流量、流向、压力；</a:t>
            </a:r>
            <a:endParaRPr lang="SimSun" altLang="SimSun" sz="1400"/>
          </a:p>
          <a:p>
            <a:pPr marL="389890" algn="l" rtl="0" eaLnBrk="0">
              <a:lnSpc>
                <a:spcPct val="86000"/>
              </a:lnSpc>
              <a:spcBef>
                <a:spcPts val="507"/>
              </a:spcBef>
            </a:pPr>
            <a:r>
              <a:rPr sz="14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工程地质构造，包括岩层走向、倾角、节理及裂隙，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含水地</a:t>
            </a:r>
            <a:endParaRPr lang="SimSun" altLang="SimSun" sz="1400"/>
          </a:p>
          <a:p>
            <a:pPr marL="12700" algn="l" rtl="0" eaLnBrk="0">
              <a:lnSpc>
                <a:spcPct val="139000"/>
              </a:lnSpc>
              <a:spcBef>
                <a:spcPts val="29"/>
              </a:spcBef>
            </a:pP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层的特性、分布情况和渗透系数，溶洞及陷穴，填土区、</a:t>
            </a: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湿陷性土和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膨胀土层等情况；</a:t>
            </a:r>
            <a:endParaRPr lang="SimSun" altLang="SimSun" sz="1400"/>
          </a:p>
        </p:txBody>
      </p:sp>
      <p:sp>
        <p:nvSpPr>
          <p:cNvPr id="78" name="textbox 78"/>
          <p:cNvSpPr/>
          <p:nvPr/>
        </p:nvSpPr>
        <p:spPr>
          <a:xfrm>
            <a:off x="2686070" y="1581251"/>
            <a:ext cx="2366645" cy="3003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41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9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  地下工程防水设计</a:t>
            </a:r>
            <a:endParaRPr lang="SimSun" altLang="SimSun" sz="1900"/>
          </a:p>
        </p:txBody>
      </p:sp>
      <p:sp>
        <p:nvSpPr>
          <p:cNvPr id="80" name="textbox 80"/>
          <p:cNvSpPr/>
          <p:nvPr/>
        </p:nvSpPr>
        <p:spPr>
          <a:xfrm>
            <a:off x="5956307" y="9312812"/>
            <a:ext cx="415290" cy="2095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448"/>
              </a:lnSpc>
            </a:pPr>
            <a:r>
              <a:rPr sz="11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·5</a:t>
            </a:r>
            <a:r>
              <a:rPr sz="11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textbox 82"/>
          <p:cNvSpPr/>
          <p:nvPr/>
        </p:nvSpPr>
        <p:spPr>
          <a:xfrm>
            <a:off x="1225514" y="1204328"/>
            <a:ext cx="5310504" cy="52609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083"/>
              </a:lnSpc>
            </a:pPr>
            <a:endParaRPr lang="Arial" altLang="Arial" sz="100"/>
          </a:p>
          <a:p>
            <a:pPr marL="389890" algn="l" rtl="0" eaLnBrk="0">
              <a:lnSpc>
                <a:spcPct val="98000"/>
              </a:lnSpc>
            </a:pP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历年气温变化情况、降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水量、地层冻结深度；</a:t>
            </a:r>
            <a:endParaRPr lang="SimSun" altLang="SimSun" sz="1400"/>
          </a:p>
          <a:p>
            <a:pPr marL="12700" indent="377190" algn="l" rtl="0" eaLnBrk="0">
              <a:lnSpc>
                <a:spcPct val="114000"/>
              </a:lnSpc>
              <a:spcBef>
                <a:spcPts val="570"/>
              </a:spcBef>
            </a:pPr>
            <a:r>
              <a:rPr sz="14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</a:t>
            </a: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区域地形、地貌、天然</a:t>
            </a: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水流、水库、废弃坑井以及地表水、洪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水和给水排水系统资料；</a:t>
            </a:r>
            <a:endParaRPr lang="SimSun" altLang="SimSun" sz="1400"/>
          </a:p>
          <a:p>
            <a:pPr marL="12700" indent="377190" algn="l" rtl="0" eaLnBrk="0">
              <a:lnSpc>
                <a:spcPct val="115000"/>
              </a:lnSpc>
              <a:spcBef>
                <a:spcPts val="548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工程所在区域的地震烈度、地热，含瓦斯等有害物质的资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料</a:t>
            </a:r>
            <a:r>
              <a:rPr sz="1400" kern="0" spc="-3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；</a:t>
            </a:r>
            <a:endParaRPr lang="SimSun" altLang="SimSun" sz="1400"/>
          </a:p>
          <a:p>
            <a:pPr marL="389890" algn="l" rtl="0" eaLnBrk="0">
              <a:lnSpc>
                <a:spcPct val="97000"/>
              </a:lnSpc>
              <a:spcBef>
                <a:spcPts val="549"/>
              </a:spcBef>
            </a:pPr>
            <a:r>
              <a:rPr sz="14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施工技术水平和材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料来源。</a:t>
            </a:r>
            <a:endParaRPr lang="SimSun" altLang="SimSun" sz="1400"/>
          </a:p>
          <a:p>
            <a:pPr marL="15240" algn="l" rtl="0" eaLnBrk="0">
              <a:lnSpc>
                <a:spcPct val="98000"/>
              </a:lnSpc>
              <a:spcBef>
                <a:spcPts val="613"/>
              </a:spcBef>
            </a:pPr>
            <a:r>
              <a:rPr sz="14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3.1.8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地下工程防水设计，应包括下列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内容：</a:t>
            </a:r>
            <a:endParaRPr lang="SimSun" altLang="SimSun" sz="1400"/>
          </a:p>
          <a:p>
            <a:pPr marL="389890" algn="l" rtl="0" eaLnBrk="0">
              <a:lnSpc>
                <a:spcPct val="98000"/>
              </a:lnSpc>
              <a:spcBef>
                <a:spcPts val="554"/>
              </a:spcBef>
            </a:pPr>
            <a:r>
              <a:rPr sz="14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防水等级和设防要求；</a:t>
            </a:r>
            <a:endParaRPr lang="SimSun" altLang="SimSun" sz="1400"/>
          </a:p>
          <a:p>
            <a:pPr marL="389890" algn="l" rtl="0" eaLnBrk="0">
              <a:lnSpc>
                <a:spcPct val="114000"/>
              </a:lnSpc>
              <a:spcBef>
                <a:spcPts val="560"/>
              </a:spcBef>
            </a:pPr>
            <a:r>
              <a:rPr sz="14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防水混凝土的抗渗等级和其他技术指标、质量保证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措施；   </a:t>
            </a: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其他防水层选用的材料及其技术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指标、质量保证措施；</a:t>
            </a:r>
            <a:endParaRPr lang="SimSun" altLang="SimSun" sz="1400"/>
          </a:p>
          <a:p>
            <a:pPr marL="12700" indent="377190" algn="l" rtl="0" eaLnBrk="0">
              <a:lnSpc>
                <a:spcPct val="115000"/>
              </a:lnSpc>
              <a:spcBef>
                <a:spcPts val="558"/>
              </a:spcBef>
            </a:pPr>
            <a:r>
              <a:rPr sz="14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工程细部构造的防水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措施，选用的材料及其技术指标、质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量保证措施；</a:t>
            </a:r>
            <a:endParaRPr lang="SimSun" altLang="SimSun" sz="1400"/>
          </a:p>
          <a:p>
            <a:pPr marL="389890" algn="l" rtl="0" eaLnBrk="0">
              <a:lnSpc>
                <a:spcPct val="86000"/>
              </a:lnSpc>
              <a:spcBef>
                <a:spcPts val="600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工程的防排水系统、地面挡水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、截水系统及工程各种洞口</a:t>
            </a:r>
            <a:endParaRPr lang="SimSun" altLang="SimSun" sz="1400"/>
          </a:p>
          <a:p>
            <a:pPr marL="12700" algn="l" rtl="0" eaLnBrk="0">
              <a:lnSpc>
                <a:spcPts val="2300"/>
              </a:lnSpc>
            </a:pPr>
            <a:r>
              <a:rPr sz="14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的防倒灌措施。</a:t>
            </a:r>
            <a:endParaRPr lang="SimSun" altLang="SimSun" sz="1400"/>
          </a:p>
          <a:p>
            <a:pPr algn="l" rtl="0" eaLnBrk="0">
              <a:lnSpc>
                <a:spcPct val="117000"/>
              </a:lnSpc>
            </a:pPr>
            <a:endParaRPr lang="Arial" altLang="Arial" sz="1000"/>
          </a:p>
          <a:p>
            <a:pPr marL="1958339" algn="l" rtl="0" eaLnBrk="0">
              <a:lnSpc>
                <a:spcPct val="98000"/>
              </a:lnSpc>
              <a:spcBef>
                <a:spcPts val="424"/>
              </a:spcBef>
            </a:pP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3.2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防</a:t>
            </a:r>
            <a:r>
              <a:rPr sz="14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水</a:t>
            </a:r>
            <a:r>
              <a:rPr sz="14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等</a:t>
            </a:r>
            <a:r>
              <a:rPr sz="14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级</a:t>
            </a:r>
            <a:endParaRPr lang="SimHei" altLang="SimHei" sz="1400"/>
          </a:p>
          <a:p>
            <a:pPr marL="12700" algn="l" rtl="0" eaLnBrk="0">
              <a:lnSpc>
                <a:spcPct val="116000"/>
              </a:lnSpc>
              <a:spcBef>
                <a:spcPts val="1606"/>
              </a:spcBef>
            </a:pP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3.2.1  地下工程的防水等级应分为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四级，各等级防水标准应符合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表3.2.1的规定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。</a:t>
            </a:r>
            <a:endParaRPr lang="SimHei" altLang="SimHei" sz="1400"/>
          </a:p>
          <a:p>
            <a:pPr marL="1646554" algn="l" rtl="0" eaLnBrk="0">
              <a:lnSpc>
                <a:spcPct val="98000"/>
              </a:lnSpc>
              <a:spcBef>
                <a:spcPts val="350"/>
              </a:spcBef>
            </a:pPr>
            <a:r>
              <a:rPr sz="1400" b="1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表3.2.1</a:t>
            </a:r>
            <a:r>
              <a:rPr sz="1400" kern="0" spc="3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地下工程防水标准</a:t>
            </a:r>
            <a:endParaRPr lang="SimHei" altLang="SimHei" sz="1400"/>
          </a:p>
        </p:txBody>
      </p:sp>
      <p:graphicFrame>
        <p:nvGraphicFramePr>
          <p:cNvPr id="84" name="table 84"/>
          <p:cNvGraphicFramePr>
            <a:graphicFrameLocks noGrp="1"/>
          </p:cNvGraphicFramePr>
          <p:nvPr/>
        </p:nvGraphicFramePr>
        <p:xfrm>
          <a:off x="1247788" y="6515100"/>
          <a:ext cx="5291455" cy="2743200"/>
        </p:xfrm>
        <a:graphic>
          <a:graphicData uri="http://schemas.openxmlformats.org/drawingml/2006/table">
            <a:tbl>
              <a:tblPr/>
              <a:tblGrid>
                <a:gridCol w="428625"/>
                <a:gridCol w="4862829"/>
              </a:tblGrid>
              <a:tr h="5683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800"/>
                    </a:p>
                    <a:p>
                      <a:pPr marL="73025" algn="l" rtl="0" eaLnBrk="0">
                        <a:lnSpc>
                          <a:spcPct val="100000"/>
                        </a:lnSpc>
                        <a:spcBef>
                          <a:spcPts val="3"/>
                        </a:spcBef>
                      </a:pPr>
                      <a:r>
                        <a:rPr sz="11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</a:t>
                      </a:r>
                      <a:r>
                        <a:rPr sz="11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1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等级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lang="Arial" altLang="Arial" sz="1000"/>
                    </a:p>
                    <a:p>
                      <a:pPr marL="214630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1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防水标准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  <a:p>
                      <a:pPr marL="73025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</a:pPr>
                      <a:r>
                        <a:rPr sz="11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一级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marL="254000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sz="11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不允许渗水，结构表面无湿溃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30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marL="73025" algn="l" rtl="0" eaLnBrk="0">
                        <a:lnSpc>
                          <a:spcPct val="96000"/>
                        </a:lnSpc>
                        <a:spcBef>
                          <a:spcPts val="7"/>
                        </a:spcBef>
                      </a:pPr>
                      <a:r>
                        <a:rPr sz="11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二级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Arial" altLang="Arial" sz="1000"/>
                    </a:p>
                    <a:p>
                      <a:pPr marL="247015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1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不允许漏水，结构表面可有少量湿溃</a:t>
                      </a:r>
                      <a:r>
                        <a:rPr sz="11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；</a:t>
                      </a:r>
                      <a:endParaRPr lang="SimSun" altLang="SimSun" sz="1100"/>
                    </a:p>
                    <a:p>
                      <a:pPr marL="107950" indent="132714" algn="l" rtl="0" eaLnBrk="0">
                        <a:lnSpc>
                          <a:spcPct val="102000"/>
                        </a:lnSpc>
                        <a:spcBef>
                          <a:spcPts val="57"/>
                        </a:spcBef>
                      </a:pPr>
                      <a:r>
                        <a:rPr sz="11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工业与民用建筑：总湿溃面积不应大于总防水面积(包括顶板、墙面、地面)</a:t>
                      </a:r>
                      <a:r>
                        <a:rPr sz="11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的1/1000;任意100m²防水面积上的湿</a:t>
                      </a:r>
                      <a:r>
                        <a:rPr sz="11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溃不超过2处，单个湿溃的最大面积</a:t>
                      </a:r>
                      <a:endParaRPr lang="SimSun" altLang="SimSun" sz="1100"/>
                    </a:p>
                    <a:p>
                      <a:pPr marL="107950" algn="l" rtl="0" eaLnBrk="0">
                        <a:lnSpc>
                          <a:spcPct val="95000"/>
                        </a:lnSpc>
                        <a:spcBef>
                          <a:spcPts val="205"/>
                        </a:spcBef>
                      </a:pPr>
                      <a:r>
                        <a:rPr sz="1100" kern="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不大于0.1m²;</a:t>
                      </a:r>
                      <a:endParaRPr lang="SimSun" altLang="SimSun" sz="1100"/>
                    </a:p>
                    <a:p>
                      <a:pPr marL="107950" indent="126364" algn="l" rtl="0" eaLnBrk="0">
                        <a:lnSpc>
                          <a:spcPct val="103000"/>
                        </a:lnSpc>
                        <a:spcBef>
                          <a:spcPts val="179"/>
                        </a:spcBef>
                      </a:pPr>
                      <a:r>
                        <a:rPr sz="11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其他地下工程：总湿溃面积不应大于总防水面积的2</a:t>
                      </a:r>
                      <a:r>
                        <a:rPr sz="11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/1000;任意100m²防</a:t>
                      </a:r>
                      <a:r>
                        <a:rPr sz="11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1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水面积上的湿溃不超过3处，单个湿溃的最大面积不</a:t>
                      </a:r>
                      <a:r>
                        <a:rPr sz="11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大于0.2m²;其中，隧道</a:t>
                      </a:r>
                      <a:r>
                        <a:rPr sz="11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1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工程还要求平均渗水量不大于0.05L/(m²·d),任意100m²防水面积上的</a:t>
                      </a:r>
                      <a:endParaRPr lang="SimSun" altLang="SimSun" sz="1100"/>
                    </a:p>
                    <a:p>
                      <a:pPr marL="107950" algn="l" rtl="0" eaLnBrk="0">
                        <a:lnSpc>
                          <a:spcPct val="95000"/>
                        </a:lnSpc>
                        <a:spcBef>
                          <a:spcPts val="330"/>
                        </a:spcBef>
                      </a:pPr>
                      <a:r>
                        <a:rPr sz="11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渗水量不大于0.15L/(m²·d)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6" name="textbox 86"/>
          <p:cNvSpPr/>
          <p:nvPr/>
        </p:nvSpPr>
        <p:spPr>
          <a:xfrm>
            <a:off x="1352552" y="9319190"/>
            <a:ext cx="415290" cy="2095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448"/>
              </a:lnSpc>
            </a:pPr>
            <a:r>
              <a:rPr sz="9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9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9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900"/>
          </a:p>
        </p:txBody>
      </p:sp>
      <p:sp>
        <p:nvSpPr>
          <p:cNvPr id="88" name="textbox 88"/>
          <p:cNvSpPr/>
          <p:nvPr/>
        </p:nvSpPr>
        <p:spPr>
          <a:xfrm>
            <a:off x="1474828" y="9348286"/>
            <a:ext cx="109220" cy="1974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911"/>
              </a:lnSpc>
            </a:pPr>
            <a:endParaRPr lang="Arial" altLang="Arial" sz="100"/>
          </a:p>
          <a:p>
            <a:pPr marL="12700" algn="l" rtl="0" eaLnBrk="0">
              <a:lnSpc>
                <a:spcPct val="80000"/>
              </a:lnSpc>
            </a:pP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</a:t>
            </a:r>
            <a:endParaRPr lang="SimSun" altLang="SimSun" sz="14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90" name="table 90"/>
          <p:cNvGraphicFramePr>
            <a:graphicFrameLocks noGrp="1"/>
          </p:cNvGraphicFramePr>
          <p:nvPr/>
        </p:nvGraphicFramePr>
        <p:xfrm>
          <a:off x="1298558" y="4660927"/>
          <a:ext cx="5245100" cy="2844165"/>
        </p:xfrm>
        <a:graphic>
          <a:graphicData uri="http://schemas.openxmlformats.org/drawingml/2006/table">
            <a:tbl>
              <a:tblPr/>
              <a:tblGrid>
                <a:gridCol w="428625"/>
                <a:gridCol w="4816475"/>
              </a:tblGrid>
              <a:tr h="5746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900"/>
                    </a:p>
                    <a:p>
                      <a:pPr marL="78739" algn="l" rtl="0" eaLnBrk="0">
                        <a:lnSpc>
                          <a:spcPct val="104000"/>
                        </a:lnSpc>
                        <a:spcBef>
                          <a:spcPts val="7"/>
                        </a:spcBef>
                      </a:pPr>
                      <a:r>
                        <a:rPr sz="10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</a:t>
                      </a:r>
                      <a:r>
                        <a:rPr sz="10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等级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579"/>
                        </a:lnSpc>
                      </a:pPr>
                      <a:endParaRPr lang="Arial" altLang="Arial" sz="100"/>
                    </a:p>
                    <a:p>
                      <a:pPr marL="2146300" algn="l" rtl="0" eaLnBrk="0">
                        <a:lnSpc>
                          <a:spcPct val="99000"/>
                        </a:lnSpc>
                      </a:pPr>
                      <a:r>
                        <a:rPr sz="10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适用范围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2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92000"/>
                        </a:lnSpc>
                      </a:pPr>
                      <a:endParaRPr lang="Arial" altLang="Arial" sz="1000"/>
                    </a:p>
                    <a:p>
                      <a:pPr marL="78739" algn="l" rtl="0" eaLnBrk="0">
                        <a:lnSpc>
                          <a:spcPct val="100000"/>
                        </a:lnSpc>
                      </a:pPr>
                      <a:r>
                        <a:rPr sz="10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一级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Arial" altLang="Arial" sz="700"/>
                    </a:p>
                    <a:p>
                      <a:pPr marL="101600" indent="151764" algn="l" rtl="0" eaLnBrk="0">
                        <a:lnSpc>
                          <a:spcPct val="109000"/>
                        </a:lnSpc>
                        <a:spcBef>
                          <a:spcPts val="6"/>
                        </a:spcBef>
                      </a:pPr>
                      <a:r>
                        <a:rPr sz="10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人员长期停留的场所；因有少量湿渍会使物品变质、失效的贮物场所及严     </a:t>
                      </a:r>
                      <a:r>
                        <a:rPr sz="10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重影响设备正常运转和危及工程安全运营的</a:t>
                      </a:r>
                      <a:r>
                        <a:rPr sz="10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部位；极重要的战备工程、地铁     </a:t>
                      </a:r>
                      <a:r>
                        <a:rPr sz="10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车站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21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9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9621"/>
                        </a:lnSpc>
                      </a:pPr>
                      <a:endParaRPr lang="Arial" altLang="Arial" sz="100"/>
                    </a:p>
                    <a:p>
                      <a:pPr marL="78739" algn="l" rtl="0" eaLnBrk="0">
                        <a:lnSpc>
                          <a:spcPct val="100000"/>
                        </a:lnSpc>
                      </a:pPr>
                      <a:r>
                        <a:rPr sz="10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二级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lang="Arial" altLang="Arial" sz="1000"/>
                    </a:p>
                    <a:p>
                      <a:pPr marL="114300" indent="145414" algn="l" rtl="0" eaLnBrk="0">
                        <a:lnSpc>
                          <a:spcPct val="110000"/>
                        </a:lnSpc>
                      </a:pPr>
                      <a:r>
                        <a:rPr sz="10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人员经常活动的场所；在有少量湿溃的情况下不会使物品变质、失效的贮   </a:t>
                      </a:r>
                      <a:r>
                        <a:rPr sz="10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物场所及基本不影响设备正常运转和工程安全运营的部位；重</a:t>
                      </a:r>
                      <a:r>
                        <a:rPr sz="10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要的战备工程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308"/>
                        </a:lnSpc>
                      </a:pPr>
                      <a:endParaRPr lang="Arial" altLang="Arial" sz="100"/>
                    </a:p>
                    <a:p>
                      <a:pPr marL="78739" algn="l" rtl="0" eaLnBrk="0">
                        <a:lnSpc>
                          <a:spcPct val="100000"/>
                        </a:lnSpc>
                      </a:pPr>
                      <a:r>
                        <a:rPr sz="10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三级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7040"/>
                        </a:lnSpc>
                      </a:pPr>
                      <a:endParaRPr lang="Arial" altLang="Arial" sz="100"/>
                    </a:p>
                    <a:p>
                      <a:pPr marL="260350" algn="l" rtl="0" eaLnBrk="0">
                        <a:lnSpc>
                          <a:spcPct val="99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人员临时活动的场所；</a:t>
                      </a:r>
                      <a:r>
                        <a:rPr sz="1000" kern="0" spc="39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一般战备工程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036"/>
                        </a:lnSpc>
                      </a:pPr>
                      <a:endParaRPr lang="Arial" altLang="Arial" sz="100"/>
                    </a:p>
                    <a:p>
                      <a:pPr marL="78739" algn="l" rtl="0" eaLnBrk="0">
                        <a:lnSpc>
                          <a:spcPct val="100000"/>
                        </a:lnSpc>
                      </a:pPr>
                      <a:r>
                        <a:rPr sz="10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四级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900"/>
                    </a:p>
                    <a:p>
                      <a:pPr marL="255904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</a:pPr>
                      <a:r>
                        <a:rPr sz="1000" b="1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对渗漏水无严格要求的工程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2" name="table 92"/>
          <p:cNvGraphicFramePr>
            <a:graphicFrameLocks noGrp="1"/>
          </p:cNvGraphicFramePr>
          <p:nvPr/>
        </p:nvGraphicFramePr>
        <p:xfrm>
          <a:off x="1304895" y="1441448"/>
          <a:ext cx="5238749" cy="2286000"/>
        </p:xfrm>
        <a:graphic>
          <a:graphicData uri="http://schemas.openxmlformats.org/drawingml/2006/table">
            <a:tbl>
              <a:tblPr/>
              <a:tblGrid>
                <a:gridCol w="428625"/>
                <a:gridCol w="4810125"/>
              </a:tblGrid>
              <a:tr h="5746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800"/>
                    </a:p>
                    <a:p>
                      <a:pPr marL="78739" algn="l" rtl="0" eaLnBrk="0">
                        <a:lnSpc>
                          <a:spcPct val="108000"/>
                        </a:lnSpc>
                        <a:spcBef>
                          <a:spcPts val="7"/>
                        </a:spcBef>
                      </a:pPr>
                      <a:r>
                        <a:rPr sz="10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</a:t>
                      </a:r>
                      <a:r>
                        <a:rPr sz="10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等级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lang="Arial" altLang="Arial" sz="1000"/>
                    </a:p>
                    <a:p>
                      <a:pPr marL="2133600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</a:pPr>
                      <a:r>
                        <a:rPr sz="10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防水标准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09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310"/>
                        </a:lnSpc>
                      </a:pPr>
                      <a:endParaRPr lang="Arial" altLang="Arial" sz="100"/>
                    </a:p>
                    <a:p>
                      <a:pPr marL="78739" algn="l" rtl="0" eaLnBrk="0">
                        <a:lnSpc>
                          <a:spcPct val="100000"/>
                        </a:lnSpc>
                      </a:pPr>
                      <a:r>
                        <a:rPr sz="10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三级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Arial" altLang="Arial" sz="1000"/>
                    </a:p>
                    <a:p>
                      <a:pPr marL="114300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</a:pPr>
                      <a:r>
                        <a:rPr sz="10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有少量漏水点，不得有线流和漏泥砂</a:t>
                      </a:r>
                      <a:r>
                        <a:rPr sz="10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；</a:t>
                      </a:r>
                      <a:endParaRPr lang="SimSun" altLang="SimSun" sz="1000"/>
                    </a:p>
                    <a:p>
                      <a:pPr marL="114300" indent="127000" algn="l" rtl="0" eaLnBrk="0">
                        <a:lnSpc>
                          <a:spcPct val="106000"/>
                        </a:lnSpc>
                        <a:spcBef>
                          <a:spcPts val="174"/>
                        </a:spcBef>
                      </a:pPr>
                      <a:r>
                        <a:rPr sz="10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任意100m²防水面积上的漏水或湿渍点数不超过7处，单个漏水点的最大      </a:t>
                      </a:r>
                      <a:r>
                        <a:rPr sz="10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漏水量不大于2.5L/d</a:t>
                      </a:r>
                      <a:r>
                        <a:rPr sz="10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,单个湿溃的最大面积不大于0.3m²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04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1000"/>
                    </a:p>
                    <a:p>
                      <a:pPr marL="78739" algn="l" rtl="0" eaLnBrk="0">
                        <a:lnSpc>
                          <a:spcPct val="100000"/>
                        </a:lnSpc>
                      </a:pPr>
                      <a:r>
                        <a:rPr sz="10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四级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6040"/>
                        </a:lnSpc>
                      </a:pPr>
                      <a:endParaRPr lang="Arial" altLang="Arial" sz="100"/>
                    </a:p>
                    <a:p>
                      <a:pPr marL="114300" algn="l" rtl="0" eaLnBrk="0">
                        <a:lnSpc>
                          <a:spcPct val="99000"/>
                        </a:lnSpc>
                      </a:pPr>
                      <a:r>
                        <a:rPr sz="10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有漏水点，不得有线流和漏泥砂</a:t>
                      </a:r>
                      <a:r>
                        <a:rPr sz="10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；</a:t>
                      </a:r>
                      <a:endParaRPr lang="SimSun" altLang="SimSun" sz="1000"/>
                    </a:p>
                    <a:p>
                      <a:pPr marL="114300" indent="127000" algn="l" rtl="0" eaLnBrk="0">
                        <a:lnSpc>
                          <a:spcPct val="110000"/>
                        </a:lnSpc>
                        <a:spcBef>
                          <a:spcPts val="161"/>
                        </a:spcBef>
                      </a:pPr>
                      <a:r>
                        <a:rPr sz="10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整个工程平均漏水量不大于2L/(m²·d);任意100m²防水面积上的平均</a:t>
                      </a:r>
                      <a:r>
                        <a:rPr sz="10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000" kern="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漏水量不大于4L/(m²·d)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4" name="textbox 94"/>
          <p:cNvSpPr/>
          <p:nvPr/>
        </p:nvSpPr>
        <p:spPr>
          <a:xfrm>
            <a:off x="1301782" y="7740877"/>
            <a:ext cx="5247640" cy="14903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300"/>
              </a:lnSpc>
            </a:pPr>
            <a:endParaRPr lang="Arial" altLang="Arial" sz="100"/>
          </a:p>
          <a:p>
            <a:pPr marL="1824989" algn="l" rtl="0" eaLnBrk="0">
              <a:lnSpc>
                <a:spcPct val="98000"/>
              </a:lnSpc>
            </a:pPr>
            <a:r>
              <a:rPr sz="14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3.3</a:t>
            </a:r>
            <a:r>
              <a:rPr sz="1400" kern="0" spc="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4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防水设防要求</a:t>
            </a:r>
            <a:endParaRPr lang="SimHei" altLang="SimHei" sz="14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marL="15240" algn="l" rtl="0" eaLnBrk="0">
              <a:lnSpc>
                <a:spcPct val="86000"/>
              </a:lnSpc>
              <a:spcBef>
                <a:spcPts val="430"/>
              </a:spcBef>
            </a:pPr>
            <a:r>
              <a:rPr sz="14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3.3.1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地下工程的防水设防要求，应根据使用功能、使用年限、水</a:t>
            </a:r>
            <a:endParaRPr lang="SimSun" altLang="SimSun" sz="1400"/>
          </a:p>
          <a:p>
            <a:pPr marL="12700" algn="l" rtl="0" eaLnBrk="0">
              <a:lnSpc>
                <a:spcPts val="2345"/>
              </a:lnSpc>
            </a:pP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文地质、结构形式、环境条件、施工方法</a:t>
            </a: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及材料性能等因素确定。</a:t>
            </a:r>
            <a:endParaRPr lang="SimSun" altLang="SimSun" sz="1400"/>
          </a:p>
          <a:p>
            <a:pPr marL="396240" algn="l" rtl="0" eaLnBrk="0">
              <a:lnSpc>
                <a:spcPct val="86000"/>
              </a:lnSpc>
              <a:spcBef>
                <a:spcPts val="759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明挖法地下工程的防水设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防要求应按表3.3.1-1</a:t>
            </a:r>
            <a:r>
              <a:rPr sz="1400" kern="0" spc="-3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选用；</a:t>
            </a:r>
            <a:endParaRPr lang="SimSun" altLang="SimSun" sz="1400"/>
          </a:p>
          <a:p>
            <a:pPr marL="377190" algn="l" rtl="0" eaLnBrk="0">
              <a:lnSpc>
                <a:spcPts val="2250"/>
              </a:lnSpc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暗挖法地下工程的防水设防要求应按表3.3.1-2选用。</a:t>
            </a:r>
            <a:endParaRPr lang="SimSun" altLang="SimSun" sz="1400"/>
          </a:p>
        </p:txBody>
      </p:sp>
      <p:sp>
        <p:nvSpPr>
          <p:cNvPr id="96" name="textbox 96"/>
          <p:cNvSpPr/>
          <p:nvPr/>
        </p:nvSpPr>
        <p:spPr>
          <a:xfrm>
            <a:off x="1301782" y="3804973"/>
            <a:ext cx="5249545" cy="7848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918"/>
              </a:lnSpc>
            </a:pPr>
            <a:endParaRPr lang="Arial" altLang="Arial" sz="100"/>
          </a:p>
          <a:p>
            <a:pPr marL="12700" algn="l" rtl="0" eaLnBrk="0">
              <a:lnSpc>
                <a:spcPct val="88000"/>
              </a:lnSpc>
            </a:pP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3.2.2  地下工程不同防水等级的适用范围，应根据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工程的重要性</a:t>
            </a:r>
            <a:endParaRPr lang="SimHei" altLang="SimHei" sz="1400"/>
          </a:p>
          <a:p>
            <a:pPr marL="12700" algn="l" rtl="0" eaLnBrk="0">
              <a:lnSpc>
                <a:spcPts val="2312"/>
              </a:lnSpc>
            </a:pP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和使用中对防水的要求按表3.2.2选定。</a:t>
            </a:r>
            <a:endParaRPr lang="SimHei" altLang="SimHei" sz="1400"/>
          </a:p>
          <a:p>
            <a:pPr algn="l" rtl="0" eaLnBrk="0">
              <a:lnSpc>
                <a:spcPct val="114000"/>
              </a:lnSpc>
            </a:pPr>
            <a:endParaRPr lang="Arial" altLang="Arial" sz="600"/>
          </a:p>
          <a:p>
            <a:pPr marL="1377314" algn="l" rtl="0" eaLnBrk="0">
              <a:lnSpc>
                <a:spcPct val="95000"/>
              </a:lnSpc>
              <a:spcBef>
                <a:spcPts val="6"/>
              </a:spcBef>
            </a:pPr>
            <a:r>
              <a:rPr sz="1200" kern="0" spc="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表3.2.2</a:t>
            </a:r>
            <a:r>
              <a:rPr sz="1200" kern="0" spc="5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200" kern="0" spc="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不同防水</a:t>
            </a:r>
            <a:r>
              <a:rPr sz="12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等级的适用范围</a:t>
            </a:r>
            <a:endParaRPr lang="SimHei" altLang="SimHei" sz="1200"/>
          </a:p>
        </p:txBody>
      </p:sp>
      <p:sp>
        <p:nvSpPr>
          <p:cNvPr id="98" name="textbox 98"/>
          <p:cNvSpPr/>
          <p:nvPr/>
        </p:nvSpPr>
        <p:spPr>
          <a:xfrm>
            <a:off x="3526440" y="1150142"/>
            <a:ext cx="761365" cy="20256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866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1200" b="1" kern="0" spc="4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续表3.2.1</a:t>
            </a:r>
            <a:endParaRPr lang="FangSong" altLang="FangSong" sz="1200"/>
          </a:p>
        </p:txBody>
      </p:sp>
      <p:sp>
        <p:nvSpPr>
          <p:cNvPr id="100" name="textbox 100"/>
          <p:cNvSpPr/>
          <p:nvPr/>
        </p:nvSpPr>
        <p:spPr>
          <a:xfrm>
            <a:off x="6013413" y="9308409"/>
            <a:ext cx="452755" cy="177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198"/>
              </a:lnSpc>
            </a:pPr>
            <a:r>
              <a:rPr sz="9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·7   ·</a:t>
            </a:r>
            <a:endParaRPr lang="SimSun" altLang="SimSun" sz="9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02" name="table 102"/>
          <p:cNvGraphicFramePr>
            <a:graphicFrameLocks noGrp="1"/>
          </p:cNvGraphicFramePr>
          <p:nvPr/>
        </p:nvGraphicFramePr>
        <p:xfrm>
          <a:off x="1171596" y="5454661"/>
          <a:ext cx="5264150" cy="3784599"/>
        </p:xfrm>
        <a:graphic>
          <a:graphicData uri="http://schemas.openxmlformats.org/drawingml/2006/table">
            <a:tbl>
              <a:tblPr/>
              <a:tblGrid>
                <a:gridCol w="498475"/>
                <a:gridCol w="495300"/>
                <a:gridCol w="247650"/>
                <a:gridCol w="254000"/>
                <a:gridCol w="247650"/>
                <a:gridCol w="247650"/>
                <a:gridCol w="254000"/>
                <a:gridCol w="254000"/>
                <a:gridCol w="247650"/>
                <a:gridCol w="247650"/>
                <a:gridCol w="254000"/>
                <a:gridCol w="254000"/>
                <a:gridCol w="247650"/>
                <a:gridCol w="247650"/>
                <a:gridCol w="247650"/>
                <a:gridCol w="254000"/>
                <a:gridCol w="247650"/>
                <a:gridCol w="247650"/>
                <a:gridCol w="269875"/>
              </a:tblGrid>
              <a:tr h="377825"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800"/>
                    </a:p>
                    <a:p>
                      <a:pPr marL="24384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工程部位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800"/>
                    </a:p>
                    <a:p>
                      <a:pPr marL="4629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衬砌结构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800"/>
                    </a:p>
                    <a:p>
                      <a:pPr marL="3683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内衬砌施工缝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Arial" altLang="Arial" sz="300"/>
                    </a:p>
                    <a:p>
                      <a:pPr marL="374015" indent="-126364" algn="l" rtl="0" eaLnBrk="0">
                        <a:lnSpc>
                          <a:spcPct val="104000"/>
                        </a:lnSpc>
                        <a:spcBef>
                          <a:spcPts val="1"/>
                        </a:spcBef>
                      </a:pPr>
                      <a:r>
                        <a:rPr sz="10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内衬砌变形缝     </a:t>
                      </a:r>
                      <a:r>
                        <a:rPr sz="10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(诱导缝)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1800">
                <a:tc gridSpan="2"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39000"/>
                        </a:lnSpc>
                      </a:pPr>
                      <a:endParaRPr lang="Arial" altLang="Arial" sz="1000"/>
                    </a:p>
                    <a:p>
                      <a:pPr marL="589915" algn="l" rtl="0" eaLnBrk="0">
                        <a:lnSpc>
                          <a:spcPct val="94000"/>
                        </a:lnSpc>
                        <a:spcBef>
                          <a:spcPts val="7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防水措施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eaVert" wrap="square"/>
                    <a:lstStyle/>
                    <a:p>
                      <a:endParaRPr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300"/>
                    </a:p>
                    <a:p>
                      <a:pPr marL="525780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</a:pPr>
                      <a:r>
                        <a:rPr sz="10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防水混凝土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Arial" altLang="Arial" sz="300"/>
                    </a:p>
                    <a:p>
                      <a:pPr marL="52578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塑料防水板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400"/>
                    </a:p>
                    <a:p>
                      <a:pPr marL="589915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防水砂浆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400"/>
                    </a:p>
                    <a:p>
                      <a:pPr marL="589915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防水涂料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400"/>
                    </a:p>
                    <a:p>
                      <a:pPr marL="589915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防水卷材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400"/>
                    </a:p>
                    <a:p>
                      <a:pPr marL="527050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金属防水层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300"/>
                    </a:p>
                    <a:p>
                      <a:pPr marL="46228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外贴式止水带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300"/>
                    </a:p>
                    <a:p>
                      <a:pPr marL="52324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預埋注浆管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200"/>
                    </a:p>
                    <a:p>
                      <a:pPr marL="207009" algn="l" rtl="0" eaLnBrk="0">
                        <a:lnSpc>
                          <a:spcPts val="1257"/>
                        </a:lnSpc>
                        <a:spcBef>
                          <a:spcPts val="1"/>
                        </a:spcBef>
                      </a:pPr>
                      <a:r>
                        <a:rPr sz="1000" kern="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遇水膨胀止水条(胶)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400"/>
                    </a:p>
                    <a:p>
                      <a:pPr marL="462280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防水密封材料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500"/>
                    </a:p>
                    <a:p>
                      <a:pPr marL="46355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中埋式止水带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400"/>
                    </a:p>
                    <a:p>
                      <a:pPr marL="81914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</a:pPr>
                      <a:r>
                        <a:rPr sz="10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水泥基渗透结晶型防水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涂料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400"/>
                    </a:p>
                    <a:p>
                      <a:pPr marL="463550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中埋式止水带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500"/>
                    </a:p>
                    <a:p>
                      <a:pPr marL="46228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外贴式止水带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400"/>
                    </a:p>
                    <a:p>
                      <a:pPr marL="457200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可卸式止水带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400"/>
                    </a:p>
                    <a:p>
                      <a:pPr marL="46228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防水密封材料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Arial" altLang="Arial" sz="200"/>
                    </a:p>
                    <a:p>
                      <a:pPr marL="207009" algn="l" rtl="0" eaLnBrk="0">
                        <a:lnSpc>
                          <a:spcPts val="1257"/>
                        </a:lnSpc>
                      </a:pPr>
                      <a:r>
                        <a:rPr sz="1000" kern="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遇水膨胀止水条(胶)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 rowSpan="4"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9124"/>
                        </a:lnSpc>
                      </a:pPr>
                      <a:endParaRPr lang="Arial" altLang="Arial" sz="100"/>
                    </a:p>
                    <a:p>
                      <a:pPr marL="589280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防水等级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900"/>
                    </a:p>
                    <a:p>
                      <a:pPr marL="12065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</a:pPr>
                      <a:r>
                        <a:rPr sz="10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一级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400"/>
                    </a:p>
                    <a:p>
                      <a:pPr marL="40640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必</a:t>
                      </a:r>
                      <a:r>
                        <a:rPr sz="1000" kern="0" spc="1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6458"/>
                        </a:lnSpc>
                      </a:pPr>
                      <a:endParaRPr lang="Arial" altLang="Arial" sz="100"/>
                    </a:p>
                    <a:p>
                      <a:pPr marL="247650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应选一至二种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6458"/>
                        </a:lnSpc>
                      </a:pPr>
                      <a:endParaRPr lang="Arial" altLang="Arial" sz="100"/>
                    </a:p>
                    <a:p>
                      <a:pPr marL="368300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应选一至二种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500"/>
                    </a:p>
                    <a:p>
                      <a:pPr marL="37465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2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6458"/>
                        </a:lnSpc>
                      </a:pPr>
                      <a:endParaRPr lang="Arial" altLang="Arial" sz="100"/>
                    </a:p>
                    <a:p>
                      <a:pPr marL="126364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应选一至二种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 vMerge="1"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marL="12065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</a:pPr>
                      <a:r>
                        <a:rPr sz="10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二级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400"/>
                    </a:p>
                    <a:p>
                      <a:pPr marL="43815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2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039"/>
                        </a:lnSpc>
                      </a:pPr>
                      <a:endParaRPr lang="Arial" altLang="Arial" sz="100"/>
                    </a:p>
                    <a:p>
                      <a:pPr marL="374015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应选一种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039"/>
                        </a:lnSpc>
                      </a:pPr>
                      <a:endParaRPr lang="Arial" altLang="Arial" sz="100"/>
                    </a:p>
                    <a:p>
                      <a:pPr marL="494665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应选一种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400"/>
                    </a:p>
                    <a:p>
                      <a:pPr marL="43815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2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039"/>
                        </a:lnSpc>
                      </a:pPr>
                      <a:endParaRPr lang="Arial" altLang="Arial" sz="100"/>
                    </a:p>
                    <a:p>
                      <a:pPr marL="254000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应选一种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 vMerge="1"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900"/>
                    </a:p>
                    <a:p>
                      <a:pPr marL="120650" algn="l" rtl="0" eaLnBrk="0">
                        <a:lnSpc>
                          <a:spcPct val="96000"/>
                        </a:lnSpc>
                      </a:pPr>
                      <a:r>
                        <a:rPr sz="10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三级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500"/>
                    </a:p>
                    <a:p>
                      <a:pPr marL="36830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</a:t>
                      </a:r>
                      <a:r>
                        <a:rPr sz="1000" kern="0" spc="2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6095"/>
                        </a:lnSpc>
                      </a:pPr>
                      <a:endParaRPr lang="Arial" altLang="Arial" sz="100"/>
                    </a:p>
                    <a:p>
                      <a:pPr marL="374015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宜选一种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6095"/>
                        </a:lnSpc>
                      </a:pPr>
                      <a:endParaRPr lang="Arial" altLang="Arial" sz="100"/>
                    </a:p>
                    <a:p>
                      <a:pPr marL="494665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宜选一种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400"/>
                    </a:p>
                    <a:p>
                      <a:pPr marL="37465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2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6095"/>
                        </a:lnSpc>
                      </a:pPr>
                      <a:endParaRPr lang="Arial" altLang="Arial" sz="100"/>
                    </a:p>
                    <a:p>
                      <a:pPr marL="254000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宜选一种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5">
                <a:tc vMerge="1"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900"/>
                    </a:p>
                    <a:p>
                      <a:pPr marL="12065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</a:pPr>
                      <a:r>
                        <a:rPr sz="10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四级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400"/>
                    </a:p>
                    <a:p>
                      <a:pPr marL="36830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</a:t>
                      </a:r>
                      <a:r>
                        <a:rPr sz="1000" kern="0" spc="2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6339"/>
                        </a:lnSpc>
                      </a:pPr>
                      <a:endParaRPr lang="Arial" altLang="Arial" sz="100"/>
                    </a:p>
                    <a:p>
                      <a:pPr marL="374015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宜选一种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6339"/>
                        </a:lnSpc>
                      </a:pPr>
                      <a:endParaRPr lang="Arial" altLang="Arial" sz="100"/>
                    </a:p>
                    <a:p>
                      <a:pPr marL="494665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宜选一种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400"/>
                    </a:p>
                    <a:p>
                      <a:pPr marL="37465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2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6339"/>
                        </a:lnSpc>
                      </a:pPr>
                      <a:endParaRPr lang="Arial" altLang="Arial" sz="100"/>
                    </a:p>
                    <a:p>
                      <a:pPr marL="254000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宜选一种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4" name="table 104"/>
          <p:cNvGraphicFramePr>
            <a:graphicFrameLocks noGrp="1"/>
          </p:cNvGraphicFramePr>
          <p:nvPr/>
        </p:nvGraphicFramePr>
        <p:xfrm>
          <a:off x="1171596" y="1447825"/>
          <a:ext cx="5269865" cy="3644264"/>
        </p:xfrm>
        <a:graphic>
          <a:graphicData uri="http://schemas.openxmlformats.org/drawingml/2006/table">
            <a:tbl>
              <a:tblPr/>
              <a:tblGrid>
                <a:gridCol w="396875"/>
                <a:gridCol w="387350"/>
                <a:gridCol w="177800"/>
                <a:gridCol w="177800"/>
                <a:gridCol w="177800"/>
                <a:gridCol w="177800"/>
                <a:gridCol w="177800"/>
                <a:gridCol w="177800"/>
                <a:gridCol w="177800"/>
                <a:gridCol w="177800"/>
                <a:gridCol w="184150"/>
                <a:gridCol w="177164"/>
                <a:gridCol w="171450"/>
                <a:gridCol w="184150"/>
                <a:gridCol w="184150"/>
                <a:gridCol w="177800"/>
                <a:gridCol w="177800"/>
                <a:gridCol w="177800"/>
                <a:gridCol w="177800"/>
                <a:gridCol w="184150"/>
                <a:gridCol w="171450"/>
                <a:gridCol w="184150"/>
                <a:gridCol w="177800"/>
                <a:gridCol w="177800"/>
                <a:gridCol w="177800"/>
                <a:gridCol w="177800"/>
                <a:gridCol w="200025"/>
              </a:tblGrid>
              <a:tr h="238125"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Arial" altLang="Arial" sz="300"/>
                    </a:p>
                    <a:p>
                      <a:pPr marL="135889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0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工程部位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Arial" altLang="Arial" sz="300"/>
                    </a:p>
                    <a:p>
                      <a:pPr marL="348615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主体结构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400"/>
                    </a:p>
                    <a:p>
                      <a:pPr marL="438150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</a:pPr>
                      <a:r>
                        <a:rPr sz="10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施工缝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Arial" altLang="Arial" sz="300"/>
                    </a:p>
                    <a:p>
                      <a:pPr marL="24130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0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后浇带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Arial" altLang="Arial" sz="300"/>
                    </a:p>
                    <a:p>
                      <a:pPr marL="5715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</a:pPr>
                      <a:r>
                        <a:rPr sz="10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变形缝(诱导缝)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1800">
                <a:tc gridSpan="2"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marL="58928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防水措施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eaVert" wrap="square"/>
                    <a:lstStyle/>
                    <a:p>
                      <a:endParaRPr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200"/>
                    </a:p>
                    <a:p>
                      <a:pPr marL="525780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</a:pPr>
                      <a:r>
                        <a:rPr sz="10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防水混凝土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200"/>
                    </a:p>
                    <a:p>
                      <a:pPr marL="58928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防水卷材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200"/>
                    </a:p>
                    <a:p>
                      <a:pPr marL="589280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防水涂料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Arial" altLang="Arial" sz="100"/>
                    </a:p>
                    <a:p>
                      <a:pPr marL="525780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塑料防水板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Arial" altLang="Arial" sz="200"/>
                    </a:p>
                    <a:p>
                      <a:pPr marL="399415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膨润土防水材料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200"/>
                    </a:p>
                    <a:p>
                      <a:pPr marL="589280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防水砂浆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200"/>
                    </a:p>
                    <a:p>
                      <a:pPr marL="52705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金属防水板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marL="207009" algn="l" rtl="0" eaLnBrk="0">
                        <a:lnSpc>
                          <a:spcPts val="1349"/>
                        </a:lnSpc>
                      </a:pPr>
                      <a:r>
                        <a:rPr sz="1000" kern="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遇水膨胀止水条(胶)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200"/>
                    </a:p>
                    <a:p>
                      <a:pPr marL="462280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外贴式止水带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61000"/>
                        </a:lnSpc>
                      </a:pPr>
                      <a:endParaRPr lang="Arial" altLang="Arial" sz="100"/>
                    </a:p>
                    <a:p>
                      <a:pPr marL="463550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中埋式止水带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Arial" altLang="Arial" sz="100"/>
                    </a:p>
                    <a:p>
                      <a:pPr marL="462280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外抹防水砂浆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61000"/>
                        </a:lnSpc>
                      </a:pPr>
                      <a:endParaRPr lang="Arial" altLang="Arial" sz="100"/>
                    </a:p>
                    <a:p>
                      <a:pPr marL="462280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外涂防水涂料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61000"/>
                        </a:lnSpc>
                      </a:pPr>
                      <a:endParaRPr lang="Arial" altLang="Arial" sz="100"/>
                    </a:p>
                    <a:p>
                      <a:pPr marL="81280" algn="l" rtl="0" eaLnBrk="0">
                        <a:lnSpc>
                          <a:spcPct val="94000"/>
                        </a:lnSpc>
                      </a:pPr>
                      <a:r>
                        <a:rPr sz="10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水泥基渗透结晶型防水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涂料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200"/>
                    </a:p>
                    <a:p>
                      <a:pPr marL="525144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预埋注浆管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Arial" altLang="Arial" sz="100"/>
                    </a:p>
                    <a:p>
                      <a:pPr marL="398779" algn="l" rtl="0" eaLnBrk="0">
                        <a:lnSpc>
                          <a:spcPct val="94000"/>
                        </a:lnSpc>
                      </a:pPr>
                      <a:r>
                        <a:rPr sz="10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补偿收缩混凝土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61000"/>
                        </a:lnSpc>
                      </a:pPr>
                      <a:endParaRPr lang="Arial" altLang="Arial" sz="100"/>
                    </a:p>
                    <a:p>
                      <a:pPr marL="462280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外贴式止水带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Arial" altLang="Arial" sz="100"/>
                    </a:p>
                    <a:p>
                      <a:pPr marL="525144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预埋注浆管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marL="207009" algn="l" rtl="0" eaLnBrk="0">
                        <a:lnSpc>
                          <a:spcPts val="1344"/>
                        </a:lnSpc>
                      </a:pPr>
                      <a:r>
                        <a:rPr sz="1000" kern="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遇水膨胀止水条(胶)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Arial" altLang="Arial" sz="100"/>
                    </a:p>
                    <a:p>
                      <a:pPr marL="462915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防水密封材料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61000"/>
                        </a:lnSpc>
                      </a:pPr>
                      <a:endParaRPr lang="Arial" altLang="Arial" sz="100"/>
                    </a:p>
                    <a:p>
                      <a:pPr marL="463550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中埋式止水带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200"/>
                    </a:p>
                    <a:p>
                      <a:pPr marL="462280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外贴式止水带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200"/>
                    </a:p>
                    <a:p>
                      <a:pPr marL="457834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可卸式止水带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58000"/>
                        </a:lnSpc>
                      </a:pPr>
                      <a:endParaRPr lang="Arial" altLang="Arial" sz="100"/>
                    </a:p>
                    <a:p>
                      <a:pPr marL="462915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防水密封材料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Arial" altLang="Arial" sz="100"/>
                    </a:p>
                    <a:p>
                      <a:pPr marL="462280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外贴防水卷材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Arial" altLang="Arial" sz="300"/>
                    </a:p>
                    <a:p>
                      <a:pPr marL="462280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外涂防水涂料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815">
                <a:tc rowSpan="4"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6150"/>
                        </a:lnSpc>
                      </a:pPr>
                      <a:endParaRPr lang="Arial" altLang="Arial" sz="100"/>
                    </a:p>
                    <a:p>
                      <a:pPr marL="589280" algn="l" rtl="0" eaLnBrk="0">
                        <a:lnSpc>
                          <a:spcPct val="94000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防水等级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900"/>
                    </a:p>
                    <a:p>
                      <a:pPr marL="62864" algn="l" rtl="0" eaLnBrk="0">
                        <a:lnSpc>
                          <a:spcPct val="96000"/>
                        </a:lnSpc>
                      </a:pPr>
                      <a:r>
                        <a:rPr sz="10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一级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200"/>
                    </a:p>
                    <a:p>
                      <a:pPr marL="37465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2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marL="151764" algn="l" rtl="0" eaLnBrk="0">
                        <a:lnSpc>
                          <a:spcPct val="95000"/>
                        </a:lnSpc>
                        <a:spcBef>
                          <a:spcPts val="7"/>
                        </a:spcBef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应选一至二种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marL="374015" algn="l" rtl="0" eaLnBrk="0">
                        <a:lnSpc>
                          <a:spcPct val="95000"/>
                        </a:lnSpc>
                        <a:spcBef>
                          <a:spcPts val="7"/>
                        </a:spcBef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应选二种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200"/>
                    </a:p>
                    <a:p>
                      <a:pPr marL="24765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4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marL="101600" algn="l" rtl="0" eaLnBrk="0">
                        <a:lnSpc>
                          <a:spcPct val="95000"/>
                        </a:lnSpc>
                        <a:spcBef>
                          <a:spcPts val="7"/>
                        </a:spcBef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应选二种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200"/>
                    </a:p>
                    <a:p>
                      <a:pPr marL="37465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2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900"/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7"/>
                        </a:spcBef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应选一至二种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 vMerge="1"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  <a:p>
                      <a:pPr marL="62864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</a:pPr>
                      <a:r>
                        <a:rPr sz="10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二级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200"/>
                    </a:p>
                    <a:p>
                      <a:pPr marL="3810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2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  <a:p>
                      <a:pPr marL="278765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应选一种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  <a:p>
                      <a:pPr marL="247015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应选一至二种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200"/>
                    </a:p>
                    <a:p>
                      <a:pPr marL="3810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2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500"/>
                    </a:p>
                    <a:p>
                      <a:pPr marL="16573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</a:pPr>
                      <a:r>
                        <a:rPr sz="10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应选一</a:t>
                      </a:r>
                      <a:endParaRPr lang="SimSun" altLang="SimSun" sz="1000"/>
                    </a:p>
                    <a:p>
                      <a:pPr marL="165735" algn="l" rtl="0" eaLnBrk="0">
                        <a:lnSpc>
                          <a:spcPts val="1334"/>
                        </a:lnSpc>
                      </a:pPr>
                      <a:r>
                        <a:rPr sz="10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至二种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200"/>
                    </a:p>
                    <a:p>
                      <a:pPr marL="3810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2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应选一至二种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 vMerge="1"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marL="62864" algn="l" rtl="0" eaLnBrk="0">
                        <a:lnSpc>
                          <a:spcPct val="96000"/>
                        </a:lnSpc>
                        <a:spcBef>
                          <a:spcPts val="6"/>
                        </a:spcBef>
                      </a:pPr>
                      <a:r>
                        <a:rPr sz="10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三级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200"/>
                    </a:p>
                    <a:p>
                      <a:pPr marL="3810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3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marL="278765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宜选一种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marL="247015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宜选一至二种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200"/>
                    </a:p>
                    <a:p>
                      <a:pPr marL="4445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2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500"/>
                    </a:p>
                    <a:p>
                      <a:pPr marL="16573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</a:pPr>
                      <a:r>
                        <a:rPr sz="10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宜选一</a:t>
                      </a:r>
                      <a:endParaRPr lang="SimSun" altLang="SimSun" sz="1000"/>
                    </a:p>
                    <a:p>
                      <a:pPr marL="165735" algn="l" rtl="0" eaLnBrk="0">
                        <a:lnSpc>
                          <a:spcPts val="1226"/>
                        </a:lnSpc>
                      </a:pPr>
                      <a:r>
                        <a:rPr sz="10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至二种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200"/>
                    </a:p>
                    <a:p>
                      <a:pPr marL="5080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宜选一至二种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275">
                <a:tc vMerge="1"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  <a:p>
                      <a:pPr marL="62864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</a:pPr>
                      <a:r>
                        <a:rPr sz="10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四级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200"/>
                    </a:p>
                    <a:p>
                      <a:pPr marL="3746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</a:t>
                      </a:r>
                      <a:r>
                        <a:rPr sz="1000" kern="0" spc="2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Arial" altLang="Arial" sz="500"/>
                    </a:p>
                    <a:p>
                      <a:pPr marL="513715" algn="l" rtl="0" eaLnBrk="0">
                        <a:lnSpc>
                          <a:spcPts val="1207"/>
                        </a:lnSpc>
                        <a:spcBef>
                          <a:spcPts val="2"/>
                        </a:spcBef>
                        <a:tabLst>
                          <a:tab pos="551180"/>
                        </a:tabLst>
                      </a:pPr>
                      <a:r>
                        <a:rPr sz="1000" u="sng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	</a:t>
                      </a: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  <a:p>
                      <a:pPr marL="374015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宜选一种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200"/>
                    </a:p>
                    <a:p>
                      <a:pPr marL="2540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4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  <a:p>
                      <a:pPr marL="101600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宜选一种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200"/>
                    </a:p>
                    <a:p>
                      <a:pPr marL="3810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应</a:t>
                      </a:r>
                      <a:r>
                        <a:rPr sz="1000" kern="0" spc="20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选</a:t>
                      </a:r>
                      <a:endParaRPr lang="SimSun" altLang="SimSun" sz="1000"/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  <a:p>
                      <a:pPr marL="196850" algn="l" rtl="0" eaLnBrk="0">
                        <a:lnSpc>
                          <a:spcPct val="95000"/>
                        </a:lnSpc>
                      </a:pPr>
                      <a:r>
                        <a:rPr sz="10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宜选一种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6" name="textbox 106"/>
          <p:cNvSpPr/>
          <p:nvPr/>
        </p:nvSpPr>
        <p:spPr>
          <a:xfrm>
            <a:off x="2307393" y="1174667"/>
            <a:ext cx="3020695" cy="2146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529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3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表3.3.1-1</a:t>
            </a:r>
            <a:r>
              <a:rPr sz="13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3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明挖法地下工程防水设防要求</a:t>
            </a:r>
            <a:endParaRPr lang="SimHei" altLang="SimHei" sz="1300"/>
          </a:p>
        </p:txBody>
      </p:sp>
      <p:sp>
        <p:nvSpPr>
          <p:cNvPr id="108" name="textbox 108"/>
          <p:cNvSpPr/>
          <p:nvPr/>
        </p:nvSpPr>
        <p:spPr>
          <a:xfrm>
            <a:off x="2288382" y="5175123"/>
            <a:ext cx="3020695" cy="2146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529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3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表3.3.1-2</a:t>
            </a:r>
            <a:r>
              <a:rPr sz="1300" kern="0" spc="6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暗挖法地下工程防水设防要求</a:t>
            </a:r>
            <a:endParaRPr lang="SimHei" altLang="SimHei" sz="1300"/>
          </a:p>
        </p:txBody>
      </p:sp>
      <p:pic>
        <p:nvPicPr>
          <p:cNvPr id="110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210452" y="9388454"/>
            <a:ext cx="79361" cy="758868"/>
          </a:xfrm>
          <a:prstGeom prst="rect">
            <a:avLst/>
          </a:prstGeom>
        </p:spPr>
      </p:pic>
      <p:sp>
        <p:nvSpPr>
          <p:cNvPr id="112" name="textbox 112"/>
          <p:cNvSpPr/>
          <p:nvPr/>
        </p:nvSpPr>
        <p:spPr>
          <a:xfrm>
            <a:off x="1289033" y="9322905"/>
            <a:ext cx="375284" cy="190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298"/>
              </a:lnSpc>
            </a:pP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·8</a:t>
            </a:r>
            <a:r>
              <a:rPr sz="9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900"/>
          </a:p>
        </p:txBody>
      </p:sp>
      <p:sp>
        <p:nvSpPr>
          <p:cNvPr id="114" name="textbox 114"/>
          <p:cNvSpPr/>
          <p:nvPr/>
        </p:nvSpPr>
        <p:spPr>
          <a:xfrm rot="5400000">
            <a:off x="272543" y="8423867"/>
            <a:ext cx="246379" cy="1816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5000"/>
              </a:lnSpc>
            </a:pPr>
            <a:endParaRPr lang="Arial" altLang="Arial" sz="300"/>
          </a:p>
          <a:p>
            <a:pPr marL="12700" algn="l" rtl="0" eaLnBrk="0">
              <a:lnSpc>
                <a:spcPts val="914"/>
              </a:lnSpc>
              <a:spcBef>
                <a:spcPts val="1"/>
              </a:spcBef>
            </a:pPr>
            <a:r>
              <a:rPr sz="6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………</a:t>
            </a:r>
            <a:endParaRPr lang="SimSun" altLang="SimSun" sz="6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textbox 116"/>
          <p:cNvSpPr/>
          <p:nvPr/>
        </p:nvSpPr>
        <p:spPr>
          <a:xfrm>
            <a:off x="1149322" y="1171993"/>
            <a:ext cx="5325109" cy="16497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273"/>
              </a:lnSpc>
            </a:pPr>
            <a:endParaRPr lang="Arial" altLang="Arial" sz="100"/>
          </a:p>
          <a:p>
            <a:pPr marL="12700" indent="2540" algn="l" rtl="0" eaLnBrk="0">
              <a:lnSpc>
                <a:spcPct val="116000"/>
              </a:lnSpc>
            </a:pP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3.3.2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处于侵蚀性介质中的工程，应采用耐侵蚀的防水混凝土、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防水砂浆、防水卷材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或防水涂料等防水材料。</a:t>
            </a:r>
            <a:endParaRPr lang="SimSun" altLang="SimSun" sz="1400"/>
          </a:p>
          <a:p>
            <a:pPr marL="12700" indent="2540" algn="l" rtl="0" eaLnBrk="0">
              <a:lnSpc>
                <a:spcPct val="117000"/>
              </a:lnSpc>
              <a:spcBef>
                <a:spcPts val="528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3.3.3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处于冻融侵蚀环境中的地下工程，其混凝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土抗冻融循环不 </a:t>
            </a:r>
            <a:r>
              <a:rPr sz="14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得少于300次。</a:t>
            </a:r>
            <a:endParaRPr lang="SimSun" altLang="SimSun" sz="1400"/>
          </a:p>
          <a:p>
            <a:pPr algn="l" rtl="0" eaLnBrk="0">
              <a:lnSpc>
                <a:spcPct val="106000"/>
              </a:lnSpc>
            </a:pPr>
            <a:endParaRPr lang="Arial" altLang="Arial" sz="400"/>
          </a:p>
          <a:p>
            <a:pPr marL="12700" indent="2540" algn="l" rtl="0" eaLnBrk="0">
              <a:lnSpc>
                <a:spcPct val="117000"/>
              </a:lnSpc>
              <a:spcBef>
                <a:spcPts val="1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3.3.4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结构刚度较差或受振动作用的工程，宜采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用延伸率较大的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卷材、涂料等柔性防水材料。</a:t>
            </a:r>
            <a:endParaRPr lang="SimSun" altLang="SimSun" sz="1400"/>
          </a:p>
        </p:txBody>
      </p:sp>
      <p:sp>
        <p:nvSpPr>
          <p:cNvPr id="118" name="textbox 118"/>
          <p:cNvSpPr/>
          <p:nvPr/>
        </p:nvSpPr>
        <p:spPr>
          <a:xfrm>
            <a:off x="5911874" y="9310149"/>
            <a:ext cx="375284" cy="190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298"/>
              </a:lnSpc>
            </a:pP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·9</a:t>
            </a:r>
            <a:r>
              <a:rPr sz="9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9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textbox 120"/>
          <p:cNvSpPr/>
          <p:nvPr/>
        </p:nvSpPr>
        <p:spPr>
          <a:xfrm>
            <a:off x="1269980" y="2483111"/>
            <a:ext cx="5285104" cy="31445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302"/>
              </a:lnSpc>
            </a:pPr>
            <a:endParaRPr lang="Arial" altLang="Arial" sz="100"/>
          </a:p>
          <a:p>
            <a:pPr marL="1951989" algn="l" rtl="0" eaLnBrk="0">
              <a:lnSpc>
                <a:spcPct val="98000"/>
              </a:lnSpc>
            </a:pPr>
            <a:r>
              <a:rPr sz="14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4.1</a:t>
            </a:r>
            <a:r>
              <a:rPr sz="1400" kern="0" spc="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4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防水混凝土</a:t>
            </a:r>
            <a:endParaRPr lang="SimHei" altLang="SimHei" sz="14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marL="2044064" algn="l" rtl="0" eaLnBrk="0">
              <a:lnSpc>
                <a:spcPct val="100000"/>
              </a:lnSpc>
              <a:spcBef>
                <a:spcPts val="429"/>
              </a:spcBef>
            </a:pP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</a:t>
            </a: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一 般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规 定</a:t>
            </a:r>
            <a:endParaRPr lang="FangSong" altLang="FangSong" sz="1400"/>
          </a:p>
          <a:p>
            <a:pPr marL="12700" indent="2540" algn="l" rtl="0" eaLnBrk="0">
              <a:lnSpc>
                <a:spcPct val="115000"/>
              </a:lnSpc>
              <a:spcBef>
                <a:spcPts val="490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4.1.1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防水混凝土可通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过调整配合比，或掺加外加剂、掺合料等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措施配制而成，其抗渗等级不得小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于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P6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400"/>
          </a:p>
          <a:p>
            <a:pPr marL="12700" indent="2540" algn="l" rtl="0" eaLnBrk="0">
              <a:lnSpc>
                <a:spcPct val="117000"/>
              </a:lnSpc>
              <a:spcBef>
                <a:spcPts val="519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4.1.2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防水混凝土的施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工配合比应通过试验确定，试配混凝土的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抗渗等级应比设计要求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提高0.2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MPa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400"/>
          </a:p>
          <a:p>
            <a:pPr marL="12700" indent="2540" algn="l" rtl="0" eaLnBrk="0">
              <a:lnSpc>
                <a:spcPct val="114000"/>
              </a:lnSpc>
              <a:spcBef>
                <a:spcPts val="520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4.1.3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防水混凝土应满足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抗渗等级要求，并应根据地下工程所处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的环境和工作条件，满足抗压、抗冻和抗侵蚀性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等耐久性要求。</a:t>
            </a:r>
            <a:endParaRPr lang="SimSun" altLang="SimSun" sz="1400"/>
          </a:p>
          <a:p>
            <a:pPr marL="2132964" algn="l" rtl="0" eaLnBrk="0">
              <a:lnSpc>
                <a:spcPts val="1581"/>
              </a:lnSpc>
              <a:spcBef>
                <a:spcPts val="567"/>
              </a:spcBef>
            </a:pP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Ⅱ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  </a:t>
            </a: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设          计</a:t>
            </a:r>
            <a:endParaRPr lang="STXingkai" altLang="STXingkai" sz="1300"/>
          </a:p>
          <a:p>
            <a:pPr marL="15240" algn="l" rtl="0" eaLnBrk="0">
              <a:lnSpc>
                <a:spcPct val="98000"/>
              </a:lnSpc>
              <a:spcBef>
                <a:spcPts val="705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4.1.4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防水混凝土的设计抗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渗等级，应符合表4.1.4的规定。</a:t>
            </a:r>
            <a:endParaRPr lang="SimSun" altLang="SimSun" sz="1400"/>
          </a:p>
          <a:p>
            <a:pPr algn="l" rtl="0" eaLnBrk="0">
              <a:lnSpc>
                <a:spcPct val="132000"/>
              </a:lnSpc>
            </a:pPr>
            <a:endParaRPr lang="Arial" altLang="Arial" sz="300"/>
          </a:p>
          <a:p>
            <a:pPr marL="1398905" algn="l" rtl="0" eaLnBrk="0">
              <a:lnSpc>
                <a:spcPct val="99000"/>
              </a:lnSpc>
            </a:pPr>
            <a:r>
              <a:rPr sz="1100" b="1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表4</a:t>
            </a:r>
            <a:r>
              <a:rPr sz="1100" kern="0" spc="-3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100" b="1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.</a:t>
            </a:r>
            <a:r>
              <a:rPr sz="1100" kern="0" spc="-3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100" b="1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</a:t>
            </a:r>
            <a:r>
              <a:rPr sz="1100" kern="0" spc="-3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100" b="1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.4</a:t>
            </a:r>
            <a:r>
              <a:rPr sz="1100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100" b="1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防水混凝土设</a:t>
            </a:r>
            <a:r>
              <a:rPr sz="1100" b="1" kern="0" spc="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计抗渗等级</a:t>
            </a:r>
            <a:endParaRPr lang="SimHei" altLang="SimHei" sz="1100"/>
          </a:p>
        </p:txBody>
      </p:sp>
      <p:sp>
        <p:nvSpPr>
          <p:cNvPr id="122" name="textbox 122"/>
          <p:cNvSpPr/>
          <p:nvPr/>
        </p:nvSpPr>
        <p:spPr>
          <a:xfrm>
            <a:off x="1269980" y="7190458"/>
            <a:ext cx="5329554" cy="21094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118"/>
              </a:lnSpc>
            </a:pPr>
            <a:endParaRPr lang="Arial" altLang="Arial" sz="100"/>
          </a:p>
          <a:p>
            <a:pPr marL="323850" algn="l" rtl="0" eaLnBrk="0">
              <a:lnSpc>
                <a:spcPct val="98000"/>
              </a:lnSpc>
            </a:pPr>
            <a:r>
              <a:rPr sz="11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注：1</a:t>
            </a:r>
            <a:r>
              <a:rPr sz="1100" kern="0" spc="5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本表适用于</a:t>
            </a:r>
            <a:r>
              <a:rPr sz="1100" kern="0" spc="-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1100" kern="0" spc="-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1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</a:t>
            </a:r>
            <a:r>
              <a:rPr sz="1100" kern="0" spc="-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Ⅱ</a:t>
            </a:r>
            <a:r>
              <a:rPr sz="1100" kern="0" spc="-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1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</a:t>
            </a:r>
            <a:r>
              <a:rPr sz="1100" kern="0" spc="-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Ⅲ</a:t>
            </a:r>
            <a:r>
              <a:rPr sz="11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类围岩(土层及软弱围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岩)。</a:t>
            </a:r>
            <a:endParaRPr lang="SimSun" altLang="SimSun" sz="1100"/>
          </a:p>
          <a:p>
            <a:pPr marL="532765" algn="l" rtl="0" eaLnBrk="0">
              <a:lnSpc>
                <a:spcPct val="99000"/>
              </a:lnSpc>
              <a:spcBef>
                <a:spcPts val="601"/>
              </a:spcBef>
            </a:pP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  山岭隧道防水混凝土的抗渗等级可按</a:t>
            </a:r>
            <a:r>
              <a:rPr sz="11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国家现行有关标准执行。</a:t>
            </a:r>
            <a:endParaRPr lang="SimSun" altLang="SimSun" sz="1100"/>
          </a:p>
          <a:p>
            <a:pPr marL="15240" algn="l" rtl="0" eaLnBrk="0">
              <a:lnSpc>
                <a:spcPct val="86000"/>
              </a:lnSpc>
              <a:spcBef>
                <a:spcPts val="461"/>
              </a:spcBef>
            </a:pPr>
            <a:r>
              <a:rPr sz="1400" b="1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4.1.5</a:t>
            </a:r>
            <a:r>
              <a:rPr sz="14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防水混凝土的环境温度不得高于80℃;处于侵蚀性介质</a:t>
            </a:r>
            <a:endParaRPr lang="SimSun" altLang="SimSun" sz="1400"/>
          </a:p>
          <a:p>
            <a:pPr marL="12700" algn="l" rtl="0" eaLnBrk="0">
              <a:lnSpc>
                <a:spcPct val="135000"/>
              </a:lnSpc>
              <a:spcBef>
                <a:spcPts val="47"/>
              </a:spcBef>
            </a:pP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中防水混凝土的耐侵蚀要求应根据介质的性质按有关标准执行。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4.1.6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防水混凝土结构底板的混凝土垫层，强度等级不应小于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C15,</a:t>
            </a:r>
            <a:r>
              <a:rPr sz="1400" kern="0" spc="-3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厚度不应小于100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mm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在软弱土层中不应小于150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mm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400"/>
          </a:p>
          <a:p>
            <a:pPr marL="15240" algn="l" rtl="0" eaLnBrk="0">
              <a:lnSpc>
                <a:spcPct val="98000"/>
              </a:lnSpc>
              <a:spcBef>
                <a:spcPts val="751"/>
              </a:spcBef>
            </a:pP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4.1.7</a:t>
            </a:r>
            <a:r>
              <a:rPr sz="1400" kern="0" spc="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防水混凝土结构，应符合下列规定：</a:t>
            </a:r>
            <a:endParaRPr lang="SimSun" altLang="SimSun" sz="1400"/>
          </a:p>
          <a:p>
            <a:pPr algn="l" rtl="0" eaLnBrk="0">
              <a:lnSpc>
                <a:spcPct val="126000"/>
              </a:lnSpc>
            </a:pPr>
            <a:endParaRPr lang="Arial" altLang="Arial" sz="300"/>
          </a:p>
          <a:p>
            <a:pPr marL="421640" algn="l" rtl="0" eaLnBrk="0">
              <a:lnSpc>
                <a:spcPct val="95000"/>
              </a:lnSpc>
              <a:spcBef>
                <a:spcPts val="3"/>
              </a:spcBef>
            </a:pPr>
            <a:r>
              <a:rPr sz="14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结构厚度不应小于250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mm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;</a:t>
            </a:r>
            <a:endParaRPr lang="Times New Roman" altLang="Times New Roman" sz="1400"/>
          </a:p>
        </p:txBody>
      </p:sp>
      <p:graphicFrame>
        <p:nvGraphicFramePr>
          <p:cNvPr id="124" name="table 124"/>
          <p:cNvGraphicFramePr>
            <a:graphicFrameLocks noGrp="1"/>
          </p:cNvGraphicFramePr>
          <p:nvPr/>
        </p:nvGraphicFramePr>
        <p:xfrm>
          <a:off x="1311262" y="5695937"/>
          <a:ext cx="5276850" cy="1428114"/>
        </p:xfrm>
        <a:graphic>
          <a:graphicData uri="http://schemas.openxmlformats.org/drawingml/2006/table">
            <a:tbl>
              <a:tblPr/>
              <a:tblGrid>
                <a:gridCol w="2574925"/>
                <a:gridCol w="2701925"/>
              </a:tblGrid>
              <a:tr h="2889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Arial" altLang="Arial" sz="400"/>
                    </a:p>
                    <a:p>
                      <a:pPr marL="65087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</a:pPr>
                      <a:r>
                        <a:rPr sz="12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工程埋置深度H(m)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Arial" altLang="Arial" sz="400"/>
                    </a:p>
                    <a:p>
                      <a:pPr marL="869950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</a:pPr>
                      <a:r>
                        <a:rPr sz="12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设计抗渗等级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500"/>
                    </a:p>
                    <a:p>
                      <a:pPr marL="1126489" algn="l" rtl="0" eaLnBrk="0">
                        <a:lnSpc>
                          <a:spcPts val="1523"/>
                        </a:lnSpc>
                        <a:spcBef>
                          <a:spcPts val="2"/>
                        </a:spcBef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H&lt;10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600"/>
                    </a:p>
                    <a:p>
                      <a:pPr marL="1270000" algn="l" rtl="0" eaLnBrk="0">
                        <a:lnSpc>
                          <a:spcPct val="81000"/>
                        </a:lnSpc>
                      </a:pPr>
                      <a:r>
                        <a:rPr sz="12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P6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500"/>
                    </a:p>
                    <a:p>
                      <a:pPr marL="968375" algn="l" rtl="0" eaLnBrk="0">
                        <a:lnSpc>
                          <a:spcPts val="1522"/>
                        </a:lnSpc>
                        <a:spcBef>
                          <a:spcPts val="3"/>
                        </a:spcBef>
                      </a:pPr>
                      <a:r>
                        <a:rPr sz="12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10≤H&lt;20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700"/>
                    </a:p>
                    <a:p>
                      <a:pPr marL="1270000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</a:pPr>
                      <a:r>
                        <a:rPr sz="12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P8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76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500"/>
                    </a:p>
                    <a:p>
                      <a:pPr marL="968375" algn="l" rtl="0" eaLnBrk="0">
                        <a:lnSpc>
                          <a:spcPts val="1522"/>
                        </a:lnSpc>
                        <a:spcBef>
                          <a:spcPts val="1"/>
                        </a:spcBef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20≤H&lt;30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600"/>
                    </a:p>
                    <a:p>
                      <a:pPr marL="1224914" algn="l" rtl="0" eaLnBrk="0">
                        <a:lnSpc>
                          <a:spcPct val="81000"/>
                        </a:lnSpc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P10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500"/>
                    </a:p>
                    <a:p>
                      <a:pPr marL="1089025" algn="l" rtl="0" eaLnBrk="0">
                        <a:lnSpc>
                          <a:spcPts val="1532"/>
                        </a:lnSpc>
                        <a:spcBef>
                          <a:spcPts val="6"/>
                        </a:spcBef>
                      </a:pPr>
                      <a:r>
                        <a:rPr sz="12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H≥30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700"/>
                    </a:p>
                    <a:p>
                      <a:pPr marL="1224914" algn="l" rtl="0" eaLnBrk="0">
                        <a:lnSpc>
                          <a:spcPct val="81000"/>
                        </a:lnSpc>
                        <a:spcBef>
                          <a:spcPts val="2"/>
                        </a:spcBef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P12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6" name="textbox 126"/>
          <p:cNvSpPr/>
          <p:nvPr/>
        </p:nvSpPr>
        <p:spPr>
          <a:xfrm>
            <a:off x="2105419" y="1619591"/>
            <a:ext cx="3653154" cy="3067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045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19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9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地下工程混凝土结构主体防</a:t>
            </a:r>
            <a:r>
              <a:rPr sz="19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</a:t>
            </a:r>
            <a:endParaRPr lang="SimSun" altLang="SimSun" sz="1900"/>
          </a:p>
        </p:txBody>
      </p:sp>
      <p:sp>
        <p:nvSpPr>
          <p:cNvPr id="128" name="textbox 128"/>
          <p:cNvSpPr/>
          <p:nvPr/>
        </p:nvSpPr>
        <p:spPr>
          <a:xfrm>
            <a:off x="1428765" y="9383707"/>
            <a:ext cx="545465" cy="1714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148"/>
              </a:lnSpc>
            </a:pP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·10</a:t>
            </a:r>
            <a:r>
              <a:rPr sz="9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900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textbox 130"/>
          <p:cNvSpPr/>
          <p:nvPr/>
        </p:nvSpPr>
        <p:spPr>
          <a:xfrm>
            <a:off x="1225514" y="1176160"/>
            <a:ext cx="5260975" cy="51993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852"/>
              </a:lnSpc>
            </a:pPr>
            <a:endParaRPr lang="Arial" altLang="Arial" sz="100"/>
          </a:p>
          <a:p>
            <a:pPr marL="383540" algn="l" rtl="0" eaLnBrk="0">
              <a:lnSpc>
                <a:spcPct val="96000"/>
              </a:lnSpc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裂缝宽度不得大于0.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mm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 并不得贯通；</a:t>
            </a:r>
            <a:endParaRPr lang="SimSun" altLang="SimSun" sz="1400"/>
          </a:p>
          <a:p>
            <a:pPr marL="12700" indent="370840" algn="l" rtl="0" eaLnBrk="0">
              <a:lnSpc>
                <a:spcPct val="113000"/>
              </a:lnSpc>
              <a:spcBef>
                <a:spcPts val="597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钢筋保护层厚度应根据结构的耐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久性和工程环境选用，迎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水面钢筋保护层厚度不应小于50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mm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400"/>
          </a:p>
          <a:p>
            <a:pPr marL="2101850" algn="l" rtl="0" eaLnBrk="0">
              <a:lnSpc>
                <a:spcPct val="97000"/>
              </a:lnSpc>
              <a:spcBef>
                <a:spcPts val="511"/>
              </a:spcBef>
            </a:pPr>
            <a:r>
              <a:rPr sz="14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Ⅲ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材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14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料</a:t>
            </a:r>
            <a:endParaRPr lang="SimSun" altLang="SimSun" sz="1400"/>
          </a:p>
          <a:p>
            <a:pPr marL="15240" algn="l" rtl="0" eaLnBrk="0">
              <a:lnSpc>
                <a:spcPct val="98000"/>
              </a:lnSpc>
              <a:spcBef>
                <a:spcPts val="664"/>
              </a:spcBef>
            </a:pPr>
            <a:r>
              <a:rPr sz="1400" b="1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4.1.8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用于防水混凝土的水泥应符合下列规定：</a:t>
            </a:r>
            <a:endParaRPr lang="SimSun" altLang="SimSun" sz="1400"/>
          </a:p>
          <a:p>
            <a:pPr marL="383540" algn="l" rtl="0" eaLnBrk="0">
              <a:lnSpc>
                <a:spcPct val="86000"/>
              </a:lnSpc>
              <a:spcBef>
                <a:spcPts val="457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水泥品种宜采用硅酸盐水泥、普通硅酸盐水泥，采用其他</a:t>
            </a:r>
            <a:endParaRPr lang="SimSun" altLang="SimSun" sz="1400"/>
          </a:p>
          <a:p>
            <a:pPr marL="12700" algn="l" rtl="0" eaLnBrk="0">
              <a:lnSpc>
                <a:spcPts val="2304"/>
              </a:lnSpc>
            </a:pP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品种水泥时应经试验确定；</a:t>
            </a:r>
            <a:endParaRPr lang="SimSun" altLang="SimSun" sz="1400"/>
          </a:p>
          <a:p>
            <a:pPr marL="383540" algn="l" rtl="0" eaLnBrk="0">
              <a:lnSpc>
                <a:spcPct val="86000"/>
              </a:lnSpc>
              <a:spcBef>
                <a:spcPts val="651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在受侵蚀性介质作用时，应按介质的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性质选用相应的水泥</a:t>
            </a:r>
            <a:endParaRPr lang="SimSun" altLang="SimSun" sz="1400"/>
          </a:p>
          <a:p>
            <a:pPr marL="12700" algn="l" rtl="0" eaLnBrk="0">
              <a:lnSpc>
                <a:spcPts val="2259"/>
              </a:lnSpc>
            </a:pPr>
            <a:r>
              <a:rPr sz="13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品种；</a:t>
            </a:r>
            <a:endParaRPr lang="SimSun" altLang="SimSun" sz="1300"/>
          </a:p>
          <a:p>
            <a:pPr marL="12700" indent="370840" algn="l" rtl="0" eaLnBrk="0">
              <a:lnSpc>
                <a:spcPct val="113000"/>
              </a:lnSpc>
              <a:spcBef>
                <a:spcPts val="741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不得使用过期或受潮结块的水泥，并不得将不同品种或强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度等级的水泥混合使用。</a:t>
            </a:r>
            <a:endParaRPr lang="SimSun" altLang="SimSun" sz="1400"/>
          </a:p>
          <a:p>
            <a:pPr marL="15240" algn="l" rtl="0" eaLnBrk="0">
              <a:lnSpc>
                <a:spcPct val="98000"/>
              </a:lnSpc>
              <a:spcBef>
                <a:spcPts val="604"/>
              </a:spcBef>
            </a:pPr>
            <a:r>
              <a:rPr sz="14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4.1.9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防水混凝土选用矿物掺合料时，应符合下列规定：</a:t>
            </a:r>
            <a:endParaRPr lang="SimSun" altLang="SimSun" sz="1400"/>
          </a:p>
          <a:p>
            <a:pPr marL="12700" indent="370840" algn="l" rtl="0" eaLnBrk="0">
              <a:lnSpc>
                <a:spcPct val="123000"/>
              </a:lnSpc>
              <a:spcBef>
                <a:spcPts val="435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粉煤灰的品质应符合现行国家标准《用于水泥和混凝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土中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的粉煤灰》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1596  的有关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规定，粉煤灰的级别不应低于Ⅱ级，烧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失量不应大于5%,用量宜为胶凝材料总量的20%～30%,当水胶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比小于0.45时，粉煤灰用量可适当提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高；</a:t>
            </a:r>
            <a:endParaRPr lang="SimSun" altLang="SimSun" sz="1400"/>
          </a:p>
          <a:p>
            <a:pPr marL="12700" indent="370840" algn="l" rtl="0" eaLnBrk="0">
              <a:lnSpc>
                <a:spcPct val="115000"/>
              </a:lnSpc>
              <a:spcBef>
                <a:spcPts val="570"/>
              </a:spcBef>
            </a:pPr>
            <a:r>
              <a:rPr sz="14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400" kern="0" spc="6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硅粉的品质应符合表4.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1.9的要求，用量宜为胶凝材料总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量的2%～5%;</a:t>
            </a:r>
            <a:endParaRPr lang="SimSun" altLang="SimSun" sz="1400"/>
          </a:p>
          <a:p>
            <a:pPr algn="l" rtl="0" eaLnBrk="0">
              <a:lnSpc>
                <a:spcPct val="100000"/>
              </a:lnSpc>
            </a:pPr>
            <a:endParaRPr lang="Arial" altLang="Arial" sz="400"/>
          </a:p>
          <a:p>
            <a:pPr marL="1786254" algn="l" rtl="0" eaLnBrk="0">
              <a:lnSpc>
                <a:spcPct val="99000"/>
              </a:lnSpc>
              <a:spcBef>
                <a:spcPts val="3"/>
              </a:spcBef>
            </a:pPr>
            <a:r>
              <a:rPr sz="1100" b="1" kern="0" spc="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表4.1.9</a:t>
            </a:r>
            <a:r>
              <a:rPr sz="11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100" b="1" kern="0" spc="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硅粉品质要求</a:t>
            </a:r>
            <a:endParaRPr lang="SimHei" altLang="SimHei" sz="1100"/>
          </a:p>
        </p:txBody>
      </p:sp>
      <p:sp>
        <p:nvSpPr>
          <p:cNvPr id="132" name="textbox 132"/>
          <p:cNvSpPr/>
          <p:nvPr/>
        </p:nvSpPr>
        <p:spPr>
          <a:xfrm>
            <a:off x="1225514" y="7370202"/>
            <a:ext cx="5255895" cy="19107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125"/>
              </a:lnSpc>
            </a:pPr>
            <a:endParaRPr lang="Arial" altLang="Arial" sz="100"/>
          </a:p>
          <a:p>
            <a:pPr marL="12700" indent="370840" algn="l" rtl="0" eaLnBrk="0">
              <a:lnSpc>
                <a:spcPct val="113000"/>
              </a:lnSpc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粒化高炉矿渣粉的品质要求应符合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现行国家标准《用于水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泥和混凝土中的粒化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高炉矿渣粉》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/T18046</a:t>
            </a:r>
            <a:r>
              <a:rPr sz="1400" kern="0" spc="3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的有关规定；</a:t>
            </a:r>
            <a:endParaRPr lang="SimSun" altLang="SimSun" sz="1400"/>
          </a:p>
          <a:p>
            <a:pPr marL="383540" algn="l" rtl="0" eaLnBrk="0">
              <a:lnSpc>
                <a:spcPct val="86000"/>
              </a:lnSpc>
              <a:spcBef>
                <a:spcPts val="511"/>
              </a:spcBef>
            </a:pPr>
            <a:r>
              <a:rPr sz="14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使用复合掺合料时，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其品种和用量应通过试验确定。</a:t>
            </a:r>
            <a:endParaRPr lang="SimSun" altLang="SimSun" sz="1400"/>
          </a:p>
          <a:p>
            <a:pPr marL="15240" algn="l" rtl="0" eaLnBrk="0">
              <a:lnSpc>
                <a:spcPts val="2350"/>
              </a:lnSpc>
            </a:pPr>
            <a:r>
              <a:rPr sz="14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4.1.10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用于防水混凝土的砂、石，应符合</a:t>
            </a: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下列规定：</a:t>
            </a:r>
            <a:endParaRPr lang="SimSun" altLang="SimSun" sz="1400"/>
          </a:p>
          <a:p>
            <a:pPr algn="l" rtl="0" eaLnBrk="0">
              <a:lnSpc>
                <a:spcPct val="103000"/>
              </a:lnSpc>
            </a:pPr>
            <a:endParaRPr lang="Arial" altLang="Arial" sz="600"/>
          </a:p>
          <a:p>
            <a:pPr marL="12700" indent="370840" algn="l" rtl="0" eaLnBrk="0">
              <a:lnSpc>
                <a:spcPct val="119000"/>
              </a:lnSpc>
              <a:spcBef>
                <a:spcPts val="6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宜选用坚固耐久、粒形良好的洁净石子；最大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粒径不宜大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于40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mm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泵送时其最大粒径不应大于输送管径的1/4;吸水率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不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应大于1.5%;不得使用碱活性骨料；石子的质量要求应符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合国家</a:t>
            </a:r>
            <a:endParaRPr lang="SimSun" altLang="SimSun" sz="1400"/>
          </a:p>
        </p:txBody>
      </p:sp>
      <p:graphicFrame>
        <p:nvGraphicFramePr>
          <p:cNvPr id="134" name="table 134"/>
          <p:cNvGraphicFramePr>
            <a:graphicFrameLocks noGrp="1"/>
          </p:cNvGraphicFramePr>
          <p:nvPr/>
        </p:nvGraphicFramePr>
        <p:xfrm>
          <a:off x="1235039" y="6432505"/>
          <a:ext cx="5238750" cy="857250"/>
        </p:xfrm>
        <a:graphic>
          <a:graphicData uri="http://schemas.openxmlformats.org/drawingml/2006/table">
            <a:tbl>
              <a:tblPr/>
              <a:tblGrid>
                <a:gridCol w="2555875"/>
                <a:gridCol w="2682875"/>
              </a:tblGrid>
              <a:tr h="2889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500"/>
                    </a:p>
                    <a:p>
                      <a:pPr marL="1000125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100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项</a:t>
                      </a:r>
                      <a:r>
                        <a:rPr sz="1100" kern="0" spc="1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100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目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500"/>
                    </a:p>
                    <a:p>
                      <a:pPr marL="106045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100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指</a:t>
                      </a:r>
                      <a:r>
                        <a:rPr sz="11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100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标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Arial" altLang="Arial" sz="400"/>
                    </a:p>
                    <a:p>
                      <a:pPr marL="720725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</a:pPr>
                      <a:r>
                        <a:rPr sz="1100" kern="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比表面积(m²/</a:t>
                      </a:r>
                      <a:r>
                        <a:rPr sz="11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r>
                        <a:rPr sz="1100" kern="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Arial" altLang="Arial" sz="500"/>
                    </a:p>
                    <a:p>
                      <a:pPr marL="1092200" algn="l" rtl="0" eaLnBrk="0">
                        <a:lnSpc>
                          <a:spcPts val="1358"/>
                        </a:lnSpc>
                      </a:pPr>
                      <a:r>
                        <a:rPr sz="11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≥15000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lang="Arial" altLang="Arial" sz="400"/>
                    </a:p>
                    <a:p>
                      <a:pPr marL="752475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</a:pPr>
                      <a:r>
                        <a:rPr sz="11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二氧化硅含量(%)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Arial" altLang="Arial" sz="500"/>
                    </a:p>
                    <a:p>
                      <a:pPr marL="1200150" algn="l" rtl="0" eaLnBrk="0">
                        <a:lnSpc>
                          <a:spcPts val="1358"/>
                        </a:lnSpc>
                        <a:spcBef>
                          <a:spcPts val="6"/>
                        </a:spcBef>
                      </a:pPr>
                      <a:r>
                        <a:rPr sz="1100" kern="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≥85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6" name="textbox 136"/>
          <p:cNvSpPr/>
          <p:nvPr/>
        </p:nvSpPr>
        <p:spPr>
          <a:xfrm>
            <a:off x="5867365" y="9320135"/>
            <a:ext cx="532765" cy="1714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148"/>
              </a:lnSpc>
            </a:pP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·11</a:t>
            </a:r>
            <a:r>
              <a:rPr sz="9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900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textbox 138"/>
          <p:cNvSpPr/>
          <p:nvPr/>
        </p:nvSpPr>
        <p:spPr>
          <a:xfrm>
            <a:off x="1234560" y="1217084"/>
            <a:ext cx="5302250" cy="81070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680"/>
              </a:lnSpc>
            </a:pPr>
            <a:endParaRPr lang="Arial" altLang="Arial" sz="100"/>
          </a:p>
          <a:p>
            <a:pPr marL="22225" algn="l" rtl="0" eaLnBrk="0">
              <a:lnSpc>
                <a:spcPct val="115000"/>
              </a:lnSpc>
            </a:pP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现行标准《普通混凝土用碎石或卵石质量标准及检验方法》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JGJ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53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的有关规定；</a:t>
            </a:r>
            <a:endParaRPr lang="SimSun" altLang="SimSun" sz="1400"/>
          </a:p>
          <a:p>
            <a:pPr marL="22225" indent="370840" algn="l" rtl="0" eaLnBrk="0">
              <a:lnSpc>
                <a:spcPct val="120000"/>
              </a:lnSpc>
              <a:spcBef>
                <a:spcPts val="591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砂宜选用坚硬、抗风化性强、洁净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的中粗砂，不宜使用海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砂；砂的质量要求应符合国家现行标准《普通混凝土用砂质量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及检验方法》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JGJ52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的有关规定。</a:t>
            </a:r>
            <a:endParaRPr lang="SimSun" altLang="SimSun" sz="1400"/>
          </a:p>
          <a:p>
            <a:pPr marL="22225" indent="-9525" algn="l" rtl="0" eaLnBrk="0">
              <a:lnSpc>
                <a:spcPct val="116000"/>
              </a:lnSpc>
              <a:spcBef>
                <a:spcPts val="564"/>
              </a:spcBef>
            </a:pP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4.1.11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用于拌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制混凝土的水，应符合国家现行标准《混凝土用水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标准》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JGJ63  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的有关规定。</a:t>
            </a:r>
            <a:endParaRPr lang="SimSun" altLang="SimSun" sz="1400"/>
          </a:p>
          <a:p>
            <a:pPr marL="22225" indent="2540" algn="l" rtl="0" eaLnBrk="0">
              <a:lnSpc>
                <a:spcPct val="125000"/>
              </a:lnSpc>
              <a:spcBef>
                <a:spcPts val="501"/>
              </a:spcBef>
            </a:pPr>
            <a:r>
              <a:rPr sz="14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4.1.12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防水混凝土可根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据工程需要掺入减水剂、膨胀剂、防水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剂、密实剂、引气剂、复合型外加剂及水泥基渗透结晶型材料，其品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种和用量应经试验确定，所用外加剂的技术性能应符合国家现行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有关标准的质量要求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400"/>
          </a:p>
          <a:p>
            <a:pPr marL="24765" algn="l" rtl="0" eaLnBrk="0">
              <a:lnSpc>
                <a:spcPct val="98000"/>
              </a:lnSpc>
              <a:spcBef>
                <a:spcPts val="392"/>
              </a:spcBef>
            </a:pPr>
            <a:r>
              <a:rPr sz="1400" b="1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4.1.13</a:t>
            </a:r>
            <a:r>
              <a:rPr sz="14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防水混凝土可根据工程抗裂需要掺入合成纤维或钢纤</a:t>
            </a:r>
            <a:endParaRPr lang="SimSun" altLang="SimSun" sz="1400"/>
          </a:p>
          <a:p>
            <a:pPr marL="22225" algn="l" rtl="0" eaLnBrk="0">
              <a:lnSpc>
                <a:spcPct val="98000"/>
              </a:lnSpc>
              <a:spcBef>
                <a:spcPts val="704"/>
              </a:spcBef>
            </a:pP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维，纤维的品种及掺量应通过试验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确定。</a:t>
            </a:r>
            <a:endParaRPr lang="SimSun" altLang="SimSun" sz="1400"/>
          </a:p>
          <a:p>
            <a:pPr marL="22225" indent="2540" algn="l" rtl="0" eaLnBrk="0">
              <a:lnSpc>
                <a:spcPct val="116000"/>
              </a:lnSpc>
              <a:spcBef>
                <a:spcPts val="286"/>
              </a:spcBef>
            </a:pPr>
            <a:r>
              <a:rPr sz="14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4.1.14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防水混凝土中各类材料的总碱量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Na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₂O   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当量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)不得大于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kg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/m³;  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氯离子含量不应超过胶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凝材料总量的0.1%。</a:t>
            </a:r>
            <a:endParaRPr lang="SimSun" altLang="SimSun" sz="1400"/>
          </a:p>
          <a:p>
            <a:pPr marL="2117725" algn="l" rtl="0" eaLnBrk="0">
              <a:lnSpc>
                <a:spcPct val="100000"/>
              </a:lnSpc>
              <a:spcBef>
                <a:spcPts val="833"/>
              </a:spcBef>
            </a:pPr>
            <a:r>
              <a:rPr sz="1400" kern="0" spc="-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IV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1400" kern="0" spc="-7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施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   </a:t>
            </a:r>
            <a:r>
              <a:rPr sz="1400" kern="0" spc="-7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工</a:t>
            </a:r>
            <a:endParaRPr lang="FangSong" altLang="FangSong" sz="1400"/>
          </a:p>
          <a:p>
            <a:pPr marL="22225" indent="2540" algn="l" rtl="0" eaLnBrk="0">
              <a:lnSpc>
                <a:spcPct val="119000"/>
              </a:lnSpc>
              <a:spcBef>
                <a:spcPts val="417"/>
              </a:spcBef>
            </a:pPr>
            <a:r>
              <a:rPr sz="14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4.1.15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防水混凝土施工前应做好降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排水工作，不得在有积水的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环境中浇筑混凝土。</a:t>
            </a:r>
            <a:endParaRPr lang="SimSun" altLang="SimSun" sz="1400"/>
          </a:p>
          <a:p>
            <a:pPr marL="24765" algn="l" rtl="0" eaLnBrk="0">
              <a:lnSpc>
                <a:spcPct val="98000"/>
              </a:lnSpc>
              <a:spcBef>
                <a:spcPts val="543"/>
              </a:spcBef>
            </a:pPr>
            <a:r>
              <a:rPr sz="14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4.1.16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防水混凝土的配合比，应符合下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列规定：</a:t>
            </a:r>
            <a:endParaRPr lang="SimSun" altLang="SimSun" sz="1400"/>
          </a:p>
          <a:p>
            <a:pPr marL="22225" indent="370840" algn="l" rtl="0" eaLnBrk="0">
              <a:lnSpc>
                <a:spcPct val="120000"/>
              </a:lnSpc>
              <a:spcBef>
                <a:spcPts val="443"/>
              </a:spcBef>
            </a:pPr>
            <a:r>
              <a:rPr sz="14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胶凝材料用量应根据混凝土的抗渗等级和强度等级等选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用，其总用量不宜小于320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kg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/m³;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当强度要求较高或地下水有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腐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蚀性时，胶凝材料用量可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通过试验调整。</a:t>
            </a:r>
            <a:endParaRPr lang="SimSun" altLang="SimSun" sz="1400"/>
          </a:p>
          <a:p>
            <a:pPr marL="22225" indent="370840" algn="l" rtl="0" eaLnBrk="0">
              <a:lnSpc>
                <a:spcPct val="108000"/>
              </a:lnSpc>
              <a:spcBef>
                <a:spcPts val="665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在满足混凝土抗渗等级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、强度等级和耐久性条件下，水泥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用量不宜小于260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kg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/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m³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400"/>
          </a:p>
          <a:p>
            <a:pPr marL="393065" algn="l" rtl="0" eaLnBrk="0">
              <a:lnSpc>
                <a:spcPct val="86000"/>
              </a:lnSpc>
              <a:spcBef>
                <a:spcPts val="806"/>
              </a:spcBef>
            </a:pPr>
            <a:r>
              <a:rPr sz="1400" b="1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砂率宜为35%～40%,泵</a:t>
            </a: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送时可增至45%。</a:t>
            </a:r>
            <a:endParaRPr lang="SimSun" altLang="SimSun" sz="1400"/>
          </a:p>
          <a:p>
            <a:pPr marL="393065" algn="l" rtl="0" eaLnBrk="0">
              <a:lnSpc>
                <a:spcPts val="2172"/>
              </a:lnSpc>
            </a:pPr>
            <a:r>
              <a:rPr sz="1400" b="1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灰砂比宜为1:1.5～</a:t>
            </a:r>
            <a:r>
              <a:rPr sz="14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1:2.5。</a:t>
            </a:r>
            <a:endParaRPr lang="SimSun" altLang="SimSun" sz="1400"/>
          </a:p>
          <a:p>
            <a:pPr marL="393065" algn="l" rtl="0" eaLnBrk="0">
              <a:lnSpc>
                <a:spcPct val="96000"/>
              </a:lnSpc>
              <a:spcBef>
                <a:spcPts val="737"/>
              </a:spcBef>
            </a:pPr>
            <a:r>
              <a:rPr sz="1400" b="1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</a:t>
            </a:r>
            <a:r>
              <a:rPr sz="14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水胶比不得大于0.50,有侵蚀性介质时水胶比</a:t>
            </a:r>
            <a:r>
              <a:rPr sz="14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不宜大于</a:t>
            </a:r>
            <a:endParaRPr lang="SimSun" altLang="SimSun" sz="1400"/>
          </a:p>
          <a:p>
            <a:pPr marL="22225" algn="l" rtl="0" eaLnBrk="0">
              <a:lnSpc>
                <a:spcPct val="85000"/>
              </a:lnSpc>
              <a:spcBef>
                <a:spcPts val="1074"/>
              </a:spcBef>
            </a:pPr>
            <a:r>
              <a:rPr sz="13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0.45。</a:t>
            </a:r>
            <a:endParaRPr lang="SimSun" altLang="SimSun" sz="1300"/>
          </a:p>
          <a:p>
            <a:pPr algn="l" rtl="0" eaLnBrk="0">
              <a:lnSpc>
                <a:spcPct val="105000"/>
              </a:lnSpc>
            </a:pPr>
            <a:endParaRPr lang="Arial" altLang="Arial" sz="400"/>
          </a:p>
          <a:p>
            <a:pPr marL="393065" algn="l" rtl="0" eaLnBrk="0">
              <a:lnSpc>
                <a:spcPct val="97000"/>
              </a:lnSpc>
              <a:spcBef>
                <a:spcPts val="1"/>
              </a:spcBef>
            </a:pPr>
            <a:r>
              <a:rPr sz="14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防水混凝土采用预拌混凝土时，入泵坍落度宜控制在120</a:t>
            </a:r>
            <a:endParaRPr lang="SimSun" altLang="SimSun" sz="1400"/>
          </a:p>
        </p:txBody>
      </p:sp>
      <p:sp>
        <p:nvSpPr>
          <p:cNvPr id="140" name="textbox 140"/>
          <p:cNvSpPr/>
          <p:nvPr/>
        </p:nvSpPr>
        <p:spPr>
          <a:xfrm>
            <a:off x="1377975" y="9370946"/>
            <a:ext cx="544830" cy="1714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148"/>
              </a:lnSpc>
            </a:pP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·12</a:t>
            </a:r>
            <a:r>
              <a:rPr sz="9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900"/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textbox 142"/>
          <p:cNvSpPr/>
          <p:nvPr/>
        </p:nvSpPr>
        <p:spPr>
          <a:xfrm>
            <a:off x="1212841" y="4567837"/>
            <a:ext cx="5259070" cy="46634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118"/>
              </a:lnSpc>
            </a:pPr>
            <a:endParaRPr lang="Arial" altLang="Arial" sz="100"/>
          </a:p>
          <a:p>
            <a:pPr marL="310515" algn="l" rtl="0" eaLnBrk="0">
              <a:lnSpc>
                <a:spcPct val="98000"/>
              </a:lnSpc>
            </a:pP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注：累计计量仅适用于微机控制计量的搅拌站。</a:t>
            </a:r>
            <a:endParaRPr lang="SimSun" altLang="SimSun" sz="1100"/>
          </a:p>
          <a:p>
            <a:pPr marL="15240" algn="l" rtl="0" eaLnBrk="0">
              <a:lnSpc>
                <a:spcPct val="97000"/>
              </a:lnSpc>
              <a:spcBef>
                <a:spcPts val="622"/>
              </a:spcBef>
            </a:pPr>
            <a:r>
              <a:rPr sz="14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4.1.18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使用减水剂时，减水剂宜配制成一定浓度的溶液。</a:t>
            </a:r>
            <a:endParaRPr lang="SimSun" altLang="SimSun" sz="1400"/>
          </a:p>
          <a:p>
            <a:pPr marL="15240" algn="l" rtl="0" eaLnBrk="0">
              <a:lnSpc>
                <a:spcPct val="98000"/>
              </a:lnSpc>
              <a:spcBef>
                <a:spcPts val="514"/>
              </a:spcBef>
            </a:pPr>
            <a:r>
              <a:rPr sz="1400" b="1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4.1.19</a:t>
            </a:r>
            <a:r>
              <a:rPr sz="1400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防水混凝土应分层连续浇筑，分层厚</a:t>
            </a:r>
            <a:r>
              <a:rPr sz="1400" kern="0" spc="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度不得大于</a:t>
            </a:r>
            <a:endParaRPr lang="SimSun" altLang="SimSun" sz="1400"/>
          </a:p>
          <a:p>
            <a:pPr marL="12700" algn="l" rtl="0" eaLnBrk="0">
              <a:lnSpc>
                <a:spcPct val="85000"/>
              </a:lnSpc>
              <a:spcBef>
                <a:spcPts val="730"/>
              </a:spcBef>
            </a:pPr>
            <a:r>
              <a:rPr sz="13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500mm。</a:t>
            </a:r>
            <a:endParaRPr lang="SimSun" altLang="SimSun" sz="1300"/>
          </a:p>
          <a:p>
            <a:pPr marL="15240" algn="l" rtl="0" eaLnBrk="0">
              <a:lnSpc>
                <a:spcPct val="97000"/>
              </a:lnSpc>
              <a:spcBef>
                <a:spcPts val="754"/>
              </a:spcBef>
            </a:pPr>
            <a:r>
              <a:rPr sz="14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4.1.20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用于防水混凝土的模板应拼缝严密、支撑牢固。</a:t>
            </a:r>
            <a:endParaRPr lang="SimSun" altLang="SimSun" sz="1400"/>
          </a:p>
          <a:p>
            <a:pPr marL="12700" indent="2540" algn="l" rtl="0" eaLnBrk="0">
              <a:lnSpc>
                <a:spcPct val="116000"/>
              </a:lnSpc>
              <a:spcBef>
                <a:spcPts val="503"/>
              </a:spcBef>
            </a:pPr>
            <a:r>
              <a:rPr sz="14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4.1.21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防水混凝土拌合物应采用机械搅拌，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搅拌时间不宜小于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min</a:t>
            </a:r>
            <a:r>
              <a:rPr sz="1400" kern="0" spc="-1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。掺外加剂时，搅拌时间应根据外加剂的技术要求确定。</a:t>
            </a:r>
            <a:endParaRPr lang="SimSun" altLang="SimSun" sz="1400"/>
          </a:p>
          <a:p>
            <a:pPr marL="15240" algn="l" rtl="0" eaLnBrk="0">
              <a:lnSpc>
                <a:spcPct val="119000"/>
              </a:lnSpc>
              <a:spcBef>
                <a:spcPts val="422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4.1.22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防水混凝土拌合物在运输后如出现离析，必</a:t>
            </a: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须进行二次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搅拌。当坍落度损失后不能满足</a:t>
            </a: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施工要求时，应加入原水胶比的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水泥浆或掺加同品种的减水剂进行搅拌，严禁直接加水。</a:t>
            </a:r>
            <a:endParaRPr lang="SimHei" altLang="SimHei" sz="1400"/>
          </a:p>
          <a:p>
            <a:pPr marL="15240" algn="l" rtl="0" eaLnBrk="0">
              <a:lnSpc>
                <a:spcPct val="97000"/>
              </a:lnSpc>
              <a:spcBef>
                <a:spcPts val="752"/>
              </a:spcBef>
            </a:pPr>
            <a:r>
              <a:rPr sz="14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4.1.23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防水混凝土应采用机械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振捣，避免漏振、欠振和超振。</a:t>
            </a:r>
            <a:endParaRPr lang="SimSun" altLang="SimSun" sz="1400"/>
          </a:p>
          <a:p>
            <a:pPr marL="12700" indent="2540" algn="l" rtl="0" eaLnBrk="0">
              <a:lnSpc>
                <a:spcPct val="113000"/>
              </a:lnSpc>
              <a:spcBef>
                <a:spcPts val="513"/>
              </a:spcBef>
            </a:pPr>
            <a:r>
              <a:rPr sz="14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4.1.24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防水混凝土应连续浇筑，宜少留施工缝。当留设施工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缝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时，应符合下列规定：</a:t>
            </a:r>
            <a:endParaRPr lang="SimSun" altLang="SimSun" sz="1400"/>
          </a:p>
          <a:p>
            <a:pPr algn="l" rtl="0" eaLnBrk="0">
              <a:lnSpc>
                <a:spcPct val="124000"/>
              </a:lnSpc>
            </a:pPr>
            <a:endParaRPr lang="Arial" altLang="Arial" sz="400"/>
          </a:p>
          <a:p>
            <a:pPr marL="12700" indent="370840" algn="l" rtl="0" eaLnBrk="0">
              <a:lnSpc>
                <a:spcPct val="123000"/>
              </a:lnSpc>
              <a:spcBef>
                <a:spcPts val="2"/>
              </a:spcBef>
            </a:pPr>
            <a:r>
              <a:rPr sz="14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墙体水平施工缝不应留在剪力最大处或底板与侧墙的交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接处，应留在高出底板表面不小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于300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mm</a:t>
            </a:r>
            <a:r>
              <a:rPr sz="1400" kern="0" spc="2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的墙体上。拱(板)墙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结合的水平施工缝，宜留在拱</a:t>
            </a:r>
            <a:r>
              <a:rPr sz="14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(板)墙接缝线以下150～300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mm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处。墙体有预留孔洞时，施工缝距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孔洞边缘不应小于300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mm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400"/>
          </a:p>
        </p:txBody>
      </p:sp>
      <p:sp>
        <p:nvSpPr>
          <p:cNvPr id="144" name="textbox 144"/>
          <p:cNvSpPr/>
          <p:nvPr/>
        </p:nvSpPr>
        <p:spPr>
          <a:xfrm>
            <a:off x="1212841" y="1122519"/>
            <a:ext cx="5274945" cy="21742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068"/>
              </a:lnSpc>
            </a:pPr>
            <a:endParaRPr lang="Arial" altLang="Arial" sz="100"/>
          </a:p>
          <a:p>
            <a:pPr marL="12700" algn="l" rtl="0" eaLnBrk="0">
              <a:lnSpc>
                <a:spcPct val="116000"/>
              </a:lnSpc>
            </a:pP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~160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mm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</a:t>
            </a:r>
            <a:r>
              <a:rPr sz="1400" kern="0" spc="7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坍落度每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小时损失值不应大于20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mm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坍落度总损失值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不应大于40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mm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400"/>
          </a:p>
          <a:p>
            <a:pPr algn="r" rtl="0" eaLnBrk="0">
              <a:lnSpc>
                <a:spcPct val="86000"/>
              </a:lnSpc>
              <a:spcBef>
                <a:spcPts val="596"/>
              </a:spcBef>
            </a:pPr>
            <a:r>
              <a:rPr sz="14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掺加引气剂或引气型减水剂时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，混凝土含气量应控制在</a:t>
            </a:r>
            <a:endParaRPr lang="SimSun" altLang="SimSun" sz="1400"/>
          </a:p>
          <a:p>
            <a:pPr marL="12700" algn="l" rtl="0" eaLnBrk="0">
              <a:lnSpc>
                <a:spcPts val="2197"/>
              </a:lnSpc>
            </a:pPr>
            <a:r>
              <a:rPr sz="13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3%～5%。</a:t>
            </a:r>
            <a:endParaRPr lang="SimSun" altLang="SimSun" sz="1300"/>
          </a:p>
          <a:p>
            <a:pPr marL="408940" algn="l" rtl="0" eaLnBrk="0">
              <a:lnSpc>
                <a:spcPct val="98000"/>
              </a:lnSpc>
              <a:spcBef>
                <a:spcPts val="865"/>
              </a:spcBef>
            </a:pPr>
            <a:r>
              <a:rPr sz="14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预拌混凝土的初凝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时间宜为6～8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400"/>
          </a:p>
          <a:p>
            <a:pPr marL="12700" indent="2540" algn="l" rtl="0" eaLnBrk="0">
              <a:lnSpc>
                <a:spcPct val="113000"/>
              </a:lnSpc>
              <a:spcBef>
                <a:spcPts val="542"/>
              </a:spcBef>
            </a:pPr>
            <a:r>
              <a:rPr sz="14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4.1.17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防水混凝土配料应按配合比准确称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量，其计量允许偏差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应符合表4.1.17</a:t>
            </a:r>
            <a:r>
              <a:rPr sz="1400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的规定。</a:t>
            </a:r>
            <a:endParaRPr lang="SimSun" altLang="SimSun" sz="1400"/>
          </a:p>
          <a:p>
            <a:pPr algn="l" rtl="0" eaLnBrk="0">
              <a:lnSpc>
                <a:spcPct val="104000"/>
              </a:lnSpc>
            </a:pPr>
            <a:endParaRPr lang="Arial" altLang="Arial" sz="500"/>
          </a:p>
          <a:p>
            <a:pPr marL="1157605" algn="l" rtl="0" eaLnBrk="0">
              <a:lnSpc>
                <a:spcPct val="99000"/>
              </a:lnSpc>
              <a:spcBef>
                <a:spcPts val="2"/>
              </a:spcBef>
            </a:pPr>
            <a:r>
              <a:rPr sz="1100" b="1" kern="0" spc="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表4</a:t>
            </a:r>
            <a:r>
              <a:rPr sz="1100" kern="0" spc="-3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100" b="1" kern="0" spc="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.</a:t>
            </a:r>
            <a:r>
              <a:rPr sz="1100" kern="0" spc="-3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100" b="1" kern="0" spc="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</a:t>
            </a:r>
            <a:r>
              <a:rPr sz="1100" kern="0" spc="-3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100" b="1" kern="0" spc="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.</a:t>
            </a:r>
            <a:r>
              <a:rPr sz="1100" kern="0" spc="-3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100" b="1" kern="0" spc="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17</a:t>
            </a:r>
            <a:r>
              <a:rPr sz="1100" kern="0" spc="2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100" b="1" kern="0" spc="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防水混凝</a:t>
            </a:r>
            <a:r>
              <a:rPr sz="1100" b="1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土配料计量允许偏差</a:t>
            </a:r>
            <a:endParaRPr lang="SimHei" altLang="SimHei" sz="1100"/>
          </a:p>
        </p:txBody>
      </p:sp>
      <p:graphicFrame>
        <p:nvGraphicFramePr>
          <p:cNvPr id="146" name="table 146"/>
          <p:cNvGraphicFramePr>
            <a:graphicFrameLocks noGrp="1"/>
          </p:cNvGraphicFramePr>
          <p:nvPr/>
        </p:nvGraphicFramePr>
        <p:xfrm>
          <a:off x="1247788" y="3352810"/>
          <a:ext cx="5238115" cy="1143000"/>
        </p:xfrm>
        <a:graphic>
          <a:graphicData uri="http://schemas.openxmlformats.org/drawingml/2006/table">
            <a:tbl>
              <a:tblPr/>
              <a:tblGrid>
                <a:gridCol w="1698625"/>
                <a:gridCol w="1701164"/>
                <a:gridCol w="1838325"/>
              </a:tblGrid>
              <a:tr h="2889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500"/>
                    </a:p>
                    <a:p>
                      <a:pPr marL="38354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混凝土组成材料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500"/>
                    </a:p>
                    <a:p>
                      <a:pPr marL="481965" algn="l" rtl="0" eaLnBrk="0">
                        <a:lnSpc>
                          <a:spcPct val="99000"/>
                        </a:lnSpc>
                      </a:pPr>
                      <a:r>
                        <a:rPr sz="10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每盘计量(%)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500"/>
                    </a:p>
                    <a:p>
                      <a:pPr marL="546734" algn="l" rtl="0" eaLnBrk="0">
                        <a:lnSpc>
                          <a:spcPct val="100000"/>
                        </a:lnSpc>
                        <a:spcBef>
                          <a:spcPts val="4"/>
                        </a:spcBef>
                      </a:pPr>
                      <a:r>
                        <a:rPr sz="10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累计计量(%)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400"/>
                    </a:p>
                    <a:p>
                      <a:pPr marL="44704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</a:pPr>
                      <a:r>
                        <a:rPr sz="10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水泥、掺合料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Arial" altLang="Arial" sz="500"/>
                    </a:p>
                    <a:p>
                      <a:pPr marL="748665" algn="l" rtl="0" eaLnBrk="0">
                        <a:lnSpc>
                          <a:spcPts val="1269"/>
                        </a:lnSpc>
                      </a:pPr>
                      <a:r>
                        <a:rPr sz="10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士2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Arial" altLang="Arial" sz="500"/>
                    </a:p>
                    <a:p>
                      <a:pPr marL="812800" algn="l" rtl="0" eaLnBrk="0">
                        <a:lnSpc>
                          <a:spcPts val="1269"/>
                        </a:lnSpc>
                      </a:pPr>
                      <a:r>
                        <a:rPr sz="1000" kern="0" spc="9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士1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500"/>
                    </a:p>
                    <a:p>
                      <a:pPr marL="516890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</a:pPr>
                      <a:r>
                        <a:rPr sz="10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粗、细骨料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600"/>
                    </a:p>
                    <a:p>
                      <a:pPr marL="748665" algn="l" rtl="0" eaLnBrk="0">
                        <a:lnSpc>
                          <a:spcPts val="1269"/>
                        </a:lnSpc>
                        <a:spcBef>
                          <a:spcPts val="1"/>
                        </a:spcBef>
                      </a:pPr>
                      <a:r>
                        <a:rPr sz="10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士3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600"/>
                    </a:p>
                    <a:p>
                      <a:pPr marL="812800" algn="l" rtl="0" eaLnBrk="0">
                        <a:lnSpc>
                          <a:spcPts val="1285"/>
                        </a:lnSpc>
                        <a:spcBef>
                          <a:spcPts val="3"/>
                        </a:spcBef>
                      </a:pPr>
                      <a:r>
                        <a:rPr sz="10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土2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500"/>
                    </a:p>
                    <a:p>
                      <a:pPr marL="516890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</a:pPr>
                      <a:r>
                        <a:rPr sz="10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水、外加剂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600"/>
                    </a:p>
                    <a:p>
                      <a:pPr marL="748665" algn="l" rtl="0" eaLnBrk="0">
                        <a:lnSpc>
                          <a:spcPts val="1285"/>
                        </a:lnSpc>
                        <a:spcBef>
                          <a:spcPts val="3"/>
                        </a:spcBef>
                      </a:pPr>
                      <a:r>
                        <a:rPr sz="10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土2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600"/>
                    </a:p>
                    <a:p>
                      <a:pPr marL="812800" algn="l" rtl="0" eaLnBrk="0">
                        <a:lnSpc>
                          <a:spcPts val="1269"/>
                        </a:lnSpc>
                        <a:spcBef>
                          <a:spcPts val="1"/>
                        </a:spcBef>
                      </a:pPr>
                      <a:r>
                        <a:rPr sz="1000" kern="0" spc="9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士1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8" name="textbox 148"/>
          <p:cNvSpPr/>
          <p:nvPr/>
        </p:nvSpPr>
        <p:spPr>
          <a:xfrm>
            <a:off x="5848355" y="9301108"/>
            <a:ext cx="526415" cy="1714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148"/>
              </a:lnSpc>
            </a:pP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·13</a:t>
            </a:r>
            <a:r>
              <a:rPr sz="9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900"/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textbox 150"/>
          <p:cNvSpPr/>
          <p:nvPr/>
        </p:nvSpPr>
        <p:spPr>
          <a:xfrm>
            <a:off x="1200167" y="1109366"/>
            <a:ext cx="5385434" cy="14312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243"/>
              </a:lnSpc>
            </a:pPr>
            <a:endParaRPr lang="Arial" altLang="Arial" sz="100"/>
          </a:p>
          <a:p>
            <a:pPr marL="402590" algn="l" rtl="0" eaLnBrk="0">
              <a:lnSpc>
                <a:spcPct val="95000"/>
              </a:lnSpc>
            </a:pPr>
            <a:r>
              <a:rPr sz="15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垂直施工缝应避开地</a:t>
            </a:r>
            <a:r>
              <a:rPr sz="15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下水和裂隙水较多的地段，并宜与变</a:t>
            </a:r>
            <a:endParaRPr lang="SimSun" altLang="SimSun" sz="1500"/>
          </a:p>
          <a:p>
            <a:pPr marL="12700" algn="l" rtl="0" eaLnBrk="0">
              <a:lnSpc>
                <a:spcPts val="1703"/>
              </a:lnSpc>
              <a:spcBef>
                <a:spcPts val="906"/>
              </a:spcBef>
            </a:pP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形缝相结合。</a:t>
            </a:r>
            <a:endParaRPr lang="SimSun" altLang="SimSun" sz="1400"/>
          </a:p>
          <a:p>
            <a:pPr marL="12700" indent="2540" algn="l" rtl="0" eaLnBrk="0">
              <a:lnSpc>
                <a:spcPct val="117000"/>
              </a:lnSpc>
              <a:spcBef>
                <a:spcPts val="433"/>
              </a:spcBef>
            </a:pPr>
            <a:r>
              <a:rPr sz="15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4.1.25</a:t>
            </a:r>
            <a:r>
              <a:rPr sz="1500" kern="0" spc="3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5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施工缝防</a:t>
            </a:r>
            <a:r>
              <a:rPr sz="15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水构造形式宜按图4.1.25-1、4.1.25-2、</a:t>
            </a:r>
            <a:r>
              <a:rPr sz="15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4.1.25-3、4.1.25-4选用，当采</a:t>
            </a:r>
            <a:r>
              <a:rPr sz="15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用两种以上构造措施时可进行有效</a:t>
            </a:r>
            <a:r>
              <a:rPr sz="15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5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组合。</a:t>
            </a:r>
            <a:endParaRPr lang="SimSun" altLang="SimSun" sz="1500"/>
          </a:p>
        </p:txBody>
      </p:sp>
      <p:pic>
        <p:nvPicPr>
          <p:cNvPr id="152" name="picture 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49587" y="5978488"/>
            <a:ext cx="1485902" cy="2590825"/>
          </a:xfrm>
          <a:prstGeom prst="rect">
            <a:avLst/>
          </a:prstGeom>
        </p:spPr>
      </p:pic>
      <p:pic>
        <p:nvPicPr>
          <p:cNvPr id="154" name="picture 1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36914" y="2568523"/>
            <a:ext cx="1473152" cy="2603581"/>
          </a:xfrm>
          <a:prstGeom prst="rect">
            <a:avLst/>
          </a:prstGeom>
        </p:spPr>
      </p:pic>
      <p:sp>
        <p:nvSpPr>
          <p:cNvPr id="156" name="textbox 156"/>
          <p:cNvSpPr/>
          <p:nvPr/>
        </p:nvSpPr>
        <p:spPr>
          <a:xfrm>
            <a:off x="1828792" y="5242207"/>
            <a:ext cx="4107815" cy="6788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657"/>
              </a:lnSpc>
            </a:pPr>
            <a:endParaRPr lang="Arial" altLang="Arial" sz="100"/>
          </a:p>
          <a:p>
            <a:pPr marL="838200" algn="l" rtl="0" eaLnBrk="0">
              <a:lnSpc>
                <a:spcPct val="95000"/>
              </a:lnSpc>
            </a:pP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图4.1.25-1</a:t>
            </a:r>
            <a:r>
              <a:rPr sz="1300" kern="0" spc="5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施工缝防水构造(一)</a:t>
            </a:r>
            <a:endParaRPr lang="SimSun" altLang="SimSun" sz="1300"/>
          </a:p>
          <a:p>
            <a:pPr marL="12700" algn="l" rtl="0" eaLnBrk="0">
              <a:lnSpc>
                <a:spcPct val="99000"/>
              </a:lnSpc>
              <a:spcBef>
                <a:spcPts val="494"/>
              </a:spcBef>
            </a:pPr>
            <a:r>
              <a:rPr sz="1100" kern="0" spc="3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钢板止水带</a:t>
            </a:r>
            <a:r>
              <a:rPr sz="1100" kern="0" spc="-30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1100" kern="0" spc="3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L≥150;橡胶止水带</a:t>
            </a:r>
            <a:r>
              <a:rPr sz="1100" kern="0" spc="-23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1100" kern="0" spc="3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L≥200;钢边橡胶止水</a:t>
            </a:r>
            <a:r>
              <a:rPr sz="1100" kern="0" spc="2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带</a:t>
            </a:r>
            <a:r>
              <a:rPr sz="1100" kern="0" spc="-23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1100" kern="0" spc="2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L≥120;</a:t>
            </a:r>
            <a:endParaRPr lang="FangSong" altLang="FangSong" sz="1100"/>
          </a:p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94614" algn="l" rtl="0" eaLnBrk="0">
              <a:lnSpc>
                <a:spcPct val="99000"/>
              </a:lnSpc>
              <a:spcBef>
                <a:spcPts val="2"/>
              </a:spcBef>
            </a:pPr>
            <a:r>
              <a:rPr sz="11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1-先浇混凝土；2—中埋止水带；3—后浇混凝土；4—结构迎水面</a:t>
            </a:r>
            <a:endParaRPr lang="SimSun" altLang="SimSun" sz="1100"/>
          </a:p>
        </p:txBody>
      </p:sp>
      <p:sp>
        <p:nvSpPr>
          <p:cNvPr id="158" name="textbox 158"/>
          <p:cNvSpPr/>
          <p:nvPr/>
        </p:nvSpPr>
        <p:spPr>
          <a:xfrm>
            <a:off x="1841466" y="8569577"/>
            <a:ext cx="4038600" cy="6794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659"/>
              </a:lnSpc>
            </a:pPr>
            <a:endParaRPr lang="Arial" altLang="Arial" sz="100"/>
          </a:p>
          <a:p>
            <a:pPr marL="857250" algn="l" rtl="0" eaLnBrk="0">
              <a:lnSpc>
                <a:spcPct val="95000"/>
              </a:lnSpc>
            </a:pP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图4.1.25-2</a:t>
            </a:r>
            <a:r>
              <a:rPr sz="1300" kern="0" spc="5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施工缝防水</a:t>
            </a:r>
            <a:r>
              <a:rPr sz="13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构造(二)</a:t>
            </a:r>
            <a:endParaRPr lang="SimSun" altLang="SimSun" sz="1300"/>
          </a:p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95250" indent="-82550" algn="l" rtl="0" eaLnBrk="0">
              <a:lnSpc>
                <a:spcPct val="117000"/>
              </a:lnSpc>
              <a:spcBef>
                <a:spcPts val="2"/>
              </a:spcBef>
            </a:pPr>
            <a:r>
              <a:rPr sz="11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外贴止水带</a:t>
            </a:r>
            <a:r>
              <a:rPr sz="1100" kern="0" spc="-2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L≥150;外涂防水涂料L=200;</a:t>
            </a:r>
            <a:r>
              <a:rPr sz="1100" kern="0" spc="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外抹防水砂浆</a:t>
            </a:r>
            <a:r>
              <a:rPr sz="11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L=200</a:t>
            </a:r>
            <a:r>
              <a:rPr sz="11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;</a:t>
            </a: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1-先浇混凝土；2—外贴止水带；3—后浇</a:t>
            </a:r>
            <a:r>
              <a:rPr sz="11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混凝土；4—结构迎水面</a:t>
            </a:r>
            <a:endParaRPr lang="SimSun" altLang="SimSun" sz="1100"/>
          </a:p>
        </p:txBody>
      </p:sp>
      <p:sp>
        <p:nvSpPr>
          <p:cNvPr id="160" name="textbox 160"/>
          <p:cNvSpPr/>
          <p:nvPr/>
        </p:nvSpPr>
        <p:spPr>
          <a:xfrm>
            <a:off x="1384311" y="9326513"/>
            <a:ext cx="539115" cy="1714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148"/>
              </a:lnSpc>
            </a:pP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·14</a:t>
            </a:r>
            <a:r>
              <a:rPr sz="9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900"/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textbox 162"/>
          <p:cNvSpPr/>
          <p:nvPr/>
        </p:nvSpPr>
        <p:spPr>
          <a:xfrm>
            <a:off x="1304416" y="7667104"/>
            <a:ext cx="5313045" cy="15259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699"/>
              </a:lnSpc>
            </a:pPr>
            <a:endParaRPr lang="Arial" altLang="Arial" sz="100"/>
          </a:p>
          <a:p>
            <a:pPr marL="1431925" algn="l" rtl="0" eaLnBrk="0">
              <a:lnSpc>
                <a:spcPct val="99000"/>
              </a:lnSpc>
            </a:pPr>
            <a:r>
              <a:rPr sz="11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图4.1.25-4  施工缝防水构造(四)</a:t>
            </a:r>
            <a:endParaRPr lang="SimSun" altLang="SimSun" sz="1100"/>
          </a:p>
          <a:p>
            <a:pPr marL="244475" algn="l" rtl="0" eaLnBrk="0">
              <a:lnSpc>
                <a:spcPct val="87000"/>
              </a:lnSpc>
              <a:spcBef>
                <a:spcPts val="500"/>
              </a:spcBef>
            </a:pP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1—先浇混凝土；2一预埋注浆管；3—后浇混凝土；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4—结构迎水面；5—注浆导管</a:t>
            </a:r>
            <a:endParaRPr lang="SimSun" altLang="SimSun" sz="1100"/>
          </a:p>
          <a:p>
            <a:pPr marL="12700" algn="l" rtl="0" eaLnBrk="0">
              <a:lnSpc>
                <a:spcPts val="2411"/>
              </a:lnSpc>
            </a:pPr>
            <a:r>
              <a:rPr sz="14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4.1.26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施工缝的施工应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符合下列规定：</a:t>
            </a:r>
            <a:endParaRPr lang="SimSun" altLang="SimSun" sz="1400"/>
          </a:p>
          <a:p>
            <a:pPr algn="l" rtl="0" eaLnBrk="0">
              <a:lnSpc>
                <a:spcPct val="115000"/>
              </a:lnSpc>
            </a:pPr>
            <a:endParaRPr lang="Arial" altLang="Arial" sz="400"/>
          </a:p>
          <a:p>
            <a:pPr marL="12700" indent="365125" algn="l" rtl="0" eaLnBrk="0">
              <a:lnSpc>
                <a:spcPct val="117000"/>
              </a:lnSpc>
              <a:spcBef>
                <a:spcPts val="4"/>
              </a:spcBef>
            </a:pP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  </a:t>
            </a: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水平施工缝浇筑混凝土前，应将其表面浮浆和杂物</a:t>
            </a:r>
            <a:r>
              <a:rPr sz="14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清除，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然后铺设净浆或涂刷混凝土界面处理剂、水泥基渗透结晶型防水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400" b="1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涂料等材料，再铺30～50</a:t>
            </a:r>
            <a:r>
              <a:rPr sz="14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mm</a:t>
            </a:r>
            <a:r>
              <a:rPr sz="1400" kern="0" spc="4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b="1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厚的1:1水</a:t>
            </a:r>
            <a:r>
              <a:rPr sz="1400" b="1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泥砂浆，并应及时浇筑</a:t>
            </a:r>
            <a:endParaRPr lang="SimHei" altLang="SimHei" sz="1400"/>
          </a:p>
        </p:txBody>
      </p:sp>
      <p:pic>
        <p:nvPicPr>
          <p:cNvPr id="164" name="picture 1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49587" y="1393812"/>
            <a:ext cx="1485902" cy="2616231"/>
          </a:xfrm>
          <a:prstGeom prst="rect">
            <a:avLst/>
          </a:prstGeom>
        </p:spPr>
      </p:pic>
      <p:pic>
        <p:nvPicPr>
          <p:cNvPr id="166" name="picture 1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94020" y="4905400"/>
            <a:ext cx="1460554" cy="2616124"/>
          </a:xfrm>
          <a:prstGeom prst="rect">
            <a:avLst/>
          </a:prstGeom>
        </p:spPr>
      </p:pic>
      <p:sp>
        <p:nvSpPr>
          <p:cNvPr id="168" name="textbox 168"/>
          <p:cNvSpPr/>
          <p:nvPr/>
        </p:nvSpPr>
        <p:spPr>
          <a:xfrm>
            <a:off x="1670071" y="4301571"/>
            <a:ext cx="4488815" cy="4273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699"/>
              </a:lnSpc>
            </a:pPr>
            <a:endParaRPr lang="Arial" altLang="Arial" sz="100"/>
          </a:p>
          <a:p>
            <a:pPr marL="1047114" algn="l" rtl="0" eaLnBrk="0">
              <a:lnSpc>
                <a:spcPct val="99000"/>
              </a:lnSpc>
            </a:pPr>
            <a:r>
              <a:rPr sz="11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图4.1.25-3</a:t>
            </a:r>
            <a:r>
              <a:rPr sz="11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1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施工缝防水构造(三)</a:t>
            </a:r>
            <a:endParaRPr lang="SimSun" altLang="SimSun" sz="1100"/>
          </a:p>
          <a:p>
            <a:pPr algn="l" rtl="0" eaLnBrk="0">
              <a:lnSpc>
                <a:spcPct val="112000"/>
              </a:lnSpc>
            </a:pPr>
            <a:endParaRPr lang="Arial" altLang="Arial" sz="400"/>
          </a:p>
          <a:p>
            <a:pPr marL="12700" algn="l" rtl="0" eaLnBrk="0">
              <a:lnSpc>
                <a:spcPct val="100000"/>
              </a:lnSpc>
              <a:spcBef>
                <a:spcPts val="4"/>
              </a:spcBef>
            </a:pP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1-先浇混凝土；2—遇水膨胀止水条(胶);3—后浇混凝土；</a:t>
            </a:r>
            <a:r>
              <a:rPr sz="1100" kern="0" spc="-1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4—结构迎水面</a:t>
            </a:r>
            <a:endParaRPr lang="FangSong" altLang="FangSong" sz="1100"/>
          </a:p>
        </p:txBody>
      </p:sp>
      <p:sp>
        <p:nvSpPr>
          <p:cNvPr id="170" name="textbox 170"/>
          <p:cNvSpPr/>
          <p:nvPr/>
        </p:nvSpPr>
        <p:spPr>
          <a:xfrm>
            <a:off x="5930884" y="9263053"/>
            <a:ext cx="539115" cy="1714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148"/>
              </a:lnSpc>
            </a:pP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·15</a:t>
            </a:r>
            <a:r>
              <a:rPr sz="9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900"/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textbox 172"/>
          <p:cNvSpPr/>
          <p:nvPr/>
        </p:nvSpPr>
        <p:spPr>
          <a:xfrm>
            <a:off x="1155734" y="1109998"/>
            <a:ext cx="5303520" cy="81330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167"/>
              </a:lnSpc>
            </a:pPr>
            <a:endParaRPr lang="Arial" altLang="Arial" sz="100"/>
          </a:p>
          <a:p>
            <a:pPr marL="15240" algn="l" rtl="0" eaLnBrk="0">
              <a:lnSpc>
                <a:spcPct val="95000"/>
              </a:lnSpc>
            </a:pPr>
            <a:r>
              <a:rPr sz="1400" b="1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混凝土；</a:t>
            </a:r>
            <a:endParaRPr lang="SimHei" altLang="SimHei" sz="1400"/>
          </a:p>
          <a:p>
            <a:pPr marL="15240" indent="393065" algn="l" rtl="0" eaLnBrk="0">
              <a:lnSpc>
                <a:spcPct val="115000"/>
              </a:lnSpc>
              <a:spcBef>
                <a:spcPts val="855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垂直施工缝浇筑混凝土前，应将</a:t>
            </a: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其表面清理干净，再涂刷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混凝土界面处理剂或水泥基渗透结晶型防</a:t>
            </a:r>
            <a:r>
              <a:rPr sz="1400" b="1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水涂料，并应及时浇筑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b="1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混凝土；</a:t>
            </a:r>
            <a:endParaRPr lang="SimHei" altLang="SimHei" sz="1400"/>
          </a:p>
          <a:p>
            <a:pPr marL="408940" algn="l" rtl="0" eaLnBrk="0">
              <a:lnSpc>
                <a:spcPct val="98000"/>
              </a:lnSpc>
              <a:spcBef>
                <a:spcPts val="994"/>
              </a:spcBef>
            </a:pP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遇水膨胀止水条(胶)应与接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缝表面密贴；</a:t>
            </a:r>
            <a:endParaRPr lang="SimSun" altLang="SimSun" sz="1400"/>
          </a:p>
          <a:p>
            <a:pPr marL="12700" indent="396240" algn="l" rtl="0" eaLnBrk="0">
              <a:lnSpc>
                <a:spcPct val="112000"/>
              </a:lnSpc>
              <a:spcBef>
                <a:spcPts val="544"/>
              </a:spcBef>
            </a:pPr>
            <a:r>
              <a:rPr sz="14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选用的遇水膨胀止水条(胶)应具有缓胀性能，7d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的净膨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胀率不宜大于最终膨胀率的60%,最终膨胀率宜大于220%;</a:t>
            </a:r>
            <a:endParaRPr lang="SimSun" altLang="SimSun" sz="1400"/>
          </a:p>
          <a:p>
            <a:pPr marL="12700" indent="396240" algn="l" rtl="0" eaLnBrk="0">
              <a:lnSpc>
                <a:spcPct val="113000"/>
              </a:lnSpc>
              <a:spcBef>
                <a:spcPts val="558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采用中埋式止水带或预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埋式注浆管时，应定位准确、固定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牢靠。</a:t>
            </a:r>
            <a:endParaRPr lang="SimSun" altLang="SimSun" sz="1400"/>
          </a:p>
          <a:p>
            <a:pPr marL="12700" algn="l" rtl="0" eaLnBrk="0">
              <a:lnSpc>
                <a:spcPct val="98000"/>
              </a:lnSpc>
              <a:spcBef>
                <a:spcPts val="742"/>
              </a:spcBef>
            </a:pPr>
            <a:r>
              <a:rPr sz="14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4.1.27      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大体积防水混凝土的施工，应符合下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列规定：</a:t>
            </a:r>
            <a:endParaRPr lang="SimSun" altLang="SimSun" sz="1400"/>
          </a:p>
          <a:p>
            <a:pPr marL="12700" indent="396240" algn="l" rtl="0" eaLnBrk="0">
              <a:lnSpc>
                <a:spcPct val="115000"/>
              </a:lnSpc>
              <a:spcBef>
                <a:spcPts val="410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在设计许可的情况下，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掺粉煤灰混凝土设计强度等级的龄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期宜为60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 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或90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d。</a:t>
            </a:r>
            <a:endParaRPr lang="KaiTi" altLang="KaiTi" sz="1400"/>
          </a:p>
          <a:p>
            <a:pPr marL="408940" algn="l" rtl="0" eaLnBrk="0">
              <a:lnSpc>
                <a:spcPct val="98000"/>
              </a:lnSpc>
              <a:spcBef>
                <a:spcPts val="730"/>
              </a:spcBef>
            </a:pP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宜选用水化热低和凝结时间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长的水泥。</a:t>
            </a:r>
            <a:endParaRPr lang="SimSun" altLang="SimSun" sz="1400"/>
          </a:p>
          <a:p>
            <a:pPr marL="12700" indent="396240" algn="l" rtl="0" eaLnBrk="0">
              <a:lnSpc>
                <a:spcPct val="113000"/>
              </a:lnSpc>
              <a:spcBef>
                <a:spcPts val="415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宜掺入减水剂、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缓凝剂等外加剂和粉煤灰、磨细矿渣粉等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掺合料。</a:t>
            </a:r>
            <a:endParaRPr lang="SimSun" altLang="SimSun" sz="1400"/>
          </a:p>
          <a:p>
            <a:pPr marL="12700" indent="396240" algn="l" rtl="0" eaLnBrk="0">
              <a:lnSpc>
                <a:spcPct val="115000"/>
              </a:lnSpc>
              <a:spcBef>
                <a:spcPts val="626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炎热季节施工时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，应采取降低原材料温度、减少混凝土运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输时吸收外界热量等降温措施，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入模温度不应大于30℃。</a:t>
            </a:r>
            <a:endParaRPr lang="SimSun" altLang="SimSun" sz="1400"/>
          </a:p>
          <a:p>
            <a:pPr marL="408940" algn="l" rtl="0" eaLnBrk="0">
              <a:lnSpc>
                <a:spcPct val="98000"/>
              </a:lnSpc>
              <a:spcBef>
                <a:spcPts val="553"/>
              </a:spcBef>
            </a:pPr>
            <a:r>
              <a:rPr sz="14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混凝土内部预埋管道，宜进行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水冷散热。</a:t>
            </a:r>
            <a:endParaRPr lang="SimSun" altLang="SimSun" sz="1400"/>
          </a:p>
          <a:p>
            <a:pPr marL="408940" algn="l" rtl="0" eaLnBrk="0">
              <a:lnSpc>
                <a:spcPct val="86000"/>
              </a:lnSpc>
              <a:spcBef>
                <a:spcPts val="558"/>
              </a:spcBef>
            </a:pPr>
            <a:r>
              <a:rPr sz="14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</a:t>
            </a:r>
            <a:r>
              <a:rPr sz="14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应采取保温保湿养护。混凝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土中心温度与表面温度的差</a:t>
            </a:r>
            <a:endParaRPr lang="SimSun" altLang="SimSun" sz="1400"/>
          </a:p>
          <a:p>
            <a:pPr marL="12700" algn="l" rtl="0" eaLnBrk="0">
              <a:lnSpc>
                <a:spcPct val="135000"/>
              </a:lnSpc>
              <a:spcBef>
                <a:spcPts val="15"/>
              </a:spcBef>
            </a:pPr>
            <a:r>
              <a:rPr sz="14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值不应大于25℃,表面温度与大气温度的差值不应大于20℃</a:t>
            </a:r>
            <a:r>
              <a:rPr sz="14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,温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降梯度不得大于3℃/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d, 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养护时间不应少于1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400"/>
          </a:p>
          <a:p>
            <a:pPr marL="12700" indent="2540" algn="l" rtl="0" eaLnBrk="0">
              <a:lnSpc>
                <a:spcPct val="124000"/>
              </a:lnSpc>
              <a:spcBef>
                <a:spcPts val="655"/>
              </a:spcBef>
            </a:pPr>
            <a:r>
              <a:rPr sz="14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4.1.28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防水混凝土结构内部设置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的各种钢筋或绑扎铁丝，不得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接触模板。用于固定模板的螺栓必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须穿过混凝土结构时，可采用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工具式螺栓或螺栓加堵头，螺栓上应加焊方形止水环。拆模后应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将留下的凹槽用密封材料封堵密实，并应用聚合物水泥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砂浆抹平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(图4.1.28)。</a:t>
            </a:r>
            <a:endParaRPr lang="SimSun" altLang="SimSun" sz="1400"/>
          </a:p>
          <a:p>
            <a:pPr marL="15240" algn="l" rtl="0" eaLnBrk="0">
              <a:lnSpc>
                <a:spcPct val="98000"/>
              </a:lnSpc>
              <a:spcBef>
                <a:spcPts val="731"/>
              </a:spcBef>
            </a:pPr>
            <a:r>
              <a:rPr sz="14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4.1.29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防水混凝土终凝后应立即进行养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护，养护时间不得少于</a:t>
            </a:r>
            <a:endParaRPr lang="SimSun" altLang="SimSun" sz="1400"/>
          </a:p>
          <a:p>
            <a:pPr marL="12700" algn="l" rtl="0" eaLnBrk="0">
              <a:lnSpc>
                <a:spcPts val="1448"/>
              </a:lnSpc>
              <a:spcBef>
                <a:spcPts val="400"/>
              </a:spcBef>
            </a:pP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14d。</a:t>
            </a:r>
            <a:endParaRPr lang="SimSun" altLang="SimSun" sz="1200"/>
          </a:p>
          <a:p>
            <a:pPr algn="l" rtl="0" eaLnBrk="0">
              <a:lnSpc>
                <a:spcPct val="101000"/>
              </a:lnSpc>
            </a:pPr>
            <a:endParaRPr lang="Arial" altLang="Arial" sz="700"/>
          </a:p>
          <a:p>
            <a:pPr marL="15240" algn="l" rtl="0" eaLnBrk="0">
              <a:lnSpc>
                <a:spcPct val="98000"/>
              </a:lnSpc>
              <a:spcBef>
                <a:spcPts val="7"/>
              </a:spcBef>
            </a:pPr>
            <a:r>
              <a:rPr sz="14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4.1.30</a:t>
            </a:r>
            <a:r>
              <a:rPr sz="14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防水混凝土的冬期施工，应符合下列规定：</a:t>
            </a:r>
            <a:endParaRPr lang="SimSun" altLang="SimSun" sz="1400"/>
          </a:p>
        </p:txBody>
      </p:sp>
      <p:sp>
        <p:nvSpPr>
          <p:cNvPr id="174" name="textbox 174"/>
          <p:cNvSpPr/>
          <p:nvPr/>
        </p:nvSpPr>
        <p:spPr>
          <a:xfrm>
            <a:off x="1308119" y="9283003"/>
            <a:ext cx="541019" cy="177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198"/>
              </a:lnSpc>
            </a:pP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·16</a:t>
            </a:r>
            <a:r>
              <a:rPr sz="9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900"/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textbox 176"/>
          <p:cNvSpPr/>
          <p:nvPr/>
        </p:nvSpPr>
        <p:spPr>
          <a:xfrm>
            <a:off x="1190630" y="3282258"/>
            <a:ext cx="5337175" cy="58534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955"/>
              </a:lnSpc>
            </a:pPr>
            <a:endParaRPr lang="Arial" altLang="Arial" sz="100"/>
          </a:p>
          <a:p>
            <a:pPr marL="1250314" algn="l" rtl="0" eaLnBrk="0">
              <a:lnSpc>
                <a:spcPct val="94000"/>
              </a:lnSpc>
            </a:pPr>
            <a:r>
              <a:rPr sz="12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图4.1.28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2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固定模板用螺栓的防水构造</a:t>
            </a:r>
            <a:endParaRPr lang="SimSun" altLang="SimSun" sz="1200"/>
          </a:p>
          <a:p>
            <a:pPr marL="1003300" algn="l" rtl="0" eaLnBrk="0">
              <a:lnSpc>
                <a:spcPct val="91000"/>
              </a:lnSpc>
              <a:spcBef>
                <a:spcPts val="637"/>
              </a:spcBef>
            </a:pP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1一模板；2—结构混凝土；3—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止水环；4—工具式螺栓；</a:t>
            </a:r>
            <a:endParaRPr lang="SimSun" altLang="SimSun" sz="1100"/>
          </a:p>
          <a:p>
            <a:pPr marL="965200" algn="l" rtl="0" eaLnBrk="0">
              <a:lnSpc>
                <a:spcPts val="2000"/>
              </a:lnSpc>
            </a:pPr>
            <a:r>
              <a:rPr sz="11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5—固定模板用螺栓；6—密封材料；7—聚合物水泥砂浆</a:t>
            </a:r>
            <a:endParaRPr lang="SimSun" altLang="SimSun" sz="1100"/>
          </a:p>
          <a:p>
            <a:pPr marL="402590" algn="l" rtl="0" eaLnBrk="0">
              <a:lnSpc>
                <a:spcPct val="98000"/>
              </a:lnSpc>
              <a:spcBef>
                <a:spcPts val="1061"/>
              </a:spcBef>
            </a:pPr>
            <a:r>
              <a:rPr sz="14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混凝土入模温度不应低于5℃;</a:t>
            </a:r>
            <a:endParaRPr lang="SimSun" altLang="SimSun" sz="1400"/>
          </a:p>
          <a:p>
            <a:pPr marL="383540" algn="l" rtl="0" eaLnBrk="0">
              <a:lnSpc>
                <a:spcPct val="86000"/>
              </a:lnSpc>
              <a:spcBef>
                <a:spcPts val="507"/>
              </a:spcBef>
            </a:pPr>
            <a:r>
              <a:rPr sz="14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混凝土养护应采用综合蓄热法、蓄热法、暖棚法、掺化学外</a:t>
            </a:r>
            <a:endParaRPr lang="SimSun" altLang="SimSun" sz="1400"/>
          </a:p>
          <a:p>
            <a:pPr marL="12700" algn="l" rtl="0" eaLnBrk="0">
              <a:lnSpc>
                <a:spcPts val="2250"/>
              </a:lnSpc>
            </a:pP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加剂等方法，不得采用电热法或蒸气直接加热法；</a:t>
            </a:r>
            <a:endParaRPr lang="SimSun" altLang="SimSun" sz="1400"/>
          </a:p>
          <a:p>
            <a:pPr marL="402590" algn="l" rtl="0" eaLnBrk="0">
              <a:lnSpc>
                <a:spcPct val="97000"/>
              </a:lnSpc>
              <a:spcBef>
                <a:spcPts val="808"/>
              </a:spcBef>
            </a:pPr>
            <a:r>
              <a:rPr sz="14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应采取保湿保温措施。</a:t>
            </a:r>
            <a:endParaRPr lang="SimSun" altLang="SimSun" sz="1400"/>
          </a:p>
          <a:p>
            <a:pPr algn="l" rtl="0" eaLnBrk="0">
              <a:lnSpc>
                <a:spcPct val="110000"/>
              </a:lnSpc>
            </a:pPr>
            <a:endParaRPr lang="Arial" altLang="Arial" sz="1000"/>
          </a:p>
          <a:p>
            <a:pPr marL="1748789" algn="l" rtl="0" eaLnBrk="0">
              <a:lnSpc>
                <a:spcPct val="98000"/>
              </a:lnSpc>
              <a:spcBef>
                <a:spcPts val="425"/>
              </a:spcBef>
            </a:pP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4.2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水泥砂浆防水层</a:t>
            </a:r>
            <a:endParaRPr lang="SimHei" altLang="SimHei" sz="1400"/>
          </a:p>
          <a:p>
            <a:pPr algn="l" rtl="0" eaLnBrk="0">
              <a:lnSpc>
                <a:spcPct val="138000"/>
              </a:lnSpc>
            </a:pPr>
            <a:endParaRPr lang="Arial" altLang="Arial" sz="1000"/>
          </a:p>
          <a:p>
            <a:pPr marL="2032000" algn="l" rtl="0" eaLnBrk="0">
              <a:lnSpc>
                <a:spcPct val="97000"/>
              </a:lnSpc>
              <a:spcBef>
                <a:spcPts val="367"/>
              </a:spcBef>
            </a:pP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一</a:t>
            </a:r>
            <a:r>
              <a:rPr sz="1200" kern="0" spc="30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般</a:t>
            </a:r>
            <a:r>
              <a:rPr sz="1200" kern="0" spc="28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规</a:t>
            </a:r>
            <a:r>
              <a:rPr sz="1200" kern="0" spc="32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定</a:t>
            </a:r>
            <a:endParaRPr lang="FangSong" altLang="FangSong" sz="1200"/>
          </a:p>
          <a:p>
            <a:pPr marL="12700" indent="2540" algn="l" rtl="0" eaLnBrk="0">
              <a:lnSpc>
                <a:spcPct val="116000"/>
              </a:lnSpc>
              <a:spcBef>
                <a:spcPts val="542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4.2.1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防水砂浆应包括聚合物水泥防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水砂浆、掺外加剂或掺合料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的防水砂浆，宜采用多层抹压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法施工。</a:t>
            </a:r>
            <a:endParaRPr lang="SimSun" altLang="SimSun" sz="1400"/>
          </a:p>
          <a:p>
            <a:pPr marL="12700" algn="l" rtl="0" eaLnBrk="0">
              <a:lnSpc>
                <a:spcPct val="117000"/>
              </a:lnSpc>
              <a:spcBef>
                <a:spcPts val="629"/>
              </a:spcBef>
            </a:pPr>
            <a:r>
              <a:rPr sz="1400" b="1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4.2.2      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水泥砂浆防水层可用于地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下工程主体结构的迎水面或背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水面，不应用于受持续振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动或温度高于80℃的地下工程防水。</a:t>
            </a:r>
            <a:endParaRPr lang="SimSun" altLang="SimSun" sz="1400"/>
          </a:p>
          <a:p>
            <a:pPr marL="12700" indent="2540" algn="l" rtl="0" eaLnBrk="0">
              <a:lnSpc>
                <a:spcPct val="117000"/>
              </a:lnSpc>
              <a:spcBef>
                <a:spcPts val="569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4.2.3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水泥砂浆防水层应在基础垫层、初期支护、围护结构及内 衬结构验收合格后施工。</a:t>
            </a:r>
            <a:endParaRPr lang="SimSun" altLang="SimSun" sz="1400"/>
          </a:p>
          <a:p>
            <a:pPr marL="2113914" algn="l" rtl="0" eaLnBrk="0">
              <a:lnSpc>
                <a:spcPct val="98000"/>
              </a:lnSpc>
              <a:spcBef>
                <a:spcPts val="626"/>
              </a:spcBef>
            </a:pPr>
            <a:r>
              <a:rPr sz="14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Ⅱ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14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计</a:t>
            </a:r>
            <a:endParaRPr lang="SimSun" altLang="SimSun" sz="1400"/>
          </a:p>
          <a:p>
            <a:pPr algn="l" rtl="0" eaLnBrk="0">
              <a:lnSpc>
                <a:spcPct val="110000"/>
              </a:lnSpc>
            </a:pPr>
            <a:endParaRPr lang="Arial" altLang="Arial" sz="400"/>
          </a:p>
          <a:p>
            <a:pPr marL="12700" indent="2540" algn="l" rtl="0" eaLnBrk="0">
              <a:lnSpc>
                <a:spcPct val="127000"/>
              </a:lnSpc>
              <a:spcBef>
                <a:spcPts val="1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4.2.4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水泥砂浆的品种和配合比设计应根据防水工程要求确定。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4.2.5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聚合物水泥防水砂浆厚度单层施工宜为6～8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mm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双层施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工</a:t>
            </a:r>
            <a:r>
              <a:rPr sz="12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宜</a:t>
            </a:r>
            <a:r>
              <a:rPr sz="1200" kern="0" spc="-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为</a:t>
            </a:r>
            <a:r>
              <a:rPr sz="1200" kern="0" spc="-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200" kern="0" spc="-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r>
              <a:rPr sz="1200" kern="0" spc="-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～</a:t>
            </a:r>
            <a:r>
              <a:rPr sz="1200" kern="0" spc="-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200" kern="0" spc="-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mm;  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掺</a:t>
            </a:r>
            <a:r>
              <a:rPr sz="1200" kern="0" spc="-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外</a:t>
            </a:r>
            <a:r>
              <a:rPr sz="12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加</a:t>
            </a:r>
            <a:r>
              <a:rPr sz="1200" kern="0" spc="-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剂</a:t>
            </a:r>
            <a:r>
              <a:rPr sz="1200" kern="0" spc="-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或</a:t>
            </a:r>
            <a:r>
              <a:rPr sz="1200" kern="0" spc="-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掺</a:t>
            </a:r>
            <a:r>
              <a:rPr sz="1200" kern="0" spc="-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合</a:t>
            </a:r>
            <a:r>
              <a:rPr sz="12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料 的</a:t>
            </a:r>
            <a:r>
              <a:rPr sz="1200" kern="0" spc="-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</a:t>
            </a:r>
            <a:r>
              <a:rPr sz="1200" kern="0" spc="-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泥</a:t>
            </a:r>
            <a:r>
              <a:rPr sz="12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</a:t>
            </a:r>
            <a:r>
              <a:rPr sz="1200" kern="0" spc="-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</a:t>
            </a:r>
            <a:r>
              <a:rPr sz="12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砂</a:t>
            </a:r>
            <a:r>
              <a:rPr sz="12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浆</a:t>
            </a:r>
            <a:r>
              <a:rPr sz="1200" kern="0" spc="-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厚</a:t>
            </a:r>
            <a:r>
              <a:rPr sz="12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度</a:t>
            </a:r>
            <a:r>
              <a:rPr sz="1200" kern="0" spc="-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宜</a:t>
            </a:r>
            <a:r>
              <a:rPr sz="1200" kern="0" spc="-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为 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18～20mm。</a:t>
            </a:r>
            <a:endParaRPr lang="SimSun" altLang="SimSun" sz="1400"/>
          </a:p>
        </p:txBody>
      </p:sp>
      <p:pic>
        <p:nvPicPr>
          <p:cNvPr id="178" name="picture 1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93831" y="1320765"/>
            <a:ext cx="2622523" cy="1828884"/>
          </a:xfrm>
          <a:prstGeom prst="rect">
            <a:avLst/>
          </a:prstGeom>
        </p:spPr>
      </p:pic>
      <p:pic>
        <p:nvPicPr>
          <p:cNvPr id="180" name="picture 1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92647" y="1384278"/>
            <a:ext cx="1765308" cy="1371663"/>
          </a:xfrm>
          <a:prstGeom prst="rect">
            <a:avLst/>
          </a:prstGeom>
        </p:spPr>
      </p:pic>
      <p:sp>
        <p:nvSpPr>
          <p:cNvPr id="182" name="textbox 182"/>
          <p:cNvSpPr/>
          <p:nvPr/>
        </p:nvSpPr>
        <p:spPr>
          <a:xfrm>
            <a:off x="5292751" y="2889695"/>
            <a:ext cx="779144" cy="2876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2063"/>
              </a:lnSpc>
            </a:pPr>
            <a:r>
              <a:rPr sz="11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(拆模后)</a:t>
            </a: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</a:t>
            </a:r>
            <a:endParaRPr lang="SimSun" altLang="SimSun" sz="1700"/>
          </a:p>
        </p:txBody>
      </p:sp>
      <p:sp>
        <p:nvSpPr>
          <p:cNvPr id="184" name="textbox 184"/>
          <p:cNvSpPr/>
          <p:nvPr/>
        </p:nvSpPr>
        <p:spPr>
          <a:xfrm>
            <a:off x="5838854" y="9203638"/>
            <a:ext cx="534669" cy="177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198"/>
              </a:lnSpc>
            </a:pP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·17</a:t>
            </a:r>
            <a:r>
              <a:rPr sz="900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endParaRPr lang="SimSun" altLang="SimSun" sz="900"/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6" name="textbox 186"/>
          <p:cNvSpPr/>
          <p:nvPr/>
        </p:nvSpPr>
        <p:spPr>
          <a:xfrm>
            <a:off x="1238229" y="1074138"/>
            <a:ext cx="5343525" cy="44189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584"/>
              </a:lnSpc>
            </a:pPr>
            <a:endParaRPr lang="Arial" altLang="Arial" sz="100"/>
          </a:p>
          <a:p>
            <a:pPr marL="15240" algn="l" rtl="0" eaLnBrk="0">
              <a:lnSpc>
                <a:spcPct val="86000"/>
              </a:lnSpc>
            </a:pPr>
            <a:r>
              <a:rPr sz="14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4.2.6</a:t>
            </a:r>
            <a:r>
              <a:rPr sz="14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水泥砂浆防水层的基层混凝土强度或砌体用的砂浆强度</a:t>
            </a:r>
            <a:endParaRPr lang="SimSun" altLang="SimSun" sz="1400"/>
          </a:p>
          <a:p>
            <a:pPr marL="12700" algn="l" rtl="0" eaLnBrk="0">
              <a:lnSpc>
                <a:spcPts val="2299"/>
              </a:lnSpc>
            </a:pP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均不应低于设计值的80%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400"/>
          </a:p>
          <a:p>
            <a:pPr marL="2114550" algn="l" rtl="0" eaLnBrk="0">
              <a:lnSpc>
                <a:spcPct val="97000"/>
              </a:lnSpc>
              <a:spcBef>
                <a:spcPts val="655"/>
              </a:spcBef>
            </a:pPr>
            <a:r>
              <a:rPr sz="14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Ⅲ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材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14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料</a:t>
            </a:r>
            <a:endParaRPr lang="SimSun" altLang="SimSun" sz="1400"/>
          </a:p>
          <a:p>
            <a:pPr marL="15240" algn="l" rtl="0" eaLnBrk="0">
              <a:lnSpc>
                <a:spcPct val="97000"/>
              </a:lnSpc>
              <a:spcBef>
                <a:spcPts val="670"/>
              </a:spcBef>
            </a:pPr>
            <a:r>
              <a:rPr sz="14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4.2.7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用于水泥砂浆防水层的材料，应符合下列规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定：</a:t>
            </a:r>
            <a:endParaRPr lang="SimSun" altLang="SimSun" sz="1400"/>
          </a:p>
          <a:p>
            <a:pPr marL="383540" algn="l" rtl="0" eaLnBrk="0">
              <a:lnSpc>
                <a:spcPct val="86000"/>
              </a:lnSpc>
              <a:spcBef>
                <a:spcPts val="571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应使用硅酸盐水泥、普通硅酸盐水泥或特种水泥，不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得使</a:t>
            </a:r>
            <a:endParaRPr lang="SimSun" altLang="SimSun" sz="1400"/>
          </a:p>
          <a:p>
            <a:pPr marL="12700" algn="l" rtl="0" eaLnBrk="0">
              <a:lnSpc>
                <a:spcPts val="2250"/>
              </a:lnSpc>
            </a:pP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用过期或受潮结块的水泥；</a:t>
            </a:r>
            <a:endParaRPr lang="SimSun" altLang="SimSun" sz="1400"/>
          </a:p>
          <a:p>
            <a:pPr marL="383540" algn="l" rtl="0" eaLnBrk="0">
              <a:lnSpc>
                <a:spcPct val="86000"/>
              </a:lnSpc>
              <a:spcBef>
                <a:spcPts val="684"/>
              </a:spcBef>
            </a:pPr>
            <a:r>
              <a:rPr sz="1400" b="1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14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砂宜采用中砂，含</a:t>
            </a:r>
            <a:r>
              <a:rPr sz="14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泥量不应大于1%,硫化物和硫酸盐含</a:t>
            </a:r>
            <a:endParaRPr lang="SimSun" altLang="SimSun" sz="1400"/>
          </a:p>
          <a:p>
            <a:pPr marL="12700" algn="l" rtl="0" eaLnBrk="0">
              <a:lnSpc>
                <a:spcPts val="2277"/>
              </a:lnSpc>
            </a:pPr>
            <a:r>
              <a:rPr sz="1400" kern="0" spc="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量不应大于1%;</a:t>
            </a:r>
            <a:endParaRPr lang="SimSun" altLang="SimSun" sz="1400"/>
          </a:p>
          <a:p>
            <a:pPr marL="383540" algn="l" rtl="0" eaLnBrk="0">
              <a:lnSpc>
                <a:spcPct val="86000"/>
              </a:lnSpc>
              <a:spcBef>
                <a:spcPts val="750"/>
              </a:spcBef>
            </a:pPr>
            <a:r>
              <a:rPr sz="14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拌制水泥砂浆用水，应符合国家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现行标准《混凝土用水标</a:t>
            </a:r>
            <a:endParaRPr lang="SimSun" altLang="SimSun" sz="1400"/>
          </a:p>
          <a:p>
            <a:pPr marL="12700" algn="l" rtl="0" eaLnBrk="0">
              <a:lnSpc>
                <a:spcPts val="2305"/>
              </a:lnSpc>
            </a:pPr>
            <a:r>
              <a:rPr sz="14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准》</a:t>
            </a:r>
            <a:r>
              <a:rPr sz="14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JGJ63   </a:t>
            </a:r>
            <a:r>
              <a:rPr sz="14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的有关</a:t>
            </a:r>
            <a:r>
              <a:rPr sz="14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规定；</a:t>
            </a:r>
            <a:endParaRPr lang="SimSun" altLang="SimSun" sz="1400"/>
          </a:p>
          <a:p>
            <a:pPr marL="12700" indent="370840" algn="l" rtl="0" eaLnBrk="0">
              <a:lnSpc>
                <a:spcPct val="119000"/>
              </a:lnSpc>
              <a:spcBef>
                <a:spcPts val="670"/>
              </a:spcBef>
            </a:pPr>
            <a:r>
              <a:rPr sz="14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聚合物乳液的外观：应为均匀液体，无杂质、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无沉淀、不分 </a:t>
            </a:r>
            <a:r>
              <a:rPr sz="14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层。聚合物乳液的质量要求</a:t>
            </a:r>
            <a:r>
              <a:rPr sz="14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应符合国家现行标准《建筑防水涂料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用聚合物乳液》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JC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/T1017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的有关规定；</a:t>
            </a:r>
            <a:endParaRPr lang="SimSun" altLang="SimSun" sz="1400"/>
          </a:p>
          <a:p>
            <a:pPr marL="383540" algn="l" rtl="0" eaLnBrk="0">
              <a:lnSpc>
                <a:spcPct val="97000"/>
              </a:lnSpc>
              <a:spcBef>
                <a:spcPts val="682"/>
              </a:spcBef>
            </a:pPr>
            <a:r>
              <a:rPr sz="14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外加剂的技术性能应符合现行国家有关标准的质量要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求。</a:t>
            </a:r>
            <a:endParaRPr lang="SimSun" altLang="SimSun" sz="1400"/>
          </a:p>
          <a:p>
            <a:pPr marL="15240" algn="l" rtl="0" eaLnBrk="0">
              <a:lnSpc>
                <a:spcPct val="98000"/>
              </a:lnSpc>
              <a:spcBef>
                <a:spcPts val="514"/>
              </a:spcBef>
            </a:pPr>
            <a:r>
              <a:rPr sz="14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4.2.8</a:t>
            </a:r>
            <a:r>
              <a:rPr sz="14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防水砂浆主要性能应符合表4.2.8</a:t>
            </a:r>
            <a:r>
              <a:rPr sz="14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的要求。</a:t>
            </a:r>
            <a:endParaRPr lang="SimSun" altLang="SimSun" sz="1400"/>
          </a:p>
          <a:p>
            <a:pPr algn="l" rtl="0" eaLnBrk="0">
              <a:lnSpc>
                <a:spcPct val="108000"/>
              </a:lnSpc>
            </a:pPr>
            <a:endParaRPr lang="Arial" altLang="Arial" sz="400"/>
          </a:p>
          <a:p>
            <a:pPr marL="1462405" algn="l" rtl="0" eaLnBrk="0">
              <a:lnSpc>
                <a:spcPct val="99000"/>
              </a:lnSpc>
              <a:spcBef>
                <a:spcPts val="4"/>
              </a:spcBef>
            </a:pPr>
            <a:r>
              <a:rPr sz="1200" b="1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表4.2.8</a:t>
            </a:r>
            <a:r>
              <a:rPr sz="12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200" b="1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防水砂浆主要性能要求</a:t>
            </a:r>
            <a:endParaRPr lang="SimHei" altLang="SimHei" sz="1200"/>
          </a:p>
        </p:txBody>
      </p:sp>
      <p:sp>
        <p:nvSpPr>
          <p:cNvPr id="188" name="textbox 188"/>
          <p:cNvSpPr/>
          <p:nvPr/>
        </p:nvSpPr>
        <p:spPr>
          <a:xfrm>
            <a:off x="1238229" y="7295686"/>
            <a:ext cx="5369559" cy="18992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064"/>
              </a:lnSpc>
            </a:pPr>
            <a:endParaRPr lang="Arial" altLang="Arial" sz="100"/>
          </a:p>
          <a:p>
            <a:pPr marL="317500" algn="l" rtl="0" eaLnBrk="0">
              <a:lnSpc>
                <a:spcPct val="87000"/>
              </a:lnSpc>
            </a:pPr>
            <a:r>
              <a:rPr sz="12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注：耐水性指标是指砂浆浸水168</a:t>
            </a:r>
            <a:r>
              <a:rPr sz="1200" kern="0" spc="-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</a:t>
            </a:r>
            <a:r>
              <a:rPr sz="12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后材料的粘结强度及抗渗性的保持率。</a:t>
            </a:r>
            <a:endParaRPr lang="SimSun" altLang="SimSun" sz="1200"/>
          </a:p>
          <a:p>
            <a:pPr marL="2108200" algn="l" rtl="0" eaLnBrk="0">
              <a:lnSpc>
                <a:spcPts val="2188"/>
              </a:lnSpc>
            </a:pP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IV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施</a:t>
            </a:r>
            <a:r>
              <a:rPr sz="1200" kern="0" spc="6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    </a:t>
            </a: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工</a:t>
            </a:r>
            <a:endParaRPr lang="FangSong" altLang="FangSong" sz="1200"/>
          </a:p>
          <a:p>
            <a:pPr marL="15240" algn="l" rtl="0" eaLnBrk="0">
              <a:lnSpc>
                <a:spcPct val="98000"/>
              </a:lnSpc>
              <a:spcBef>
                <a:spcPts val="770"/>
              </a:spcBef>
            </a:pPr>
            <a:r>
              <a:rPr sz="14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4.2.9</a:t>
            </a: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基层表面应平整、坚实、清洁，并应充分湿润、无明水。</a:t>
            </a:r>
            <a:endParaRPr lang="SimSun" altLang="SimSun" sz="1400"/>
          </a:p>
          <a:p>
            <a:pPr marL="12700" indent="2540" algn="l" rtl="0" eaLnBrk="0">
              <a:lnSpc>
                <a:spcPct val="119000"/>
              </a:lnSpc>
              <a:spcBef>
                <a:spcPts val="452"/>
              </a:spcBef>
            </a:pPr>
            <a:r>
              <a:rPr sz="1400" b="1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4.2.10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基层表面的孔洞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、缝隙，应采用与防水层相同的防水砂浆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堵塞并抹平。</a:t>
            </a:r>
            <a:endParaRPr lang="SimSun" altLang="SimSun" sz="1400"/>
          </a:p>
          <a:p>
            <a:pPr algn="l" rtl="0" eaLnBrk="0">
              <a:lnSpc>
                <a:spcPct val="108000"/>
              </a:lnSpc>
            </a:pPr>
            <a:endParaRPr lang="Arial" altLang="Arial" sz="400"/>
          </a:p>
          <a:p>
            <a:pPr marL="12700" indent="2540" algn="l" rtl="0" eaLnBrk="0">
              <a:lnSpc>
                <a:spcPct val="117000"/>
              </a:lnSpc>
              <a:spcBef>
                <a:spcPts val="1"/>
              </a:spcBef>
            </a:pPr>
            <a:r>
              <a:rPr sz="1400" b="1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4.2.11</a:t>
            </a: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施工前应将预埋件、穿墙管预留凹槽内嵌填密封材料后</a:t>
            </a:r>
            <a:r>
              <a:rPr sz="14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4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再施工水泥砂浆防水层</a:t>
            </a:r>
            <a:r>
              <a:rPr sz="14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400"/>
          </a:p>
        </p:txBody>
      </p:sp>
      <p:graphicFrame>
        <p:nvGraphicFramePr>
          <p:cNvPr id="190" name="table 190"/>
          <p:cNvGraphicFramePr>
            <a:graphicFrameLocks noGrp="1"/>
          </p:cNvGraphicFramePr>
          <p:nvPr/>
        </p:nvGraphicFramePr>
        <p:xfrm>
          <a:off x="1273138" y="5553083"/>
          <a:ext cx="5278120" cy="1672589"/>
        </p:xfrm>
        <a:graphic>
          <a:graphicData uri="http://schemas.openxmlformats.org/drawingml/2006/table">
            <a:tbl>
              <a:tblPr/>
              <a:tblGrid>
                <a:gridCol w="568325"/>
                <a:gridCol w="603250"/>
                <a:gridCol w="603250"/>
                <a:gridCol w="615950"/>
                <a:gridCol w="609600"/>
                <a:gridCol w="603250"/>
                <a:gridCol w="609600"/>
                <a:gridCol w="603250"/>
                <a:gridCol w="461644"/>
              </a:tblGrid>
              <a:tr h="3587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76000"/>
                        </a:lnSpc>
                      </a:pPr>
                      <a:endParaRPr lang="Arial" altLang="Arial" sz="100"/>
                    </a:p>
                    <a:p>
                      <a:pPr marL="53975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</a:pPr>
                      <a:r>
                        <a:rPr sz="12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防水砂</a:t>
                      </a:r>
                      <a:r>
                        <a:rPr sz="12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浆种类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"/>
                    </a:p>
                    <a:p>
                      <a:pPr marL="105410" indent="-9271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</a:pPr>
                      <a:r>
                        <a:rPr sz="1200" kern="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粘结强度</a:t>
                      </a:r>
                      <a:r>
                        <a:rPr sz="12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(MPa)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200"/>
                    </a:p>
                    <a:p>
                      <a:pPr marL="107950" indent="-3810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</a:pPr>
                      <a:r>
                        <a:rPr sz="12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抗渗性</a:t>
                      </a:r>
                      <a:r>
                        <a:rPr sz="12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200" kern="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(MPa)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"/>
                    </a:p>
                    <a:p>
                      <a:pPr marL="113664" indent="-100964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</a:pPr>
                      <a:r>
                        <a:rPr sz="12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抗折强度</a:t>
                      </a: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(MPa)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lang="Arial" altLang="Arial" sz="100"/>
                    </a:p>
                    <a:p>
                      <a:pPr marL="190500" indent="-11430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</a:pPr>
                      <a:r>
                        <a:rPr sz="12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干缩率</a:t>
                      </a:r>
                      <a:r>
                        <a:rPr sz="12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1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(%)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lang="Arial" altLang="Arial" sz="100"/>
                    </a:p>
                    <a:p>
                      <a:pPr marL="183514" indent="-113664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吸水率</a:t>
                      </a:r>
                      <a:r>
                        <a:rPr sz="12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1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(%)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200"/>
                    </a:p>
                    <a:p>
                      <a:pPr marL="150495" indent="-137795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</a:pPr>
                      <a:r>
                        <a:rPr sz="12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冻融循环</a:t>
                      </a:r>
                      <a:r>
                        <a:rPr sz="12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(次)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700"/>
                    </a:p>
                    <a:p>
                      <a:pPr algn="l" rtl="0" eaLnBrk="0">
                        <a:lnSpc>
                          <a:spcPct val="6050"/>
                        </a:lnSpc>
                      </a:pPr>
                      <a:endParaRPr lang="Arial" altLang="Arial" sz="100"/>
                    </a:p>
                    <a:p>
                      <a:pPr marL="69850" algn="l" rtl="0" eaLnBrk="0">
                        <a:lnSpc>
                          <a:spcPct val="95000"/>
                        </a:lnSpc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耐碱性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"/>
                    </a:p>
                    <a:p>
                      <a:pPr marL="107314" indent="-94614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</a:pPr>
                      <a:r>
                        <a:rPr sz="12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耐水性</a:t>
                      </a:r>
                      <a:r>
                        <a:rPr sz="12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(%)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1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Arial" altLang="Arial" sz="500"/>
                    </a:p>
                    <a:p>
                      <a:pPr marL="15875" indent="38100" algn="just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</a:pPr>
                      <a:r>
                        <a:rPr sz="12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掺外加</a:t>
                      </a: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1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剂、掺</a:t>
                      </a:r>
                      <a:r>
                        <a:rPr sz="12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1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合料的</a:t>
                      </a: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防水砂浆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866"/>
                        </a:lnSpc>
                      </a:pPr>
                      <a:endParaRPr lang="Arial" altLang="Arial" sz="100"/>
                    </a:p>
                    <a:p>
                      <a:pPr marL="146050" algn="l" rtl="0" eaLnBrk="0">
                        <a:lnSpc>
                          <a:spcPts val="1491"/>
                        </a:lnSpc>
                      </a:pPr>
                      <a:r>
                        <a:rPr sz="12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&gt;0.6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1000"/>
                    </a:p>
                    <a:p>
                      <a:pPr marL="107950" algn="l" rtl="0" eaLnBrk="0">
                        <a:lnSpc>
                          <a:spcPts val="1482"/>
                        </a:lnSpc>
                        <a:spcBef>
                          <a:spcPts val="6"/>
                        </a:spcBef>
                      </a:pPr>
                      <a:r>
                        <a:rPr sz="1200" kern="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≥0.8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9838"/>
                        </a:lnSpc>
                      </a:pPr>
                      <a:endParaRPr lang="Arial" altLang="Arial" sz="100"/>
                    </a:p>
                    <a:p>
                      <a:pPr marL="152400" indent="-76200" algn="l" rtl="0" eaLnBrk="0">
                        <a:lnSpc>
                          <a:spcPct val="94000"/>
                        </a:lnSpc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同普通</a:t>
                      </a:r>
                      <a:r>
                        <a:rPr sz="12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2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砂浆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9838"/>
                        </a:lnSpc>
                      </a:pPr>
                      <a:endParaRPr lang="Arial" altLang="Arial" sz="100"/>
                    </a:p>
                    <a:p>
                      <a:pPr marL="152400" indent="-76200" algn="l" rtl="0" eaLnBrk="0">
                        <a:lnSpc>
                          <a:spcPct val="94000"/>
                        </a:lnSpc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同普通</a:t>
                      </a:r>
                      <a:r>
                        <a:rPr sz="12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2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砂浆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6864"/>
                        </a:lnSpc>
                      </a:pPr>
                      <a:endParaRPr lang="Arial" altLang="Arial" sz="100"/>
                    </a:p>
                    <a:p>
                      <a:pPr marL="184150" algn="l" rtl="0" eaLnBrk="0">
                        <a:lnSpc>
                          <a:spcPts val="1472"/>
                        </a:lnSpc>
                      </a:pPr>
                      <a:r>
                        <a:rPr sz="1200" kern="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866"/>
                        </a:lnSpc>
                      </a:pPr>
                      <a:endParaRPr lang="Arial" altLang="Arial" sz="100"/>
                    </a:p>
                    <a:p>
                      <a:pPr marL="190500" algn="l" rtl="0" eaLnBrk="0">
                        <a:lnSpc>
                          <a:spcPts val="1496"/>
                        </a:lnSpc>
                      </a:pPr>
                      <a:r>
                        <a:rPr sz="12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&gt;50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300"/>
                    </a:p>
                    <a:p>
                      <a:pPr marL="184150" algn="l" rtl="0" eaLnBrk="0">
                        <a:lnSpc>
                          <a:spcPct val="79000"/>
                        </a:lnSpc>
                      </a:pPr>
                      <a:r>
                        <a:rPr sz="1200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10%</a:t>
                      </a:r>
                      <a:endParaRPr lang="SimSun" altLang="SimSun" sz="1200"/>
                    </a:p>
                    <a:p>
                      <a:pPr marL="146050" algn="l" rtl="0" eaLnBrk="0">
                        <a:lnSpc>
                          <a:spcPct val="72000"/>
                        </a:lnSpc>
                        <a:spcBef>
                          <a:spcPts val="124"/>
                        </a:spcBef>
                      </a:pPr>
                      <a:r>
                        <a:rPr sz="12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NaOH</a:t>
                      </a:r>
                      <a:endParaRPr lang="SimSun" altLang="SimSun" sz="1200"/>
                    </a:p>
                    <a:p>
                      <a:pPr algn="r" rtl="0" eaLnBrk="0">
                        <a:lnSpc>
                          <a:spcPct val="86000"/>
                        </a:lnSpc>
                        <a:spcBef>
                          <a:spcPts val="14"/>
                        </a:spcBef>
                      </a:pPr>
                      <a:r>
                        <a:rPr sz="1200" kern="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溶液浸泡</a:t>
                      </a:r>
                      <a:endParaRPr lang="SimSun" altLang="SimSun" sz="1200"/>
                    </a:p>
                    <a:p>
                      <a:pPr marL="107950" algn="l" rtl="0" eaLnBrk="0">
                        <a:lnSpc>
                          <a:spcPct val="91000"/>
                        </a:lnSpc>
                        <a:spcBef>
                          <a:spcPts val="3"/>
                        </a:spcBef>
                      </a:pPr>
                      <a:r>
                        <a:rPr sz="11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14d无</a:t>
                      </a:r>
                      <a:endParaRPr lang="SimSun" altLang="SimSun" sz="1100"/>
                    </a:p>
                    <a:p>
                      <a:pPr marL="146050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</a:pPr>
                      <a:r>
                        <a:rPr sz="1100" kern="0" spc="1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变化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8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9222"/>
                        </a:lnSpc>
                      </a:pPr>
                      <a:endParaRPr lang="Arial" altLang="Arial" sz="100"/>
                    </a:p>
                    <a:p>
                      <a:pPr marL="184150" algn="l" rtl="0" eaLnBrk="0">
                        <a:lnSpc>
                          <a:spcPts val="1207"/>
                        </a:lnSpc>
                        <a:tabLst>
                          <a:tab pos="259079"/>
                        </a:tabLst>
                      </a:pPr>
                      <a:r>
                        <a:rPr sz="1000" u="sng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	</a:t>
                      </a: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66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72472"/>
                        </a:lnSpc>
                      </a:pPr>
                      <a:endParaRPr lang="Arial" altLang="Arial" sz="100"/>
                    </a:p>
                    <a:p>
                      <a:pPr marL="53975" algn="l" rtl="0" eaLnBrk="0">
                        <a:lnSpc>
                          <a:spcPct val="87000"/>
                        </a:lnSpc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聚合物 水泥防</a:t>
                      </a:r>
                      <a:r>
                        <a:rPr sz="12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水砂浆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lang="Arial" altLang="Arial" sz="1000"/>
                    </a:p>
                    <a:p>
                      <a:pPr marL="14605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</a:pPr>
                      <a:r>
                        <a:rPr sz="12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&gt;1.2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Arial" altLang="Arial" sz="1000"/>
                    </a:p>
                    <a:p>
                      <a:pPr marL="107950" algn="l" rtl="0" eaLnBrk="0">
                        <a:lnSpc>
                          <a:spcPts val="1482"/>
                        </a:lnSpc>
                        <a:spcBef>
                          <a:spcPts val="2"/>
                        </a:spcBef>
                      </a:pPr>
                      <a:r>
                        <a:rPr sz="1200" kern="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≥1.5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Arial" altLang="Arial" sz="1000"/>
                    </a:p>
                    <a:p>
                      <a:pPr marL="114300" algn="l" rtl="0" eaLnBrk="0">
                        <a:lnSpc>
                          <a:spcPts val="1482"/>
                        </a:lnSpc>
                        <a:spcBef>
                          <a:spcPts val="2"/>
                        </a:spcBef>
                      </a:pPr>
                      <a:r>
                        <a:rPr sz="1200" kern="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≥8.0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1000"/>
                    </a:p>
                    <a:p>
                      <a:pPr marL="76200" algn="l" rtl="0" eaLnBrk="0">
                        <a:lnSpc>
                          <a:spcPts val="1472"/>
                        </a:lnSpc>
                        <a:spcBef>
                          <a:spcPts val="4"/>
                        </a:spcBef>
                      </a:pPr>
                      <a:r>
                        <a:rPr sz="12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≤0.15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1000"/>
                    </a:p>
                    <a:p>
                      <a:pPr marL="184150" algn="l" rtl="0" eaLnBrk="0">
                        <a:lnSpc>
                          <a:spcPts val="1472"/>
                        </a:lnSpc>
                        <a:spcBef>
                          <a:spcPts val="4"/>
                        </a:spcBef>
                      </a:pPr>
                      <a:r>
                        <a:rPr sz="1200" kern="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≤4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Arial" altLang="Arial" sz="1000"/>
                    </a:p>
                    <a:p>
                      <a:pPr marL="190500" algn="l" rtl="0" eaLnBrk="0">
                        <a:lnSpc>
                          <a:spcPts val="1496"/>
                        </a:lnSpc>
                        <a:spcBef>
                          <a:spcPts val="5"/>
                        </a:spcBef>
                      </a:pPr>
                      <a:r>
                        <a:rPr sz="12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&gt;50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Arial" altLang="Arial" sz="1000"/>
                    </a:p>
                    <a:p>
                      <a:pPr marL="69850" algn="l" rtl="0" eaLnBrk="0">
                        <a:lnSpc>
                          <a:spcPts val="1482"/>
                        </a:lnSpc>
                        <a:spcBef>
                          <a:spcPts val="2"/>
                        </a:spcBef>
                      </a:pPr>
                      <a:r>
                        <a:rPr sz="1200" kern="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≥80</a:t>
                      </a:r>
                      <a:endParaRPr lang="SimSun" altLang="SimSun" sz="12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2" name="textbox 192"/>
          <p:cNvSpPr/>
          <p:nvPr/>
        </p:nvSpPr>
        <p:spPr>
          <a:xfrm>
            <a:off x="1384285" y="9229851"/>
            <a:ext cx="441325" cy="1841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248"/>
              </a:lnSpc>
            </a:pPr>
            <a:r>
              <a:rPr sz="10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·18 ·</a:t>
            </a:r>
            <a:endParaRPr lang="SimSun" altLang="SimSun" sz="1000"/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6540500" cy="954405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https://d.book118.com/767110120200006051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353</Paragraphs>
  <Slides>26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35">
      <vt:lpstr>Arial</vt:lpstr>
      <vt:lpstr>Calibri</vt:lpstr>
      <vt:lpstr>SimSun</vt:lpstr>
      <vt:lpstr>Times New Roman</vt:lpstr>
      <vt:lpstr>SimHei</vt:lpstr>
      <vt:lpstr>FangSong</vt:lpstr>
      <vt:lpstr>STXingkai</vt:lpstr>
      <vt:lpstr>KaiTi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2024-09-25T06:22:09.770</cp:lastPrinted>
  <dcterms:created xsi:type="dcterms:W3CDTF">2024-09-24T22:22:09Z</dcterms:created>
  <dcterms:modified xsi:type="dcterms:W3CDTF">2024-09-24T22:22:11Z</dcterms:modified>
</cp:coreProperties>
</file>