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49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C0C17-04E2-4F34-807B-7F4B814F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5C4AE-06B3-47C1-8F5A-E267C92AE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C3AEA-8989-49E6-B0BC-46659B3DA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5F93B-C678-4D16-AD72-42D6CC30B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B836CB-32BB-418F-BF10-B90F8B176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EFA77-3FF4-4937-A7C7-8D1A1681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1E9367-7327-47A4-B8E9-731773B21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92C5B-13D6-4B86-AAB5-79F7FD4F9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0DE2E-2516-48E5-9F90-1AB61D68B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89212A-2762-481E-80C8-DB39FABFC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B55B8-AFDA-4CA3-A2BF-85790A265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8011954" y="171958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610778" y="6132093"/>
            <a:ext cx="6548914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5746432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4383465" y="4067810"/>
            <a:ext cx="4076640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 sz="1050">
                <a:sym typeface="+mn-ea"/>
              </a:rPr>
              <a:t>单击此处编辑母版副标题样式</a:t>
            </a:r>
            <a:endParaRPr sz="1050"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4383464" y="1795145"/>
            <a:ext cx="4076640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4500">
                <a:sym typeface="+mn-ea"/>
              </a:rPr>
              <a:t>单击编辑标题</a:t>
            </a:r>
            <a:endParaRPr sz="4500"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6384658" y="3940944"/>
            <a:ext cx="2075447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7214711" y="5966460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508583" y="0"/>
            <a:ext cx="6635416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551259" y="6228346"/>
            <a:ext cx="8041481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509111" y="1666875"/>
            <a:ext cx="862965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900">
                <a:sym typeface="+mn-ea"/>
              </a:rPr>
              <a:t>编辑副标题</a:t>
            </a:r>
            <a:endParaRPr sz="900"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509111" y="406400"/>
            <a:ext cx="518922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950">
                <a:sym typeface="+mn-ea"/>
              </a:rPr>
              <a:t>单击编辑标题</a:t>
            </a:r>
            <a:endParaRPr sz="4950"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384002" y="1807845"/>
            <a:ext cx="33528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6889471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386382" y="3519488"/>
            <a:ext cx="1897481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302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6687992" y="3737291"/>
            <a:ext cx="2453871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863679" y="1497965"/>
            <a:ext cx="7416641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sz="3600">
                <a:sym typeface="+mn-ea"/>
              </a:rPr>
              <a:t>编辑节编号</a:t>
            </a:r>
            <a:endParaRPr sz="3600"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2283618" y="2595245"/>
            <a:ext cx="4605814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4050">
                <a:sym typeface="+mn-ea"/>
              </a:rPr>
              <a:t>单击此处编辑标题</a:t>
            </a:r>
            <a:endParaRPr sz="4050"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4800604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456300" y="1490357"/>
            <a:ext cx="38826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4676400" y="1429200"/>
            <a:ext cx="40068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456300" y="1429200"/>
            <a:ext cx="40068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56300" y="1324800"/>
            <a:ext cx="82269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2340292" y="0"/>
            <a:ext cx="6803857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525303" y="1841500"/>
            <a:ext cx="562451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738187" y="1533525"/>
            <a:ext cx="3856672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sz="4950" err="1">
                <a:sym typeface="+mn-ea"/>
              </a:rPr>
              <a:t>编辑标题</a:t>
            </a:r>
            <a:endParaRPr sz="4950"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085248" y="6132093"/>
            <a:ext cx="6565582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738036" y="5967095"/>
            <a:ext cx="1245393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 sz="1200">
                <a:sym typeface="+mn-ea"/>
              </a:rPr>
              <a:t>单击此处编辑文本</a:t>
            </a:r>
            <a:endParaRPr sz="1200"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5397341" y="2094230"/>
            <a:ext cx="3744753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456299" y="1413194"/>
            <a:ext cx="82268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 sz="1200"/>
              <a:t>三级</a:t>
            </a:r>
            <a:endParaRPr lang="zh-CN" altLang="en-US" sz="1200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四级</a:t>
            </a:r>
            <a:endParaRPr lang="zh-CN" altLang="en-US" sz="1050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456299" y="365125"/>
            <a:ext cx="82268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482" r:id="rId2"/>
    <p:sldLayoutId id="2147494483" r:id="rId3"/>
    <p:sldLayoutId id="2147494484" r:id="rId4"/>
    <p:sldLayoutId id="2147494485" r:id="rId5"/>
    <p:sldLayoutId id="2147494486" r:id="rId6"/>
    <p:sldLayoutId id="2147494487" r:id="rId7"/>
    <p:sldLayoutId id="2147494488" r:id="rId8"/>
    <p:sldLayoutId id="2147494489" r:id="rId9"/>
    <p:sldLayoutId id="2147494490" r:id="rId10"/>
    <p:sldLayoutId id="214749449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14" Type="http://schemas.openxmlformats.org/officeDocument/2006/relationships/tags" Target="../tags/tag142.xml" /><Relationship Id="rId15" Type="http://schemas.openxmlformats.org/officeDocument/2006/relationships/tags" Target="../tags/tag143.xml" /><Relationship Id="rId16" Type="http://schemas.openxmlformats.org/officeDocument/2006/relationships/tags" Target="../tags/tag144.xml" /><Relationship Id="rId17" Type="http://schemas.openxmlformats.org/officeDocument/2006/relationships/tags" Target="../tags/tag145.xml" /><Relationship Id="rId18" Type="http://schemas.openxmlformats.org/officeDocument/2006/relationships/tags" Target="../tags/tag146.xml" /><Relationship Id="rId19" Type="http://schemas.openxmlformats.org/officeDocument/2006/relationships/tags" Target="../tags/tag147.xml" /><Relationship Id="rId2" Type="http://schemas.openxmlformats.org/officeDocument/2006/relationships/tags" Target="../tags/tag130.xml" /><Relationship Id="rId20" Type="http://schemas.openxmlformats.org/officeDocument/2006/relationships/tags" Target="../tags/tag148.xml" /><Relationship Id="rId21" Type="http://schemas.openxmlformats.org/officeDocument/2006/relationships/tags" Target="../tags/tag149.xml" /><Relationship Id="rId22" Type="http://schemas.openxmlformats.org/officeDocument/2006/relationships/tags" Target="../tags/tag150.xml" /><Relationship Id="rId23" Type="http://schemas.openxmlformats.org/officeDocument/2006/relationships/tags" Target="../tags/tag151.xml" /><Relationship Id="rId24" Type="http://schemas.openxmlformats.org/officeDocument/2006/relationships/tags" Target="../tags/tag152.xml" /><Relationship Id="rId25" Type="http://schemas.openxmlformats.org/officeDocument/2006/relationships/tags" Target="../tags/tag153.xml" /><Relationship Id="rId26" Type="http://schemas.openxmlformats.org/officeDocument/2006/relationships/tags" Target="../tags/tag154.xml" /><Relationship Id="rId27" Type="http://schemas.openxmlformats.org/officeDocument/2006/relationships/tags" Target="../tags/tag155.xml" /><Relationship Id="rId28" Type="http://schemas.openxmlformats.org/officeDocument/2006/relationships/tags" Target="../tags/tag156.xml" /><Relationship Id="rId29" Type="http://schemas.openxmlformats.org/officeDocument/2006/relationships/tags" Target="../tags/tag157.xml" /><Relationship Id="rId3" Type="http://schemas.openxmlformats.org/officeDocument/2006/relationships/tags" Target="../tags/tag131.xml" /><Relationship Id="rId30" Type="http://schemas.openxmlformats.org/officeDocument/2006/relationships/tags" Target="../tags/tag158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1516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2023年测试工程师TE年度总结及下年规划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75000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545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01955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562927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562927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35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2023年工作总结</a:t>
            </a:r>
            <a:endParaRPr lang="zh-CN" altLang="en-US" sz="135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107882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268855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268855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项目经验分享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3813810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3975258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3975258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下一年度工作计划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5519737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681186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681186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技能提升和学习计划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7226141" y="2940367"/>
            <a:ext cx="1516380" cy="189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7387114" y="3078956"/>
            <a:ext cx="1205865" cy="44529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1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1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7387114" y="3575208"/>
            <a:ext cx="1291590" cy="10120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1350" spc="300">
                <a:latin typeface="+mj-ea"/>
                <a:ea typeface="+mj-ea"/>
                <a:cs typeface="MiSans" panose="00000500000000000000" charset="-122"/>
                <a:sym typeface="+mn-ea"/>
              </a:rPr>
              <a:t>个人职业规划</a:t>
            </a:r>
            <a:endParaRPr lang="zh-CN" altLang="en-US" sz="1350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完成的项目和任务</a:t>
            </a:r>
            <a:endParaRPr lang="zh-CN" altLang="en-US"/>
          </a:p>
        </p:txBody>
      </p:sp>
      <p:sp>
        <p:nvSpPr>
          <p:cNvPr id="1048900" name="矩形 3"/>
          <p:cNvSpPr/>
          <p:nvPr>
            <p:custDataLst>
              <p:tags r:id="rId2"/>
            </p:custDataLst>
          </p:nvPr>
        </p:nvSpPr>
        <p:spPr>
          <a:xfrm>
            <a:off x="1208914" y="1975050"/>
            <a:ext cx="7117893" cy="78259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13"/>
          <p:cNvSpPr/>
          <p:nvPr>
            <p:custDataLst>
              <p:tags r:id="rId3"/>
            </p:custDataLst>
          </p:nvPr>
        </p:nvSpPr>
        <p:spPr>
          <a:xfrm>
            <a:off x="812737" y="1975050"/>
            <a:ext cx="193035" cy="78259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4"/>
          <p:cNvSpPr txBox="1"/>
          <p:nvPr>
            <p:custDataLst>
              <p:tags r:id="rId4"/>
            </p:custDataLst>
          </p:nvPr>
        </p:nvSpPr>
        <p:spPr>
          <a:xfrm>
            <a:off x="1412716" y="204266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完成了XX项目的测试工作，包括功能测试、性能测试和兼容性测试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39"/>
          <p:cNvSpPr/>
          <p:nvPr>
            <p:custDataLst>
              <p:tags r:id="rId5"/>
            </p:custDataLst>
          </p:nvPr>
        </p:nvSpPr>
        <p:spPr>
          <a:xfrm>
            <a:off x="1208914" y="2904065"/>
            <a:ext cx="7117893" cy="78259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5"/>
          <p:cNvSpPr/>
          <p:nvPr>
            <p:custDataLst>
              <p:tags r:id="rId6"/>
            </p:custDataLst>
          </p:nvPr>
        </p:nvSpPr>
        <p:spPr>
          <a:xfrm>
            <a:off x="812737" y="2904065"/>
            <a:ext cx="193035" cy="78259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41"/>
          <p:cNvSpPr txBox="1"/>
          <p:nvPr>
            <p:custDataLst>
              <p:tags r:id="rId7"/>
            </p:custDataLst>
          </p:nvPr>
        </p:nvSpPr>
        <p:spPr>
          <a:xfrm>
            <a:off x="1412716" y="2971682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参与了YY项目的测试工作，负责编写测试用例和执行测试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12"/>
          <p:cNvSpPr/>
          <p:nvPr>
            <p:custDataLst>
              <p:tags r:id="rId8"/>
            </p:custDataLst>
          </p:nvPr>
        </p:nvSpPr>
        <p:spPr>
          <a:xfrm>
            <a:off x="1208914" y="3833080"/>
            <a:ext cx="7117893" cy="78259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17"/>
          <p:cNvSpPr/>
          <p:nvPr>
            <p:custDataLst>
              <p:tags r:id="rId9"/>
            </p:custDataLst>
          </p:nvPr>
        </p:nvSpPr>
        <p:spPr>
          <a:xfrm>
            <a:off x="812737" y="3833080"/>
            <a:ext cx="193035" cy="78259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19"/>
          <p:cNvSpPr txBox="1"/>
          <p:nvPr>
            <p:custDataLst>
              <p:tags r:id="rId10"/>
            </p:custDataLst>
          </p:nvPr>
        </p:nvSpPr>
        <p:spPr>
          <a:xfrm>
            <a:off x="1412716" y="3900697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完成了ZZ项目的测试工作，包括系统测试和集成测试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9"/>
          <p:cNvSpPr/>
          <p:nvPr>
            <p:custDataLst>
              <p:tags r:id="rId11"/>
            </p:custDataLst>
          </p:nvPr>
        </p:nvSpPr>
        <p:spPr>
          <a:xfrm>
            <a:off x="1208914" y="4761620"/>
            <a:ext cx="7117893" cy="78259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26"/>
          <p:cNvSpPr/>
          <p:nvPr>
            <p:custDataLst>
              <p:tags r:id="rId12"/>
            </p:custDataLst>
          </p:nvPr>
        </p:nvSpPr>
        <p:spPr>
          <a:xfrm>
            <a:off x="812737" y="4761620"/>
            <a:ext cx="193035" cy="78259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27"/>
          <p:cNvSpPr txBox="1"/>
          <p:nvPr>
            <p:custDataLst>
              <p:tags r:id="rId13"/>
            </p:custDataLst>
          </p:nvPr>
        </p:nvSpPr>
        <p:spPr>
          <a:xfrm>
            <a:off x="1412716" y="4829236"/>
            <a:ext cx="6810571" cy="6473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参与了AA项目的测试工作，负责编写测试报告和测试文档</a:t>
            </a:r>
            <a:endParaRPr lang="zh-CN" altLang="en-US" sz="15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遇到的问题和解决方案</a:t>
            </a:r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2"/>
            </p:custDataLst>
          </p:nvPr>
        </p:nvSpPr>
        <p:spPr>
          <a:xfrm>
            <a:off x="2115850" y="2357305"/>
            <a:ext cx="4907294" cy="4477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解决方案：优化测试环境，提高稳定性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标题"/>
          <p:cNvSpPr txBox="1"/>
          <p:nvPr>
            <p:custDataLst>
              <p:tags r:id="rId3"/>
            </p:custDataLst>
          </p:nvPr>
        </p:nvSpPr>
        <p:spPr>
          <a:xfrm>
            <a:off x="2116355" y="1975050"/>
            <a:ext cx="4907294" cy="3335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问题：测试环境不稳定，影响测试进度 解决方案：优化测试环境，提高稳定性</a:t>
            </a:r>
            <a:endParaRPr lang="zh-CN" altLang="en-US" sz="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2" name="标题"/>
          <p:cNvSpPr txBox="1"/>
          <p:nvPr>
            <p:custDataLst>
              <p:tags r:id="rId4"/>
            </p:custDataLst>
          </p:nvPr>
        </p:nvSpPr>
        <p:spPr>
          <a:xfrm>
            <a:off x="2116355" y="4714380"/>
            <a:ext cx="4907294" cy="3335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问题：测试文档不规范，影响测试结果 解决方案：规范测试文档，提高测试可追溯性</a:t>
            </a:r>
            <a:endParaRPr lang="zh-CN" altLang="en-US" sz="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4" name="正文"/>
          <p:cNvSpPr txBox="1"/>
          <p:nvPr>
            <p:custDataLst>
              <p:tags r:id="rId5"/>
            </p:custDataLst>
          </p:nvPr>
        </p:nvSpPr>
        <p:spPr>
          <a:xfrm>
            <a:off x="2116355" y="5096636"/>
            <a:ext cx="4907294" cy="4477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解决方案：规范测试文档，提高测试可追溯性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6"/>
            </p:custDataLst>
          </p:nvPr>
        </p:nvSpPr>
        <p:spPr>
          <a:xfrm>
            <a:off x="2116355" y="3270079"/>
            <a:ext cx="4907294" cy="4477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解决方案：增加测试人员，提高测试效率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标题"/>
          <p:cNvSpPr txBox="1"/>
          <p:nvPr>
            <p:custDataLst>
              <p:tags r:id="rId7"/>
            </p:custDataLst>
          </p:nvPr>
        </p:nvSpPr>
        <p:spPr>
          <a:xfrm>
            <a:off x="2116859" y="2888328"/>
            <a:ext cx="4907294" cy="3335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8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问题：测试人员不足，测试任务繁重 解决方案：增加测试人员，提高测试效率</a:t>
            </a:r>
            <a:endParaRPr lang="zh-CN" altLang="en-US" sz="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8"/>
            </p:custDataLst>
          </p:nvPr>
        </p:nvSpPr>
        <p:spPr>
          <a:xfrm>
            <a:off x="2116859" y="3801102"/>
            <a:ext cx="4907294" cy="33355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4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问题：测试工具不够完善，影响测试质量 解决方案：升级测试工具，提高测试准确性</a:t>
            </a:r>
            <a:endParaRPr lang="zh-CN" altLang="en-US" sz="25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正文"/>
          <p:cNvSpPr txBox="1"/>
          <p:nvPr>
            <p:custDataLst>
              <p:tags r:id="rId9"/>
            </p:custDataLst>
          </p:nvPr>
        </p:nvSpPr>
        <p:spPr>
          <a:xfrm>
            <a:off x="2116355" y="4183357"/>
            <a:ext cx="4907294" cy="447742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05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解决方案：升级测试工具，提高测试准确性</a:t>
            </a:r>
            <a:endParaRPr lang="zh-CN" altLang="en-US" sz="105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团队合作和沟通</a:t>
            </a:r>
            <a:endParaRPr lang="zh-CN" altLang="en-US"/>
          </a:p>
        </p:txBody>
      </p:sp>
      <p:sp>
        <p:nvSpPr>
          <p:cNvPr id="1049008" name="椭圆 262"/>
          <p:cNvSpPr/>
          <p:nvPr>
            <p:custDataLst>
              <p:tags r:id="rId2"/>
            </p:custDataLst>
          </p:nvPr>
        </p:nvSpPr>
        <p:spPr>
          <a:xfrm>
            <a:off x="1810620" y="3948953"/>
            <a:ext cx="5517876" cy="144360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0" name="椭圆 263"/>
          <p:cNvSpPr/>
          <p:nvPr>
            <p:custDataLst>
              <p:tags r:id="rId3"/>
            </p:custDataLst>
          </p:nvPr>
        </p:nvSpPr>
        <p:spPr>
          <a:xfrm>
            <a:off x="2449794" y="4009242"/>
            <a:ext cx="4183569" cy="1239714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64"/>
          <p:cNvSpPr/>
          <p:nvPr>
            <p:custDataLst>
              <p:tags r:id="rId4"/>
            </p:custDataLst>
          </p:nvPr>
        </p:nvSpPr>
        <p:spPr>
          <a:xfrm>
            <a:off x="3048283" y="4186682"/>
            <a:ext cx="2985916" cy="88481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65"/>
          <p:cNvSpPr/>
          <p:nvPr>
            <p:custDataLst>
              <p:tags r:id="rId5"/>
            </p:custDataLst>
          </p:nvPr>
        </p:nvSpPr>
        <p:spPr>
          <a:xfrm>
            <a:off x="3554131" y="4336672"/>
            <a:ext cx="1974031" cy="584964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6" name="椭圆 266"/>
          <p:cNvSpPr/>
          <p:nvPr>
            <p:custDataLst>
              <p:tags r:id="rId6"/>
            </p:custDataLst>
          </p:nvPr>
        </p:nvSpPr>
        <p:spPr>
          <a:xfrm>
            <a:off x="4072724" y="4490093"/>
            <a:ext cx="1135473" cy="33647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152264" y="4434214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68"/>
          <p:cNvSpPr/>
          <p:nvPr>
            <p:custDataLst>
              <p:tags r:id="rId8"/>
            </p:custDataLst>
          </p:nvPr>
        </p:nvSpPr>
        <p:spPr>
          <a:xfrm flipV="1">
            <a:off x="2083641" y="4294518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0" name="椭圆 269"/>
          <p:cNvSpPr/>
          <p:nvPr>
            <p:custDataLst>
              <p:tags r:id="rId9"/>
            </p:custDataLst>
          </p:nvPr>
        </p:nvSpPr>
        <p:spPr>
          <a:xfrm flipV="1">
            <a:off x="2115012" y="4326379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2" name="椭圆 270"/>
          <p:cNvSpPr/>
          <p:nvPr>
            <p:custDataLst>
              <p:tags r:id="rId10"/>
            </p:custDataLst>
          </p:nvPr>
        </p:nvSpPr>
        <p:spPr>
          <a:xfrm flipV="1">
            <a:off x="5840253" y="3683775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5879956" y="3770043"/>
            <a:ext cx="0" cy="144360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4" name="椭圆 272"/>
          <p:cNvSpPr/>
          <p:nvPr>
            <p:custDataLst>
              <p:tags r:id="rId12"/>
            </p:custDataLst>
          </p:nvPr>
        </p:nvSpPr>
        <p:spPr>
          <a:xfrm flipV="1">
            <a:off x="3007599" y="3589663"/>
            <a:ext cx="290721" cy="29071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3152198" y="3904347"/>
            <a:ext cx="0" cy="7627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5348129" y="3670050"/>
            <a:ext cx="0" cy="63559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6" name="椭圆 275"/>
          <p:cNvSpPr/>
          <p:nvPr>
            <p:custDataLst>
              <p:tags r:id="rId15"/>
            </p:custDataLst>
          </p:nvPr>
        </p:nvSpPr>
        <p:spPr>
          <a:xfrm flipV="1">
            <a:off x="5279506" y="3530353"/>
            <a:ext cx="131157" cy="13115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28" name="椭圆 276"/>
          <p:cNvSpPr/>
          <p:nvPr>
            <p:custDataLst>
              <p:tags r:id="rId16"/>
            </p:custDataLst>
          </p:nvPr>
        </p:nvSpPr>
        <p:spPr>
          <a:xfrm flipV="1">
            <a:off x="5310877" y="3562214"/>
            <a:ext cx="67956" cy="6795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30" name="椭圆 277"/>
          <p:cNvSpPr/>
          <p:nvPr>
            <p:custDataLst>
              <p:tags r:id="rId17"/>
            </p:custDataLst>
          </p:nvPr>
        </p:nvSpPr>
        <p:spPr>
          <a:xfrm flipV="1">
            <a:off x="2818887" y="4175898"/>
            <a:ext cx="78954" cy="78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2858589" y="4262167"/>
            <a:ext cx="0" cy="83472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2" name="椭圆 279"/>
          <p:cNvSpPr/>
          <p:nvPr>
            <p:custDataLst>
              <p:tags r:id="rId19"/>
            </p:custDataLst>
          </p:nvPr>
        </p:nvSpPr>
        <p:spPr>
          <a:xfrm flipV="1">
            <a:off x="6397078" y="4352848"/>
            <a:ext cx="198030" cy="19802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6495111" y="4572441"/>
            <a:ext cx="0" cy="3096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81"/>
          <p:cNvSpPr/>
          <p:nvPr>
            <p:custDataLst>
              <p:tags r:id="rId21"/>
            </p:custDataLst>
          </p:nvPr>
        </p:nvSpPr>
        <p:spPr>
          <a:xfrm flipV="1">
            <a:off x="3711964" y="4586655"/>
            <a:ext cx="245296" cy="24528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3832544" y="4870950"/>
            <a:ext cx="0" cy="54187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图形 15"/>
          <p:cNvSpPr/>
          <p:nvPr>
            <p:custDataLst>
              <p:tags r:id="rId23"/>
            </p:custDataLst>
          </p:nvPr>
        </p:nvSpPr>
        <p:spPr>
          <a:xfrm>
            <a:off x="3762451" y="4639102"/>
            <a:ext cx="140260" cy="136669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图形 19"/>
          <p:cNvSpPr/>
          <p:nvPr>
            <p:custDataLst>
              <p:tags r:id="rId24"/>
            </p:custDataLst>
          </p:nvPr>
        </p:nvSpPr>
        <p:spPr>
          <a:xfrm>
            <a:off x="6448056" y="4408236"/>
            <a:ext cx="96057" cy="86501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0" name="图形 27"/>
          <p:cNvSpPr/>
          <p:nvPr>
            <p:custDataLst>
              <p:tags r:id="rId25"/>
            </p:custDataLst>
          </p:nvPr>
        </p:nvSpPr>
        <p:spPr>
          <a:xfrm>
            <a:off x="3085045" y="3682794"/>
            <a:ext cx="135840" cy="104476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2" name="任意多边形: 形状 286"/>
          <p:cNvSpPr/>
          <p:nvPr>
            <p:custDataLst>
              <p:tags r:id="rId26"/>
            </p:custDataLst>
          </p:nvPr>
        </p:nvSpPr>
        <p:spPr>
          <a:xfrm>
            <a:off x="4065862" y="3644561"/>
            <a:ext cx="1007365" cy="1007370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27"/>
            </p:custDataLst>
          </p:nvPr>
        </p:nvSpPr>
        <p:spPr>
          <a:xfrm>
            <a:off x="456300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团队协作：与团队成员共同完成项目，提高工作效率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正文"/>
          <p:cNvSpPr txBox="1"/>
          <p:nvPr>
            <p:custDataLst>
              <p:tags r:id="rId28"/>
            </p:custDataLst>
          </p:nvPr>
        </p:nvSpPr>
        <p:spPr>
          <a:xfrm>
            <a:off x="7064681" y="3698970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问题解决：在团队中遇到问题时，积极沟通，共同寻求解决方案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正文"/>
          <p:cNvSpPr txBox="1"/>
          <p:nvPr>
            <p:custDataLst>
              <p:tags r:id="rId29"/>
            </p:custDataLst>
          </p:nvPr>
        </p:nvSpPr>
        <p:spPr>
          <a:xfrm>
            <a:off x="5297642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团队建设：组织团队活动，增强团队凝聚力和归属感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正文"/>
          <p:cNvSpPr txBox="1"/>
          <p:nvPr>
            <p:custDataLst>
              <p:tags r:id="rId30"/>
            </p:custDataLst>
          </p:nvPr>
        </p:nvSpPr>
        <p:spPr>
          <a:xfrm>
            <a:off x="2223338" y="2106429"/>
            <a:ext cx="1618572" cy="6066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沟通技巧：与团队成员、客户、领导等保持良好的沟通，确保项目顺利进行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个人成长和收获</a:t>
            </a:r>
            <a:endParaRPr lang="zh-CN" altLang="en-US"/>
          </a:p>
        </p:txBody>
      </p:sp>
      <p:sp>
        <p:nvSpPr>
          <p:cNvPr id="104908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684" y="2069142"/>
            <a:ext cx="641713" cy="186724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545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18"/>
          <p:cNvSpPr/>
          <p:nvPr>
            <p:custDataLst>
              <p:tags r:id="rId4"/>
            </p:custDataLst>
          </p:nvPr>
        </p:nvSpPr>
        <p:spPr>
          <a:xfrm>
            <a:off x="4829529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9"/>
          <p:cNvSpPr/>
          <p:nvPr>
            <p:custDataLst>
              <p:tags r:id="rId5"/>
            </p:custDataLst>
          </p:nvPr>
        </p:nvSpPr>
        <p:spPr>
          <a:xfrm flipV="1">
            <a:off x="4733884" y="2199873"/>
            <a:ext cx="1867248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619" y="2069623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441" y="4149298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4"/>
          <p:cNvSpPr/>
          <p:nvPr>
            <p:custDataLst>
              <p:tags r:id="rId8"/>
            </p:custDataLst>
          </p:nvPr>
        </p:nvSpPr>
        <p:spPr>
          <a:xfrm>
            <a:off x="552425" y="2679540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5"/>
          <p:cNvSpPr/>
          <p:nvPr>
            <p:custDataLst>
              <p:tags r:id="rId9"/>
            </p:custDataLst>
          </p:nvPr>
        </p:nvSpPr>
        <p:spPr>
          <a:xfrm flipV="1">
            <a:off x="456300" y="2199873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425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技能提升：掌握了新的测试工具和技术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529" y="3211594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项目经验：参与了多个重要项目的测试工作，积累了丰富的项目经验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683" y="2079236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9024" y="4158911"/>
            <a:ext cx="610037" cy="167555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1"/>
          <p:cNvSpPr/>
          <p:nvPr>
            <p:custDataLst>
              <p:tags r:id="rId14"/>
            </p:custDataLst>
          </p:nvPr>
        </p:nvSpPr>
        <p:spPr>
          <a:xfrm>
            <a:off x="2746009" y="2688672"/>
            <a:ext cx="1675553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2"/>
          <p:cNvSpPr/>
          <p:nvPr>
            <p:custDataLst>
              <p:tags r:id="rId15"/>
            </p:custDataLst>
          </p:nvPr>
        </p:nvSpPr>
        <p:spPr>
          <a:xfrm flipV="1">
            <a:off x="2650364" y="2209966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723" y="2097980"/>
            <a:ext cx="641713" cy="18661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6065" y="4176694"/>
            <a:ext cx="610037" cy="167664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25"/>
          <p:cNvSpPr/>
          <p:nvPr>
            <p:custDataLst>
              <p:tags r:id="rId18"/>
            </p:custDataLst>
          </p:nvPr>
        </p:nvSpPr>
        <p:spPr>
          <a:xfrm>
            <a:off x="6912568" y="2707416"/>
            <a:ext cx="1676646" cy="252862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6"/>
          <p:cNvSpPr/>
          <p:nvPr>
            <p:custDataLst>
              <p:tags r:id="rId19"/>
            </p:custDataLst>
          </p:nvPr>
        </p:nvSpPr>
        <p:spPr>
          <a:xfrm flipV="1">
            <a:off x="6817404" y="2228711"/>
            <a:ext cx="1866156" cy="897306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3049" y="3239470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职业发展：明确了自己的职业发展方向，制定了明确的职业规划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6009" y="3220726"/>
            <a:ext cx="1675553" cy="150964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团队协作：提高了团队协作能力和沟通技巧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16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项目经验分享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成功项目的经验总结</a:t>
            </a:r>
            <a:endParaRPr lang="zh-CN" altLang="en-US"/>
          </a:p>
        </p:txBody>
      </p:sp>
      <p:sp>
        <p:nvSpPr>
          <p:cNvPr id="1049196" name="矩形 15"/>
          <p:cNvSpPr/>
          <p:nvPr>
            <p:custDataLst>
              <p:tags r:id="rId2"/>
            </p:custDataLst>
          </p:nvPr>
        </p:nvSpPr>
        <p:spPr>
          <a:xfrm>
            <a:off x="1817559" y="2035652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明确项目目标：确保项目目标明确，有助于团队成员理解并达成共识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任意多边形 17"/>
          <p:cNvSpPr/>
          <p:nvPr>
            <p:custDataLst>
              <p:tags r:id="rId3"/>
            </p:custDataLst>
          </p:nvPr>
        </p:nvSpPr>
        <p:spPr>
          <a:xfrm flipV="1">
            <a:off x="1758794" y="1975050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任意多边形 18"/>
          <p:cNvSpPr/>
          <p:nvPr>
            <p:custDataLst>
              <p:tags r:id="rId4"/>
            </p:custDataLst>
          </p:nvPr>
        </p:nvSpPr>
        <p:spPr>
          <a:xfrm flipH="1">
            <a:off x="6396382" y="2395591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27"/>
          <p:cNvSpPr/>
          <p:nvPr>
            <p:custDataLst>
              <p:tags r:id="rId5"/>
            </p:custDataLst>
          </p:nvPr>
        </p:nvSpPr>
        <p:spPr>
          <a:xfrm>
            <a:off x="1817559" y="3023649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制定详细计划：制定详细的项目计划，包括时间表、任务分配等，有助于项目顺利进行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任意多边形 29"/>
          <p:cNvSpPr/>
          <p:nvPr>
            <p:custDataLst>
              <p:tags r:id="rId6"/>
            </p:custDataLst>
          </p:nvPr>
        </p:nvSpPr>
        <p:spPr>
          <a:xfrm flipV="1">
            <a:off x="1758794" y="2963047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任意多边形 30"/>
          <p:cNvSpPr/>
          <p:nvPr>
            <p:custDataLst>
              <p:tags r:id="rId7"/>
            </p:custDataLst>
          </p:nvPr>
        </p:nvSpPr>
        <p:spPr>
          <a:xfrm flipH="1">
            <a:off x="6396382" y="3383589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5"/>
          <p:cNvSpPr/>
          <p:nvPr>
            <p:custDataLst>
              <p:tags r:id="rId8"/>
            </p:custDataLst>
          </p:nvPr>
        </p:nvSpPr>
        <p:spPr>
          <a:xfrm>
            <a:off x="1817559" y="4011646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团队协作：加强团队协作，提高团队效率，有助于项目成功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任意多边形 7"/>
          <p:cNvSpPr/>
          <p:nvPr>
            <p:custDataLst>
              <p:tags r:id="rId9"/>
            </p:custDataLst>
          </p:nvPr>
        </p:nvSpPr>
        <p:spPr>
          <a:xfrm flipV="1">
            <a:off x="1758794" y="3951044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任意多边形 8"/>
          <p:cNvSpPr/>
          <p:nvPr>
            <p:custDataLst>
              <p:tags r:id="rId10"/>
            </p:custDataLst>
          </p:nvPr>
        </p:nvSpPr>
        <p:spPr>
          <a:xfrm flipH="1">
            <a:off x="6396382" y="4371586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10"/>
          <p:cNvSpPr/>
          <p:nvPr>
            <p:custDataLst>
              <p:tags r:id="rId11"/>
            </p:custDataLst>
          </p:nvPr>
        </p:nvSpPr>
        <p:spPr>
          <a:xfrm>
            <a:off x="1817559" y="4999643"/>
            <a:ext cx="5506829" cy="484204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9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持续改进：不断总结经验教训，持续改进，有助于提高项目质量</a:t>
            </a:r>
            <a:endParaRPr lang="zh-CN" altLang="en-US" sz="9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任意多边形 12"/>
          <p:cNvSpPr/>
          <p:nvPr>
            <p:custDataLst>
              <p:tags r:id="rId12"/>
            </p:custDataLst>
          </p:nvPr>
        </p:nvSpPr>
        <p:spPr>
          <a:xfrm flipV="1">
            <a:off x="1758794" y="4939042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 13"/>
          <p:cNvSpPr/>
          <p:nvPr>
            <p:custDataLst>
              <p:tags r:id="rId13"/>
            </p:custDataLst>
          </p:nvPr>
        </p:nvSpPr>
        <p:spPr>
          <a:xfrm flipH="1">
            <a:off x="6396382" y="5359583"/>
            <a:ext cx="984936" cy="18547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失败项目的教训分析</a:t>
            </a:r>
            <a:endParaRPr lang="zh-CN" altLang="en-US"/>
          </a:p>
        </p:txBody>
      </p:sp>
      <p:sp>
        <p:nvSpPr>
          <p:cNvPr id="1049254" name="任意多边形 20"/>
          <p:cNvSpPr/>
          <p:nvPr>
            <p:custDataLst>
              <p:tags r:id="rId2"/>
            </p:custDataLst>
          </p:nvPr>
        </p:nvSpPr>
        <p:spPr>
          <a:xfrm rot="2700000">
            <a:off x="1291928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026106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需求不明确：导致项目进度延误和成本超支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2"/>
          <p:cNvSpPr/>
          <p:nvPr>
            <p:custDataLst>
              <p:tags r:id="rId4"/>
            </p:custDataLst>
          </p:nvPr>
        </p:nvSpPr>
        <p:spPr>
          <a:xfrm>
            <a:off x="1124757" y="2990227"/>
            <a:ext cx="1292271" cy="91512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18"/>
          <p:cNvSpPr/>
          <p:nvPr>
            <p:custDataLst>
              <p:tags r:id="rId5"/>
            </p:custDataLst>
          </p:nvPr>
        </p:nvSpPr>
        <p:spPr>
          <a:xfrm rot="5400000">
            <a:off x="3158027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917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沟通不畅：团队成员之间缺乏有效沟通，导致项目进度缓慢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3"/>
          <p:cNvSpPr/>
          <p:nvPr>
            <p:custDataLst>
              <p:tags r:id="rId7"/>
            </p:custDataLst>
          </p:nvPr>
        </p:nvSpPr>
        <p:spPr>
          <a:xfrm>
            <a:off x="2990855" y="2990227"/>
            <a:ext cx="1292271" cy="91512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23639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57818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技术问题：技术选型不当或技术能力不足，导致项目失败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44"/>
          <p:cNvSpPr/>
          <p:nvPr>
            <p:custDataLst>
              <p:tags r:id="rId10"/>
            </p:custDataLst>
          </p:nvPr>
        </p:nvSpPr>
        <p:spPr>
          <a:xfrm>
            <a:off x="4855982" y="2990227"/>
            <a:ext cx="1292271" cy="91512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889252" y="1975050"/>
            <a:ext cx="957834" cy="959498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623431" y="3272085"/>
            <a:ext cx="1489828" cy="22722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风险管理不足：未能有效识别和管理项目风险，导致项目失败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5"/>
          <p:cNvSpPr/>
          <p:nvPr>
            <p:custDataLst>
              <p:tags r:id="rId13"/>
            </p:custDataLst>
          </p:nvPr>
        </p:nvSpPr>
        <p:spPr>
          <a:xfrm>
            <a:off x="6722081" y="2990227"/>
            <a:ext cx="1292271" cy="91512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项目管理和协调的经验</a:t>
            </a:r>
            <a:endParaRPr lang="zh-CN" altLang="en-US"/>
          </a:p>
        </p:txBody>
      </p:sp>
      <p:sp>
        <p:nvSpPr>
          <p:cNvPr id="1049312" name="矩形 3"/>
          <p:cNvSpPr/>
          <p:nvPr>
            <p:custDataLst>
              <p:tags r:id="rId2"/>
            </p:custDataLst>
          </p:nvPr>
        </p:nvSpPr>
        <p:spPr>
          <a:xfrm>
            <a:off x="729535" y="2188644"/>
            <a:ext cx="3688569" cy="93118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3"/>
          <p:cNvSpPr/>
          <p:nvPr>
            <p:custDataLst>
              <p:tags r:id="rId3"/>
            </p:custDataLst>
          </p:nvPr>
        </p:nvSpPr>
        <p:spPr>
          <a:xfrm>
            <a:off x="456300" y="2188644"/>
            <a:ext cx="133250" cy="93118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4"/>
          <p:cNvSpPr txBox="1"/>
          <p:nvPr>
            <p:custDataLst>
              <p:tags r:id="rId4"/>
            </p:custDataLst>
          </p:nvPr>
        </p:nvSpPr>
        <p:spPr>
          <a:xfrm>
            <a:off x="870483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制定项目计划：明确项目目标、任务、时间节点和资源分配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39"/>
          <p:cNvSpPr/>
          <p:nvPr>
            <p:custDataLst>
              <p:tags r:id="rId5"/>
            </p:custDataLst>
          </p:nvPr>
        </p:nvSpPr>
        <p:spPr>
          <a:xfrm>
            <a:off x="729535" y="3294094"/>
            <a:ext cx="3688569" cy="93118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5"/>
          <p:cNvSpPr/>
          <p:nvPr>
            <p:custDataLst>
              <p:tags r:id="rId6"/>
            </p:custDataLst>
          </p:nvPr>
        </p:nvSpPr>
        <p:spPr>
          <a:xfrm>
            <a:off x="456300" y="3294094"/>
            <a:ext cx="133250" cy="93118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41"/>
          <p:cNvSpPr txBox="1"/>
          <p:nvPr>
            <p:custDataLst>
              <p:tags r:id="rId7"/>
            </p:custDataLst>
          </p:nvPr>
        </p:nvSpPr>
        <p:spPr>
          <a:xfrm>
            <a:off x="870483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团队协作：建立有效的沟通机制，确保团队成员之间的信息共享和协作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矩形 12"/>
          <p:cNvSpPr/>
          <p:nvPr>
            <p:custDataLst>
              <p:tags r:id="rId8"/>
            </p:custDataLst>
          </p:nvPr>
        </p:nvSpPr>
        <p:spPr>
          <a:xfrm>
            <a:off x="729535" y="4399545"/>
            <a:ext cx="3688569" cy="931189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矩形 17"/>
          <p:cNvSpPr/>
          <p:nvPr>
            <p:custDataLst>
              <p:tags r:id="rId9"/>
            </p:custDataLst>
          </p:nvPr>
        </p:nvSpPr>
        <p:spPr>
          <a:xfrm>
            <a:off x="456300" y="4399545"/>
            <a:ext cx="133250" cy="931189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文本框 19"/>
          <p:cNvSpPr txBox="1"/>
          <p:nvPr>
            <p:custDataLst>
              <p:tags r:id="rId10"/>
            </p:custDataLst>
          </p:nvPr>
        </p:nvSpPr>
        <p:spPr>
          <a:xfrm>
            <a:off x="870483" y="447988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风险管理：识别和评估项目风险，制定应对措施，确保项目顺利进行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矩形 49"/>
          <p:cNvSpPr/>
          <p:nvPr>
            <p:custDataLst>
              <p:tags r:id="rId11"/>
            </p:custDataLst>
          </p:nvPr>
        </p:nvSpPr>
        <p:spPr>
          <a:xfrm>
            <a:off x="4994516" y="2188644"/>
            <a:ext cx="3688569" cy="931189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矩形 26"/>
          <p:cNvSpPr/>
          <p:nvPr>
            <p:custDataLst>
              <p:tags r:id="rId12"/>
            </p:custDataLst>
          </p:nvPr>
        </p:nvSpPr>
        <p:spPr>
          <a:xfrm>
            <a:off x="4721281" y="2188644"/>
            <a:ext cx="133250" cy="931189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文本框 27"/>
          <p:cNvSpPr txBox="1"/>
          <p:nvPr>
            <p:custDataLst>
              <p:tags r:id="rId13"/>
            </p:custDataLst>
          </p:nvPr>
        </p:nvSpPr>
        <p:spPr>
          <a:xfrm>
            <a:off x="5135464" y="2268978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799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66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质量控制：制定质量标准，进行质量检查和改进，确保项目质量达到预期目标</a:t>
            </a:r>
            <a:endParaRPr lang="zh-CN" altLang="en-US" sz="1666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矩形 64"/>
          <p:cNvSpPr/>
          <p:nvPr>
            <p:custDataLst>
              <p:tags r:id="rId14"/>
            </p:custDataLst>
          </p:nvPr>
        </p:nvSpPr>
        <p:spPr>
          <a:xfrm>
            <a:off x="4994516" y="3294094"/>
            <a:ext cx="3688569" cy="931189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矩形 65"/>
          <p:cNvSpPr/>
          <p:nvPr>
            <p:custDataLst>
              <p:tags r:id="rId15"/>
            </p:custDataLst>
          </p:nvPr>
        </p:nvSpPr>
        <p:spPr>
          <a:xfrm>
            <a:off x="4721281" y="3294094"/>
            <a:ext cx="133250" cy="931189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66"/>
          <p:cNvSpPr txBox="1"/>
          <p:nvPr>
            <p:custDataLst>
              <p:tags r:id="rId16"/>
            </p:custDataLst>
          </p:nvPr>
        </p:nvSpPr>
        <p:spPr>
          <a:xfrm>
            <a:off x="5135464" y="337443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进度控制：监控项目进度，及时调整计划，确保项目按时完成</a:t>
            </a:r>
            <a:endParaRPr lang="zh-CN" altLang="en-US" sz="135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67"/>
          <p:cNvSpPr/>
          <p:nvPr>
            <p:custDataLst>
              <p:tags r:id="rId17"/>
            </p:custDataLst>
          </p:nvPr>
        </p:nvSpPr>
        <p:spPr>
          <a:xfrm>
            <a:off x="4994516" y="4399545"/>
            <a:ext cx="3688569" cy="931189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68"/>
          <p:cNvSpPr/>
          <p:nvPr>
            <p:custDataLst>
              <p:tags r:id="rId18"/>
            </p:custDataLst>
          </p:nvPr>
        </p:nvSpPr>
        <p:spPr>
          <a:xfrm>
            <a:off x="4721281" y="4399545"/>
            <a:ext cx="133250" cy="931189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69"/>
          <p:cNvSpPr txBox="1"/>
          <p:nvPr>
            <p:custDataLst>
              <p:tags r:id="rId19"/>
            </p:custDataLst>
          </p:nvPr>
        </p:nvSpPr>
        <p:spPr>
          <a:xfrm>
            <a:off x="5135464" y="4479880"/>
            <a:ext cx="3464691" cy="7703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799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666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客户沟通：与客户保持良好的沟通，了解客户需求，确保项目符合客户期望</a:t>
            </a:r>
            <a:endParaRPr lang="zh-CN" altLang="en-US" sz="1666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8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下一年度工作计划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目标设定和优先级排序</a:t>
            </a:r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2"/>
            </p:custDataLst>
          </p:nvPr>
        </p:nvSpPr>
        <p:spPr>
          <a:xfrm>
            <a:off x="1816373" y="1975050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目标设定：提高测试效率，降低测试成本，提高产品质量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3"/>
            </p:custDataLst>
          </p:nvPr>
        </p:nvSpPr>
        <p:spPr>
          <a:xfrm>
            <a:off x="1816373" y="2922186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优先级排序：测试效率&gt;测试成本&gt;产品质量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4"/>
            </p:custDataLst>
          </p:nvPr>
        </p:nvSpPr>
        <p:spPr>
          <a:xfrm>
            <a:off x="1816373" y="3869322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具体措施：优化测试流程，提高自动化测试覆盖率，加强团队协作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5"/>
            </p:custDataLst>
          </p:nvPr>
        </p:nvSpPr>
        <p:spPr>
          <a:xfrm>
            <a:off x="1816373" y="4816459"/>
            <a:ext cx="5506753" cy="727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预期效果：提高测试效率，降低测试成本，提高产品质量，提升团队协作能力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https://d.book118.com/767115166020006044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2023年测试工程师TE年度总结及下年规划</vt:lpstr>
      <vt:lpstr>目录</vt:lpstr>
      <vt:lpstr>2023年工作总结</vt:lpstr>
      <vt:lpstr>完成的项目和任务</vt:lpstr>
      <vt:lpstr>遇到的问题和解决方案</vt:lpstr>
      <vt:lpstr>团队合作和沟通</vt:lpstr>
      <vt:lpstr>个人成长和收获</vt:lpstr>
      <vt:lpstr>项目经验分享</vt:lpstr>
      <vt:lpstr>成功项目的经验总结</vt:lpstr>
      <vt:lpstr>失败项目的教训分析</vt:lpstr>
      <vt:lpstr>项目管理和协调的经验</vt:lpstr>
      <vt:lpstr>下一年度工作计划</vt:lpstr>
      <vt:lpstr>目标设定和优先级排序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2024-09-18T06:57:28.589</cp:lastPrinted>
  <dcterms:created xsi:type="dcterms:W3CDTF">2024-09-17T22:57:28Z</dcterms:created>
  <dcterms:modified xsi:type="dcterms:W3CDTF">2024-09-17T22:57:31Z</dcterms:modified>
</cp:coreProperties>
</file>