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9144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0A975-7379-4ED7-8CDA-B6F25AB83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056EC-830E-4BC6-9710-0C008A107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BBE80-AF21-46FB-BE0C-DAD26329F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A247F-92DA-42CA-B860-FD08D8EDF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1DBD5F-538F-4A2A-884A-9C5B41A28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231A35-3C20-4CE1-AF18-E6B7AB2D7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616A73-9B1F-4862-BD17-1C1D64DD4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05F66-97B1-4FC6-92C0-06CB95059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99507-0FC2-410D-875D-A62043C97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DCE99-CA27-478B-B36D-6A53067FF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8DEC8-5394-4E45-BEEE-85D5DBB4C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章节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2420888"/>
            <a:ext cx="9144000" cy="1512168"/>
          </a:xfrm>
          <a:prstGeom prst="rect">
            <a:avLst/>
          </a:prstGeom>
          <a:solidFill>
            <a:srgbClr val="C04B0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标题 1"/>
          <p:cNvSpPr>
            <a:spLocks noGrp="1"/>
          </p:cNvSpPr>
          <p:nvPr>
            <p:ph type="title"/>
          </p:nvPr>
        </p:nvSpPr>
        <p:spPr>
          <a:xfrm>
            <a:off x="1470484" y="2924944"/>
            <a:ext cx="6203032" cy="576064"/>
          </a:xfrm>
          <a:prstGeom prst="rect">
            <a:avLst/>
          </a:prstGeo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28471916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_栏目一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xmlns="" val="1299080783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4_栏目一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xmlns="" val="2823967863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栏目一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xmlns="" val="67002596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7_栏目一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xmlns="" val="274601119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8_栏目一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xmlns="" val="3177461923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xmlns="" val="3429163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5" r:id="rId3"/>
    <p:sldLayoutId id="2147483672" r:id="rId4"/>
    <p:sldLayoutId id="2147483673" r:id="rId5"/>
    <p:sldLayoutId id="2147483674" r:id="rId6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lang="zh-CN" altLang="zh-CN" sz="950" kern="1200" smtClean="0">
          <a:solidFill>
            <a:schemeClr val="tx1"/>
          </a:solidFill>
          <a:effectLst/>
          <a:latin typeface="黑体" pitchFamily="2" charset="-122"/>
          <a:ea typeface="黑体" pitchFamily="2" charset="-122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package" Target="../embeddings/Microsoft_Office_Word___1.docx" TargetMode="Internal" /><Relationship Id="rId3" Type="http://schemas.openxmlformats.org/officeDocument/2006/relationships/image" Target="../media/image2.emf" /><Relationship Id="rId4" Type="http://schemas.openxmlformats.org/officeDocument/2006/relationships/image" Target="../media/image1.jpeg" /><Relationship Id="rId5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3.xml" TargetMode="Interna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3.xml" TargetMode="Internal" /><Relationship Id="rId3" Type="http://schemas.openxmlformats.org/officeDocument/2006/relationships/slide" Target="slide4.xml" TargetMode="Internal" /><Relationship Id="rId4" Type="http://schemas.openxmlformats.org/officeDocument/2006/relationships/image" Target="../media/image3.jpeg" /><Relationship Id="rId5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3.xml" TargetMode="Internal" /><Relationship Id="rId3" Type="http://schemas.openxmlformats.org/officeDocument/2006/relationships/slide" Target="slide4.xml" TargetMode="Internal" /><Relationship Id="rId4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3.xml" TargetMode="Internal" /><Relationship Id="rId3" Type="http://schemas.openxmlformats.org/officeDocument/2006/relationships/slide" Target="slide4.xml" TargetMode="Internal" /><Relationship Id="rId4" Type="http://schemas.openxmlformats.org/officeDocument/2006/relationships/image" Target="../media/image4.jpeg" /><Relationship Id="rId5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3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7.xml" TargetMode="Internal" /><Relationship Id="rId5" Type="http://schemas.openxmlformats.org/officeDocument/2006/relationships/image" Target="../media/image5.jpeg" /><Relationship Id="rId6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3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7.xml" TargetMode="Internal" /><Relationship Id="rId5" Type="http://schemas.openxmlformats.org/officeDocument/2006/relationships/image" Target="../media/image6.jpeg" /><Relationship Id="rId6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3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7.xml" TargetMode="Internal" /><Relationship Id="rId5" Type="http://schemas.openxmlformats.org/officeDocument/2006/relationships/image" Target="../media/image7.jpeg" /><Relationship Id="rId6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3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7.xml" TargetMode="Internal" /><Relationship Id="rId5" Type="http://schemas.openxmlformats.org/officeDocument/2006/relationships/image" Target="../media/image8.jpeg" /><Relationship Id="rId6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3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7.xml" TargetMode="Internal" /><Relationship Id="rId5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3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7.xml" TargetMode="Internal" /><Relationship Id="rId5" Type="http://schemas.openxmlformats.org/officeDocument/2006/relationships/slide" Target="slide12.xml" TargetMode="Internal" /><Relationship Id="rId6" Type="http://schemas.openxmlformats.org/officeDocument/2006/relationships/image" Target="../media/image9.jpeg" /><Relationship Id="rId7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13.xml" TargetMode="Internal" /><Relationship Id="rId3" Type="http://schemas.openxmlformats.org/officeDocument/2006/relationships/image" Target="../media/image10.jpeg" /><Relationship Id="rId4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13.xml" TargetMode="Internal" /><Relationship Id="rId3" Type="http://schemas.openxmlformats.org/officeDocument/2006/relationships/package" Target="../embeddings/Microsoft_Office_Word___2.docx" TargetMode="Internal" /><Relationship Id="rId4" Type="http://schemas.openxmlformats.org/officeDocument/2006/relationships/image" Target="../media/image11.emf" /><Relationship Id="rId5" Type="http://schemas.openxmlformats.org/officeDocument/2006/relationships/image" Target="../media/image1.jpeg" /><Relationship Id="rId6" Type="http://schemas.openxmlformats.org/officeDocument/2006/relationships/vmlDrawing" Target="../drawings/vmlDrawing2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13.xml" TargetMode="Interna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13.xml" TargetMode="Internal" /><Relationship Id="rId3" Type="http://schemas.openxmlformats.org/officeDocument/2006/relationships/package" Target="../embeddings/Microsoft_Office_Word___3.docx" TargetMode="Internal" /><Relationship Id="rId4" Type="http://schemas.openxmlformats.org/officeDocument/2006/relationships/image" Target="../media/image12.emf" /><Relationship Id="rId5" Type="http://schemas.openxmlformats.org/officeDocument/2006/relationships/image" Target="../media/image1.jpeg" /><Relationship Id="rId6" Type="http://schemas.openxmlformats.org/officeDocument/2006/relationships/vmlDrawing" Target="../drawings/vmlDrawing3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13.xml" TargetMode="Interna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13.xml" TargetMode="Internal" /><Relationship Id="rId3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13.xml" TargetMode="Internal" /><Relationship Id="rId3" Type="http://schemas.openxmlformats.org/officeDocument/2006/relationships/image" Target="../media/image13.jpeg" /><Relationship Id="rId4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13.xml" TargetMode="Interna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13.xml" TargetMode="Internal" /><Relationship Id="rId3" Type="http://schemas.openxmlformats.org/officeDocument/2006/relationships/image" Target="../media/image14.jpeg" /><Relationship Id="rId4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13.xml" TargetMode="Internal" /><Relationship Id="rId3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13.xml" TargetMode="Internal" /><Relationship Id="rId3" Type="http://schemas.openxmlformats.org/officeDocument/2006/relationships/slide" Target="slide23.xml" TargetMode="Internal" /><Relationship Id="rId4" Type="http://schemas.openxmlformats.org/officeDocument/2006/relationships/image" Target="../media/image15.jpeg" /><Relationship Id="rId5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13.xml" TargetMode="Internal" /><Relationship Id="rId3" Type="http://schemas.openxmlformats.org/officeDocument/2006/relationships/slide" Target="slide23.xml" TargetMode="Internal" /><Relationship Id="rId4" Type="http://schemas.openxmlformats.org/officeDocument/2006/relationships/image" Target="../media/image16.jpeg" /><Relationship Id="rId5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2501100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443882" y="2924944"/>
            <a:ext cx="8256236" cy="576064"/>
          </a:xfrm>
        </p:spPr>
        <p:txBody>
          <a:bodyPr/>
          <a:lstStyle/>
          <a:p>
            <a:r>
              <a:rPr lang="zh-CN" altLang="zh-CN"/>
              <a:t>第</a:t>
            </a:r>
            <a:r>
              <a:rPr lang="en-US" altLang="zh-CN" b="1"/>
              <a:t>3</a:t>
            </a:r>
            <a:r>
              <a:rPr lang="zh-CN" altLang="zh-CN"/>
              <a:t>节　</a:t>
            </a:r>
            <a:r>
              <a:rPr lang="en-US" altLang="zh-CN" b="1"/>
              <a:t>ATP</a:t>
            </a:r>
            <a:r>
              <a:rPr lang="zh-CN" altLang="zh-CN"/>
              <a:t>的主要来源</a:t>
            </a:r>
            <a:r>
              <a:rPr lang="en-US" altLang="zh-CN"/>
              <a:t>——</a:t>
            </a:r>
            <a:r>
              <a:rPr lang="zh-CN" altLang="zh-CN"/>
              <a:t>细胞呼吸</a:t>
            </a:r>
          </a:p>
        </p:txBody>
      </p:sp>
    </p:spTree>
    <p:extLst>
      <p:ext uri="{BB962C8B-B14F-4D97-AF65-F5344CB8AC3E}">
        <p14:creationId xmlns:p14="http://schemas.microsoft.com/office/powerpoint/2010/main" xmlns="" val="2306718197"/>
      </p:ext>
    </p:extLst>
  </p:cSld>
  <p:clrMapOvr>
    <a:masterClrMapping/>
  </p:clrMapOvr>
  <p:transition spd="slow">
    <p:split orient="vert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019182137"/>
              </p:ext>
            </p:extLst>
          </p:nvPr>
        </p:nvGraphicFramePr>
        <p:xfrm>
          <a:off x="508000" y="1412776"/>
          <a:ext cx="8128000" cy="4136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progId="Word.Document.12">
                  <p:embed/>
                </p:oleObj>
              </mc:Choice>
              <mc:Fallback>
                <p:oleObj name="文档" r:id="rId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8000" y="1412776"/>
                        <a:ext cx="8128000" cy="4136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xmlns="" val="3788969902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cover/>
      </p:transition>
    </mc:Choice>
    <mc:Fallback>
      <p:transition spd="slow">
        <p:cover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3"/>
          </p:cNvPr>
          <p:cNvSpPr/>
          <p:nvPr/>
        </p:nvSpPr>
        <p:spPr>
          <a:xfrm>
            <a:off x="467544" y="785486"/>
            <a:ext cx="648072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一</a:t>
            </a:r>
          </a:p>
        </p:txBody>
      </p:sp>
      <p:sp>
        <p:nvSpPr>
          <p:cNvPr id="3" name="矩形 2"/>
          <p:cNvSpPr/>
          <p:nvPr/>
        </p:nvSpPr>
        <p:spPr>
          <a:xfrm>
            <a:off x="1187624" y="785486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二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907704" y="785485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三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2627784" y="785485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四</a:t>
            </a:r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508000" y="2716732"/>
            <a:ext cx="8128000" cy="167853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一、细胞呼吸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概念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细胞呼吸是指有机物在细胞内经过一系列的</a:t>
            </a:r>
            <a:r>
              <a:rPr lang="zh-CN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氧化分解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生成</a:t>
            </a:r>
            <a:r>
              <a:rPr lang="zh-CN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二氧化碳或其他产物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释放出能量并生成</a:t>
            </a: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ATP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的过程。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实质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氧化分解</a:t>
            </a:r>
            <a:r>
              <a:rPr lang="zh-CN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有机物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释放能量。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7041054" y="3193989"/>
            <a:ext cx="1080000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8" name="直接连接符 7"/>
          <p:cNvCxnSpPr/>
          <p:nvPr/>
        </p:nvCxnSpPr>
        <p:spPr>
          <a:xfrm>
            <a:off x="7032793" y="3521790"/>
            <a:ext cx="1080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矩形 8"/>
          <p:cNvSpPr/>
          <p:nvPr/>
        </p:nvSpPr>
        <p:spPr>
          <a:xfrm>
            <a:off x="899592" y="3605255"/>
            <a:ext cx="2484000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0" name="直接连接符 9"/>
          <p:cNvCxnSpPr/>
          <p:nvPr/>
        </p:nvCxnSpPr>
        <p:spPr>
          <a:xfrm>
            <a:off x="895937" y="3933056"/>
            <a:ext cx="248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矩形 11"/>
          <p:cNvSpPr/>
          <p:nvPr/>
        </p:nvSpPr>
        <p:spPr>
          <a:xfrm>
            <a:off x="5703346" y="3573695"/>
            <a:ext cx="474545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3" name="直接连接符 12"/>
          <p:cNvCxnSpPr/>
          <p:nvPr/>
        </p:nvCxnSpPr>
        <p:spPr>
          <a:xfrm>
            <a:off x="5705853" y="3910139"/>
            <a:ext cx="474545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矩形 13"/>
          <p:cNvSpPr/>
          <p:nvPr/>
        </p:nvSpPr>
        <p:spPr>
          <a:xfrm>
            <a:off x="2845760" y="4011052"/>
            <a:ext cx="800694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5" name="直接连接符 14"/>
          <p:cNvCxnSpPr/>
          <p:nvPr/>
        </p:nvCxnSpPr>
        <p:spPr>
          <a:xfrm>
            <a:off x="2843808" y="4338853"/>
            <a:ext cx="7992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42686494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pull dir="u"/>
      </p:transition>
    </mc:Choice>
    <mc:Fallback>
      <p:transition spd="slow">
        <p:pull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1"/>
      <p:bldP spid="12" grpId="2"/>
      <p:bldP spid="14" grpId="3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>
            <a:hlinkClick r:id="rId2" action="ppaction://hlinksldjump?num=3"/>
          </p:cNvPr>
          <p:cNvSpPr/>
          <p:nvPr/>
        </p:nvSpPr>
        <p:spPr>
          <a:xfrm>
            <a:off x="467544" y="785486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一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矩形 5">
            <a:hlinkClick r:id="rId3" action="ppaction://hlinksldjump?num=4"/>
          </p:cNvPr>
          <p:cNvSpPr/>
          <p:nvPr/>
        </p:nvSpPr>
        <p:spPr>
          <a:xfrm>
            <a:off x="1187624" y="785486"/>
            <a:ext cx="648072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二</a:t>
            </a:r>
          </a:p>
        </p:txBody>
      </p:sp>
      <p:sp>
        <p:nvSpPr>
          <p:cNvPr id="7" name="矩形 6"/>
          <p:cNvSpPr/>
          <p:nvPr/>
        </p:nvSpPr>
        <p:spPr>
          <a:xfrm>
            <a:off x="1907704" y="785485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三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627784" y="785485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四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067856"/>
            <a:ext cx="4520789" cy="4985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二、探究酵母菌细胞呼吸的</a:t>
            </a:r>
            <a:r>
              <a:rPr lang="zh-CN" altLang="zh-CN" sz="2200" smtClean="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方式</a:t>
            </a:r>
            <a:r>
              <a:rPr lang="en-US" altLang="zh-CN" sz="2200" smtClean="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9" name="a170.eps" descr="id:2147495201;FounderCES"/>
          <p:cNvPicPr/>
          <p:nvPr/>
        </p:nvPicPr>
        <p:blipFill>
          <a:blip r:embed="rId4"/>
          <a:stretch>
            <a:fillRect/>
          </a:stretch>
        </p:blipFill>
        <p:spPr>
          <a:xfrm>
            <a:off x="1835696" y="1525619"/>
            <a:ext cx="4176464" cy="5287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18962579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pull dir="lu"/>
      </p:transition>
    </mc:Choice>
    <mc:Fallback>
      <p:transition spd="slow">
        <p:pull dir="lu"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>
            <a:hlinkClick r:id="rId2" action="ppaction://hlinksldjump?num=3"/>
          </p:cNvPr>
          <p:cNvSpPr/>
          <p:nvPr/>
        </p:nvSpPr>
        <p:spPr>
          <a:xfrm>
            <a:off x="467544" y="785486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一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矩形 5">
            <a:hlinkClick r:id="rId3" action="ppaction://hlinksldjump?num=4"/>
          </p:cNvPr>
          <p:cNvSpPr/>
          <p:nvPr/>
        </p:nvSpPr>
        <p:spPr>
          <a:xfrm>
            <a:off x="1187624" y="785486"/>
            <a:ext cx="648072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二</a:t>
            </a:r>
          </a:p>
        </p:txBody>
      </p:sp>
      <p:sp>
        <p:nvSpPr>
          <p:cNvPr id="7" name="矩形 6"/>
          <p:cNvSpPr/>
          <p:nvPr/>
        </p:nvSpPr>
        <p:spPr>
          <a:xfrm>
            <a:off x="1907704" y="785485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三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627784" y="785485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四</a:t>
            </a: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508000" y="1334098"/>
            <a:ext cx="8128000" cy="452239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556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NEU-BZ-S92" charset="-122"/>
                <a:ea typeface="方正宋黑_GBK" panose="03000509000000000000" pitchFamily="65" charset="-122"/>
                <a:cs typeface="Times New Roman" panose="02020603050405020304" pitchFamily="18" charset="0"/>
              </a:rPr>
              <a:t>预习反馈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在检验酵母菌细胞呼吸产物时常用到一些特殊的反应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下列描述不正确的是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A.CO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可使澄清的石灰水变混浊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B.CO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可使溴麝香草酚蓝水溶液由蓝变绿再变黄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灰绿色的重铬酸钾溶液在碱性条件下能与酒精反应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变成橙色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D.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橙色的重铬酸钾溶液在酸性条件下能与酒精反应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变成灰绿色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解析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酵母菌既可进行有氧呼吸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也可进行无氧呼吸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产物有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H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O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和酒精。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可用澄清的石灰水或溴麝香草酚蓝水溶液检测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橙色的重铬酸钾溶液在酸性条件下与酒精反应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变成灰绿色。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227734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>
            <a:hlinkClick r:id="rId2" action="ppaction://hlinksldjump?num=3"/>
          </p:cNvPr>
          <p:cNvSpPr/>
          <p:nvPr/>
        </p:nvSpPr>
        <p:spPr>
          <a:xfrm>
            <a:off x="467544" y="785486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一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矩形 5">
            <a:hlinkClick r:id="rId3" action="ppaction://hlinksldjump?num=4"/>
          </p:cNvPr>
          <p:cNvSpPr/>
          <p:nvPr/>
        </p:nvSpPr>
        <p:spPr>
          <a:xfrm>
            <a:off x="1187624" y="785486"/>
            <a:ext cx="648072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二</a:t>
            </a:r>
          </a:p>
        </p:txBody>
      </p:sp>
      <p:sp>
        <p:nvSpPr>
          <p:cNvPr id="7" name="矩形 6"/>
          <p:cNvSpPr/>
          <p:nvPr/>
        </p:nvSpPr>
        <p:spPr>
          <a:xfrm>
            <a:off x="1907704" y="785485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三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627784" y="785485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四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320783"/>
            <a:ext cx="8128000" cy="85093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某课外活动小组想探究酵母菌细胞有氧条件下的呼吸作用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用下图装置作为备选装置。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9" name="a171.eps" descr="id:2147495215;FounderCES"/>
          <p:cNvPicPr/>
          <p:nvPr/>
        </p:nvPicPr>
        <p:blipFill>
          <a:blip r:embed="rId4"/>
          <a:stretch>
            <a:fillRect/>
          </a:stretch>
        </p:blipFill>
        <p:spPr>
          <a:xfrm>
            <a:off x="1259632" y="2212782"/>
            <a:ext cx="6264696" cy="2585430"/>
          </a:xfrm>
          <a:prstGeom prst="rect">
            <a:avLst/>
          </a:prstGeom>
        </p:spPr>
      </p:pic>
      <p:sp>
        <p:nvSpPr>
          <p:cNvPr id="4" name="矩形 3"/>
          <p:cNvSpPr>
            <a:spLocks noChangeAspect="1"/>
          </p:cNvSpPr>
          <p:nvPr/>
        </p:nvSpPr>
        <p:spPr>
          <a:xfrm>
            <a:off x="508000" y="4849175"/>
            <a:ext cx="8128000" cy="90486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该课外活动小组应该选用的装置序号及正确排序是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C→A→B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9045858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3"/>
          </p:cNvPr>
          <p:cNvSpPr/>
          <p:nvPr/>
        </p:nvSpPr>
        <p:spPr>
          <a:xfrm>
            <a:off x="467544" y="785486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一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>
            <a:hlinkClick r:id="rId3" action="ppaction://hlinksldjump?num=4"/>
          </p:cNvPr>
          <p:cNvSpPr/>
          <p:nvPr/>
        </p:nvSpPr>
        <p:spPr>
          <a:xfrm>
            <a:off x="1187624" y="785486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二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" name="矩形 3">
            <a:hlinkClick r:id="rId4" action="ppaction://hlinksldjump?num=7"/>
          </p:cNvPr>
          <p:cNvSpPr/>
          <p:nvPr/>
        </p:nvSpPr>
        <p:spPr>
          <a:xfrm>
            <a:off x="1907704" y="785485"/>
            <a:ext cx="648072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三</a:t>
            </a:r>
          </a:p>
        </p:txBody>
      </p:sp>
      <p:sp>
        <p:nvSpPr>
          <p:cNvPr id="5" name="矩形 4"/>
          <p:cNvSpPr/>
          <p:nvPr/>
        </p:nvSpPr>
        <p:spPr>
          <a:xfrm>
            <a:off x="2627784" y="785485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四</a:t>
            </a:r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508000" y="1103962"/>
            <a:ext cx="8128000" cy="86600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三、细胞呼吸的方式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有氧呼吸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7" name="a172.eps" descr="id:2147495236;FounderCES"/>
          <p:cNvPicPr/>
          <p:nvPr/>
        </p:nvPicPr>
        <p:blipFill>
          <a:blip r:embed="rId5"/>
          <a:stretch>
            <a:fillRect/>
          </a:stretch>
        </p:blipFill>
        <p:spPr>
          <a:xfrm>
            <a:off x="1763688" y="1999231"/>
            <a:ext cx="5644155" cy="4780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81776466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3"/>
          </p:cNvPr>
          <p:cNvSpPr/>
          <p:nvPr/>
        </p:nvSpPr>
        <p:spPr>
          <a:xfrm>
            <a:off x="467544" y="785486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一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>
            <a:hlinkClick r:id="rId3" action="ppaction://hlinksldjump?num=4"/>
          </p:cNvPr>
          <p:cNvSpPr/>
          <p:nvPr/>
        </p:nvSpPr>
        <p:spPr>
          <a:xfrm>
            <a:off x="1187624" y="785486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二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" name="矩形 3">
            <a:hlinkClick r:id="rId4" action="ppaction://hlinksldjump?num=7"/>
          </p:cNvPr>
          <p:cNvSpPr/>
          <p:nvPr/>
        </p:nvSpPr>
        <p:spPr>
          <a:xfrm>
            <a:off x="1907704" y="785485"/>
            <a:ext cx="648072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三</a:t>
            </a:r>
          </a:p>
        </p:txBody>
      </p:sp>
      <p:sp>
        <p:nvSpPr>
          <p:cNvPr id="5" name="矩形 4"/>
          <p:cNvSpPr/>
          <p:nvPr/>
        </p:nvSpPr>
        <p:spPr>
          <a:xfrm>
            <a:off x="2627784" y="785485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四</a:t>
            </a:r>
          </a:p>
        </p:txBody>
      </p:sp>
      <p:sp>
        <p:nvSpPr>
          <p:cNvPr id="8" name="矩形 7"/>
          <p:cNvSpPr>
            <a:spLocks noChangeAspect="1"/>
          </p:cNvSpPr>
          <p:nvPr/>
        </p:nvSpPr>
        <p:spPr>
          <a:xfrm>
            <a:off x="508000" y="1175970"/>
            <a:ext cx="1873911" cy="4985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 smtClean="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无氧呼吸</a:t>
            </a:r>
            <a:r>
              <a:rPr lang="en-US" altLang="zh-CN" sz="2200" smtClean="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9" name="a173.eps" descr="id:2147495243;FounderCES"/>
          <p:cNvPicPr/>
          <p:nvPr/>
        </p:nvPicPr>
        <p:blipFill>
          <a:blip r:embed="rId5"/>
          <a:stretch>
            <a:fillRect/>
          </a:stretch>
        </p:blipFill>
        <p:spPr>
          <a:xfrm>
            <a:off x="755576" y="1697353"/>
            <a:ext cx="7632848" cy="4755983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3453154" y="1844824"/>
            <a:ext cx="522000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6242407" y="1849729"/>
            <a:ext cx="267868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5096838" y="2251974"/>
            <a:ext cx="2160000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3718295" y="2608718"/>
            <a:ext cx="474545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4078455" y="3678196"/>
            <a:ext cx="1080000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矩形 18"/>
          <p:cNvSpPr/>
          <p:nvPr/>
        </p:nvSpPr>
        <p:spPr>
          <a:xfrm>
            <a:off x="3812870" y="4048878"/>
            <a:ext cx="800694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/>
        </p:nvSpPr>
        <p:spPr>
          <a:xfrm>
            <a:off x="7904532" y="4046377"/>
            <a:ext cx="267868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3725273" y="4433934"/>
            <a:ext cx="1080000" cy="2874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矩形 23"/>
          <p:cNvSpPr/>
          <p:nvPr/>
        </p:nvSpPr>
        <p:spPr>
          <a:xfrm>
            <a:off x="4036770" y="5202488"/>
            <a:ext cx="3220067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矩形 24"/>
          <p:cNvSpPr/>
          <p:nvPr/>
        </p:nvSpPr>
        <p:spPr>
          <a:xfrm>
            <a:off x="4044635" y="5957056"/>
            <a:ext cx="3220067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67673305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22" presetClass="exit" presetSubtype="4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xit" presetSubtype="4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xit" presetSubtype="4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1"/>
      <p:bldP spid="13" grpId="2"/>
      <p:bldP spid="15" grpId="3"/>
      <p:bldP spid="16" grpId="4"/>
      <p:bldP spid="19" grpId="5"/>
      <p:bldP spid="22" grpId="6"/>
      <p:bldP spid="23" grpId="7"/>
      <p:bldP spid="24" grpId="8"/>
      <p:bldP spid="25" grpId="9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3"/>
          </p:cNvPr>
          <p:cNvSpPr/>
          <p:nvPr/>
        </p:nvSpPr>
        <p:spPr>
          <a:xfrm>
            <a:off x="467544" y="785486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一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>
            <a:hlinkClick r:id="rId3" action="ppaction://hlinksldjump?num=4"/>
          </p:cNvPr>
          <p:cNvSpPr/>
          <p:nvPr/>
        </p:nvSpPr>
        <p:spPr>
          <a:xfrm>
            <a:off x="1187624" y="785486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二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" name="矩形 3">
            <a:hlinkClick r:id="rId4" action="ppaction://hlinksldjump?num=7"/>
          </p:cNvPr>
          <p:cNvSpPr/>
          <p:nvPr/>
        </p:nvSpPr>
        <p:spPr>
          <a:xfrm>
            <a:off x="1907704" y="785485"/>
            <a:ext cx="648072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三</a:t>
            </a:r>
          </a:p>
        </p:txBody>
      </p:sp>
      <p:sp>
        <p:nvSpPr>
          <p:cNvPr id="5" name="矩形 4"/>
          <p:cNvSpPr/>
          <p:nvPr/>
        </p:nvSpPr>
        <p:spPr>
          <a:xfrm>
            <a:off x="2627784" y="785485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四</a:t>
            </a:r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508000" y="1142887"/>
            <a:ext cx="8128000" cy="127227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556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NEU-BZ-S92" charset="-122"/>
                <a:ea typeface="方正宋黑_GBK" panose="03000509000000000000" pitchFamily="65" charset="-122"/>
                <a:cs typeface="Times New Roman" panose="02020603050405020304" pitchFamily="18" charset="0"/>
              </a:rPr>
              <a:t>预习反馈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识图。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有氧呼吸过程图解如下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10" name="a174.eps" descr="id:2147495257;FounderCES"/>
          <p:cNvPicPr/>
          <p:nvPr/>
        </p:nvPicPr>
        <p:blipFill>
          <a:blip r:embed="rId5"/>
          <a:stretch>
            <a:fillRect/>
          </a:stretch>
        </p:blipFill>
        <p:spPr>
          <a:xfrm>
            <a:off x="2479665" y="2410788"/>
            <a:ext cx="3604503" cy="3195367"/>
          </a:xfrm>
          <a:prstGeom prst="rect">
            <a:avLst/>
          </a:prstGeom>
        </p:spPr>
      </p:pic>
      <p:sp>
        <p:nvSpPr>
          <p:cNvPr id="7" name="矩形 6"/>
          <p:cNvSpPr>
            <a:spLocks noChangeAspect="1"/>
          </p:cNvSpPr>
          <p:nvPr/>
        </p:nvSpPr>
        <p:spPr>
          <a:xfrm>
            <a:off x="508000" y="5638556"/>
            <a:ext cx="8128000" cy="86600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图中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①②③④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分别是什么物质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?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⑤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代表什么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?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①②③④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分别是丙酮酸、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[H]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⑤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代表大量能量。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7813194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strips dir="rd"/>
      </p:transition>
    </mc:Choice>
    <mc:Fallback>
      <p:transition spd="slow">
        <p:strips dir="r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3"/>
          </p:cNvPr>
          <p:cNvSpPr/>
          <p:nvPr/>
        </p:nvSpPr>
        <p:spPr>
          <a:xfrm>
            <a:off x="467544" y="785486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一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>
            <a:hlinkClick r:id="rId3" action="ppaction://hlinksldjump?num=4"/>
          </p:cNvPr>
          <p:cNvSpPr/>
          <p:nvPr/>
        </p:nvSpPr>
        <p:spPr>
          <a:xfrm>
            <a:off x="1187624" y="785486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二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" name="矩形 3">
            <a:hlinkClick r:id="rId4" action="ppaction://hlinksldjump?num=7"/>
          </p:cNvPr>
          <p:cNvSpPr/>
          <p:nvPr/>
        </p:nvSpPr>
        <p:spPr>
          <a:xfrm>
            <a:off x="1907704" y="785485"/>
            <a:ext cx="648072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三</a:t>
            </a:r>
          </a:p>
        </p:txBody>
      </p:sp>
      <p:sp>
        <p:nvSpPr>
          <p:cNvPr id="5" name="矩形 4"/>
          <p:cNvSpPr/>
          <p:nvPr/>
        </p:nvSpPr>
        <p:spPr>
          <a:xfrm>
            <a:off x="2627784" y="785485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四</a:t>
            </a:r>
          </a:p>
        </p:txBody>
      </p:sp>
      <p:sp>
        <p:nvSpPr>
          <p:cNvPr id="8" name="矩形 7"/>
          <p:cNvSpPr>
            <a:spLocks noChangeAspect="1"/>
          </p:cNvSpPr>
          <p:nvPr/>
        </p:nvSpPr>
        <p:spPr>
          <a:xfrm>
            <a:off x="508000" y="1916832"/>
            <a:ext cx="4122924" cy="4985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根据有氧呼吸的过程连线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。</a:t>
            </a: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11" name="a175.eps" descr="id:2147495264;FounderCES"/>
          <p:cNvPicPr/>
          <p:nvPr/>
        </p:nvPicPr>
        <p:blipFill>
          <a:blip r:embed="rId5"/>
          <a:stretch>
            <a:fillRect/>
          </a:stretch>
        </p:blipFill>
        <p:spPr>
          <a:xfrm>
            <a:off x="1895490" y="2436213"/>
            <a:ext cx="4188678" cy="2381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81143757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fade thruBlk="1"/>
      </p:transition>
    </mc:Choice>
    <mc:Fallback>
      <p:transition spd="slow">
        <p:fade thruBlk="1"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3"/>
          </p:cNvPr>
          <p:cNvSpPr/>
          <p:nvPr/>
        </p:nvSpPr>
        <p:spPr>
          <a:xfrm>
            <a:off x="467544" y="785486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一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>
            <a:hlinkClick r:id="rId3" action="ppaction://hlinksldjump?num=4"/>
          </p:cNvPr>
          <p:cNvSpPr/>
          <p:nvPr/>
        </p:nvSpPr>
        <p:spPr>
          <a:xfrm>
            <a:off x="1187624" y="785486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二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" name="矩形 3">
            <a:hlinkClick r:id="rId4" action="ppaction://hlinksldjump?num=7"/>
          </p:cNvPr>
          <p:cNvSpPr/>
          <p:nvPr/>
        </p:nvSpPr>
        <p:spPr>
          <a:xfrm>
            <a:off x="1907704" y="785485"/>
            <a:ext cx="648072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三</a:t>
            </a:r>
          </a:p>
        </p:txBody>
      </p:sp>
      <p:sp>
        <p:nvSpPr>
          <p:cNvPr id="5" name="矩形 4"/>
          <p:cNvSpPr/>
          <p:nvPr/>
        </p:nvSpPr>
        <p:spPr>
          <a:xfrm>
            <a:off x="2627784" y="785485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四</a:t>
            </a:r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508000" y="1904201"/>
            <a:ext cx="8128000" cy="330359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判断正误。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无氧呼吸的全过程都在细胞质基质中进行。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  </a:t>
            </a:r>
            <a:r>
              <a:rPr lang="en-US" altLang="zh-CN" sz="2200">
                <a:solidFill>
                  <a:srgbClr val="FF0000"/>
                </a:solidFill>
                <a:latin typeface="宋体" pitchFamily="2" charset="-122"/>
                <a:ea typeface="方正书宋_GBK" pitchFamily="65" charset="-122"/>
                <a:cs typeface="Times New Roman" panose="02020603050405020304" pitchFamily="18" charset="0"/>
              </a:rPr>
              <a:t>√</a:t>
            </a: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  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无氧呼吸的两个阶段都能产生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ATP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  </a:t>
            </a:r>
            <a:r>
              <a:rPr lang="en-US" altLang="zh-CN" sz="2200">
                <a:solidFill>
                  <a:srgbClr val="FF0000"/>
                </a:solidFill>
                <a:latin typeface="宋体" pitchFamily="2" charset="-122"/>
                <a:ea typeface="方正书宋_GBK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  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(3)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马铃薯储藏久了会有酒味产生。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  </a:t>
            </a:r>
            <a:r>
              <a:rPr lang="en-US" altLang="zh-CN" sz="2200">
                <a:solidFill>
                  <a:srgbClr val="FF0000"/>
                </a:solidFill>
                <a:latin typeface="宋体" pitchFamily="2" charset="-122"/>
                <a:ea typeface="方正书宋_GBK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  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(4)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不同生物的无氧呼吸所需要的酶都是相同的。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NEU-BZ-S92" charset="-122"/>
                <a:ea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  </a:t>
            </a:r>
            <a:r>
              <a:rPr lang="en-US" altLang="zh-CN" sz="2200">
                <a:solidFill>
                  <a:srgbClr val="FF0000"/>
                </a:solidFill>
                <a:latin typeface="宋体" pitchFamily="2" charset="-122"/>
                <a:ea typeface="方正书宋_GBK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  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(5)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无氧呼吸不需要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的参与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该过程最终有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[H]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的积累。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  </a:t>
            </a:r>
            <a:r>
              <a:rPr lang="en-US" altLang="zh-CN" sz="2200">
                <a:solidFill>
                  <a:srgbClr val="FF0000"/>
                </a:solidFill>
                <a:latin typeface="宋体" pitchFamily="2" charset="-122"/>
                <a:ea typeface="方正书宋_GBK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  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(6)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发酵是指酵母菌、乳酸菌等微生物的无氧呼吸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根据其产物不同又分为酒精发酵和乳酸发酵。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  </a:t>
            </a:r>
            <a:r>
              <a:rPr lang="en-US" altLang="zh-CN" sz="2200">
                <a:solidFill>
                  <a:srgbClr val="FF0000"/>
                </a:solidFill>
                <a:latin typeface="宋体" pitchFamily="2" charset="-122"/>
                <a:ea typeface="方正书宋_GBK" pitchFamily="65" charset="-122"/>
                <a:cs typeface="Times New Roman" panose="02020603050405020304" pitchFamily="18" charset="0"/>
              </a:rPr>
              <a:t>√</a:t>
            </a: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  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6660232" y="2420888"/>
            <a:ext cx="390194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5724128" y="2766636"/>
            <a:ext cx="390194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5292080" y="3213504"/>
            <a:ext cx="390194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7134134" y="3596352"/>
            <a:ext cx="390194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7668344" y="4005064"/>
            <a:ext cx="390194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4716016" y="4846431"/>
            <a:ext cx="390194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968930509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split/>
      </p:transition>
    </mc:Choice>
    <mc:Fallback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1"/>
      <p:bldP spid="10" grpId="2"/>
      <p:bldP spid="11" grpId="3"/>
      <p:bldP spid="12" grpId="4"/>
      <p:bldP spid="13" grpId="5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3"/>
          </p:cNvPr>
          <p:cNvSpPr/>
          <p:nvPr/>
        </p:nvSpPr>
        <p:spPr>
          <a:xfrm>
            <a:off x="467544" y="785486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一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>
            <a:hlinkClick r:id="rId3" action="ppaction://hlinksldjump?num=4"/>
          </p:cNvPr>
          <p:cNvSpPr/>
          <p:nvPr/>
        </p:nvSpPr>
        <p:spPr>
          <a:xfrm>
            <a:off x="1187624" y="785486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二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" name="矩形 3">
            <a:hlinkClick r:id="rId4" action="ppaction://hlinksldjump?num=7"/>
          </p:cNvPr>
          <p:cNvSpPr/>
          <p:nvPr/>
        </p:nvSpPr>
        <p:spPr>
          <a:xfrm>
            <a:off x="1907704" y="785485"/>
            <a:ext cx="648072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三</a:t>
            </a:r>
          </a:p>
        </p:txBody>
      </p:sp>
      <p:sp>
        <p:nvSpPr>
          <p:cNvPr id="5" name="矩形 4">
            <a:hlinkClick r:id="rId5" action="ppaction://hlinksldjump?num=12"/>
          </p:cNvPr>
          <p:cNvSpPr/>
          <p:nvPr/>
        </p:nvSpPr>
        <p:spPr>
          <a:xfrm>
            <a:off x="2627784" y="785485"/>
            <a:ext cx="648072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四</a:t>
            </a:r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508000" y="1802503"/>
            <a:ext cx="8128000" cy="85093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四、细胞呼吸原理的应用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将生产生活中的实例与对应原理进行连线。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7" name="a176.eps" descr="id:2147495285;FounderCES"/>
          <p:cNvPicPr/>
          <p:nvPr/>
        </p:nvPicPr>
        <p:blipFill>
          <a:blip r:embed="rId6"/>
          <a:stretch>
            <a:fillRect/>
          </a:stretch>
        </p:blipFill>
        <p:spPr>
          <a:xfrm>
            <a:off x="1511660" y="2705397"/>
            <a:ext cx="5940660" cy="2091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39711455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split dir="in"/>
      </p:transition>
    </mc:Choice>
    <mc:Fallback>
      <p:transition spd="slow">
        <p:split dir="in"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>
            <a:hlinkClick r:id="rId2" action="ppaction://hlinksldjump?num=13"/>
          </p:cNvPr>
          <p:cNvSpPr/>
          <p:nvPr/>
        </p:nvSpPr>
        <p:spPr>
          <a:xfrm>
            <a:off x="467544" y="785486"/>
            <a:ext cx="1152128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探究点一</a:t>
            </a:r>
            <a:endParaRPr lang="zh-CN" altLang="en-US" sz="140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72768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探究点二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98782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探究点三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412776"/>
            <a:ext cx="8128000" cy="127227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探究酵母菌细胞呼吸的方式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NEU-BZ-S92" charset="-122"/>
                <a:ea typeface="方正宋黑_GBK" panose="03000509000000000000" pitchFamily="65" charset="-122"/>
                <a:cs typeface="Times New Roman" panose="02020603050405020304" pitchFamily="18" charset="0"/>
              </a:rPr>
              <a:t>问题情景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结合教材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探究酵母菌的呼吸方式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实验装置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尝试解决相关问题。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10" name="A129.eps" descr="id:2147495313;FounderCES"/>
          <p:cNvPicPr/>
          <p:nvPr/>
        </p:nvPicPr>
        <p:blipFill>
          <a:blip r:embed="rId3"/>
          <a:stretch>
            <a:fillRect/>
          </a:stretch>
        </p:blipFill>
        <p:spPr>
          <a:xfrm>
            <a:off x="1043608" y="2744292"/>
            <a:ext cx="7056784" cy="2753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02319192"/>
      </p:ext>
    </p:extLst>
  </p:cSld>
  <p:clrMapOvr>
    <a:masterClrMapping/>
  </p:clrMapOvr>
  <p:transition spd="slow">
    <p:cut thruBlk="1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>
            <a:hlinkClick r:id="rId2" action="ppaction://hlinksldjump?num=13"/>
          </p:cNvPr>
          <p:cNvSpPr/>
          <p:nvPr/>
        </p:nvSpPr>
        <p:spPr>
          <a:xfrm>
            <a:off x="467544" y="785486"/>
            <a:ext cx="1152128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探究点一</a:t>
            </a:r>
            <a:endParaRPr lang="zh-CN" altLang="en-US" sz="140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72768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探究点二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98782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探究点三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508000" y="1474393"/>
            <a:ext cx="8128000" cy="167853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本实验的实验原理是什么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?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酵母菌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酵母菌是一种单细胞真菌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其代谢类型是兼性厌氧型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可用于研究细胞呼吸的不同方式。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细胞呼吸产物的检测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77551891"/>
              </p:ext>
            </p:extLst>
          </p:nvPr>
        </p:nvGraphicFramePr>
        <p:xfrm>
          <a:off x="323528" y="3156349"/>
          <a:ext cx="8128000" cy="132159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23528" y="3156349"/>
                        <a:ext cx="8128000" cy="132159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矩形 5"/>
          <p:cNvSpPr>
            <a:spLocks noChangeAspect="1"/>
          </p:cNvSpPr>
          <p:nvPr/>
        </p:nvSpPr>
        <p:spPr>
          <a:xfrm>
            <a:off x="508000" y="4507210"/>
            <a:ext cx="8128000" cy="86600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②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酒精的检测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在酸性条件下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橙色的重铬酸钾溶液会与酒精发生化学反应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变成灰绿色。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5576062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>
            <a:hlinkClick r:id="rId2" action="ppaction://hlinksldjump?num=13"/>
          </p:cNvPr>
          <p:cNvSpPr/>
          <p:nvPr/>
        </p:nvSpPr>
        <p:spPr>
          <a:xfrm>
            <a:off x="467544" y="785486"/>
            <a:ext cx="1152128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探究点一</a:t>
            </a:r>
            <a:endParaRPr lang="zh-CN" altLang="en-US" sz="140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72768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探究点二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98782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探究点三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988840"/>
            <a:ext cx="8128000" cy="289733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图甲中空气先通过质量分数为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10%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的</a:t>
            </a:r>
            <a:r>
              <a:rPr lang="en-US" altLang="zh-CN" sz="2200" err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NaOH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溶液的目的是什么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?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图甲中空气先通过</a:t>
            </a:r>
            <a:r>
              <a:rPr lang="en-US" altLang="zh-CN" sz="2200" err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NaOH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溶液的目的是吸收空气中的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保证使澄清石灰水变浑浊的是酵母菌有氧呼吸产生的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图乙中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瓶先密封放置一段时间后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再连通盛有澄清石灰水的锥形瓶的目的是什么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?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瓶先密封放置一段时间后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耗尽瓶中的氧气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保证使澄清石灰水变浑浊的是酵母菌无氧呼吸产生的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6809960"/>
      </p:ext>
    </p:extLst>
  </p:cSld>
  <p:clrMapOvr>
    <a:masterClrMapping/>
  </p:clrMapOvr>
  <p:transition spd="slow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>
            <a:hlinkClick r:id="rId2" action="ppaction://hlinksldjump?num=13"/>
          </p:cNvPr>
          <p:cNvSpPr/>
          <p:nvPr/>
        </p:nvSpPr>
        <p:spPr>
          <a:xfrm>
            <a:off x="467544" y="785486"/>
            <a:ext cx="1152128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探究点一</a:t>
            </a:r>
            <a:endParaRPr lang="zh-CN" altLang="en-US" sz="140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72768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探究点二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98782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探究点三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508000" y="1351159"/>
            <a:ext cx="8128000" cy="86600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NEU-BZ-S92" charset="-122"/>
                <a:ea typeface="方正宋黑_GBK" panose="03000509000000000000" pitchFamily="65" charset="-122"/>
                <a:cs typeface="Times New Roman" panose="02020603050405020304" pitchFamily="18" charset="0"/>
              </a:rPr>
              <a:t>归纳提升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实验变量的分析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473003072"/>
              </p:ext>
            </p:extLst>
          </p:nvPr>
        </p:nvGraphicFramePr>
        <p:xfrm>
          <a:off x="508000" y="2246328"/>
          <a:ext cx="8128000" cy="393975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2246328"/>
                        <a:ext cx="8128000" cy="393975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xmlns="" val="3126240635"/>
      </p:ext>
    </p:extLst>
  </p:cSld>
  <p:clrMapOvr>
    <a:masterClrMapping/>
  </p:clrMapOvr>
  <p:transition spd="slow">
    <p:fade thruBlk="1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>
            <a:hlinkClick r:id="rId2" action="ppaction://hlinksldjump?num=13"/>
          </p:cNvPr>
          <p:cNvSpPr/>
          <p:nvPr/>
        </p:nvSpPr>
        <p:spPr>
          <a:xfrm>
            <a:off x="467544" y="785486"/>
            <a:ext cx="1152128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探究点一</a:t>
            </a:r>
            <a:endParaRPr lang="zh-CN" altLang="en-US" sz="140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72768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探究点二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98782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探究点三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354880"/>
            <a:ext cx="8128000" cy="452239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需加深理解的问题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配制酵母菌培养液时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必须将灭菌的葡萄糖溶液冷却到常温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才可加入酵母菌。否则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高温会杀死酵母菌。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有氧条件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必须持续通入空气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以保证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的充足。空气通入酵母菌培养液之前先用</a:t>
            </a:r>
            <a:r>
              <a:rPr lang="en-US" altLang="zh-CN" sz="2200" err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NaOH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溶液处理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目的是吸收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排除空气中的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对实验结果的干扰。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无氧条件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装置中盛有酵母菌培养液的锥形瓶应封口放置一段时间后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再连接澄清的石灰水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其目的是先让酵母菌将瓶中的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消耗完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确保只进行无氧呼吸。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(3)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25~35 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℃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的环境中进行实验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此时的酵母菌中酶活性较高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生命活动旺盛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细胞呼吸明显。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6029429"/>
      </p:ext>
    </p:extLst>
  </p:cSld>
  <p:clrMapOvr>
    <a:masterClrMapping/>
  </p:clrMapOvr>
  <p:transition spd="slow">
    <p:checker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>
            <a:hlinkClick r:id="rId2" action="ppaction://hlinksldjump?num=13"/>
          </p:cNvPr>
          <p:cNvSpPr/>
          <p:nvPr/>
        </p:nvSpPr>
        <p:spPr>
          <a:xfrm>
            <a:off x="467544" y="785486"/>
            <a:ext cx="1152128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探究点一</a:t>
            </a:r>
            <a:endParaRPr lang="zh-CN" altLang="en-US" sz="140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72768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探究点二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98782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探究点三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508000" y="2919864"/>
            <a:ext cx="8128000" cy="127227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酒精的检测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用重铬酸钾检测酒精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在酸性条件下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橙色的重铬酸钾变成灰绿色。检测时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需要把酵母菌培养液过滤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然后取滤液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 mL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进行检测。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5871350"/>
      </p:ext>
    </p:extLst>
  </p:cSld>
  <p:clrMapOvr>
    <a:masterClrMapping/>
  </p:clrMapOvr>
  <p:transition spd="slow">
    <p:pull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>
            <a:hlinkClick r:id="rId2" action="ppaction://hlinksldjump?num=13"/>
          </p:cNvPr>
          <p:cNvSpPr/>
          <p:nvPr/>
        </p:nvSpPr>
        <p:spPr>
          <a:xfrm>
            <a:off x="467544" y="785486"/>
            <a:ext cx="1152128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探究点一</a:t>
            </a:r>
            <a:endParaRPr lang="zh-CN" altLang="en-US" sz="140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72768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探究点二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98782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探究点三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073518"/>
            <a:ext cx="8128000" cy="127227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NEU-BZ-S92" charset="-122"/>
                <a:ea typeface="方正宋黑_GBK" panose="03000509000000000000" pitchFamily="65" charset="-122"/>
                <a:cs typeface="Times New Roman" panose="02020603050405020304" pitchFamily="18" charset="0"/>
              </a:rPr>
              <a:t>典例剖析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下图为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探究酵母菌的呼吸方式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的实验装置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下列有关叙述正确的是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9" name="a176a.eps" descr="id:2147495342;FounderCES"/>
          <p:cNvPicPr/>
          <p:nvPr/>
        </p:nvPicPr>
        <p:blipFill>
          <a:blip r:embed="rId3"/>
          <a:stretch>
            <a:fillRect/>
          </a:stretch>
        </p:blipFill>
        <p:spPr>
          <a:xfrm>
            <a:off x="2303748" y="1916831"/>
            <a:ext cx="5148572" cy="2080023"/>
          </a:xfrm>
          <a:prstGeom prst="rect">
            <a:avLst/>
          </a:prstGeom>
        </p:spPr>
      </p:pic>
      <p:sp>
        <p:nvSpPr>
          <p:cNvPr id="5" name="矩形 4"/>
          <p:cNvSpPr>
            <a:spLocks noChangeAspect="1"/>
          </p:cNvSpPr>
          <p:nvPr/>
        </p:nvSpPr>
        <p:spPr>
          <a:xfrm>
            <a:off x="508000" y="3946488"/>
            <a:ext cx="8128000" cy="289733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该实验需设置有氧和无氧两种条件的对比实验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其中乙组作为对照组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若向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瓶和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d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瓶中加入酸性重铬酸钾溶液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则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d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瓶内的溶液会变黄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可根据溴麝香草酚蓝水溶液变黄的时间长短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来检测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的产生速率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D.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若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瓶和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e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瓶中溶液都变浑浊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不能据此判断酵母菌的呼吸方式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1287180"/>
      </p:ext>
    </p:extLst>
  </p:cSld>
  <p:clrMapOvr>
    <a:masterClrMapping/>
  </p:clrMapOvr>
  <p:transition spd="slow">
    <p:cover dir="ru"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>
            <a:hlinkClick r:id="rId2" action="ppaction://hlinksldjump?num=13"/>
          </p:cNvPr>
          <p:cNvSpPr/>
          <p:nvPr/>
        </p:nvSpPr>
        <p:spPr>
          <a:xfrm>
            <a:off x="467544" y="785486"/>
            <a:ext cx="1152128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探究点一</a:t>
            </a:r>
            <a:endParaRPr lang="zh-CN" altLang="en-US" sz="140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72768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探究点二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98782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探究点三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508000" y="1591346"/>
            <a:ext cx="8128000" cy="370986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解析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该对比实验两组都未知实验结果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都是实验组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项错误。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d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瓶内酵母菌进行无氧呼吸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生成酒精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其在酸性条件下与重铬酸钾溶液反应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呈灰绿色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瓶内酵母菌进行有氧呼吸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不生成酒精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无灰绿色出现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项错误。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瓶内酵母菌进行有氧呼吸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产生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较多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溴麝香草酚蓝水溶液变黄的时间较短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石灰水变混浊较快或混浊量较大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);d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瓶内酵母菌进行无氧呼吸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产生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较少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溴麝香草酚蓝水溶液变黄的时间较长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石灰水变浑浊较慢或浑浊量较小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),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项正确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,D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项错误。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558184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>
            <a:hlinkClick r:id="rId2" action="ppaction://hlinksldjump?num=13"/>
          </p:cNvPr>
          <p:cNvSpPr/>
          <p:nvPr/>
        </p:nvSpPr>
        <p:spPr>
          <a:xfrm>
            <a:off x="467544" y="785486"/>
            <a:ext cx="1152128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探究点一</a:t>
            </a:r>
            <a:endParaRPr lang="zh-CN" altLang="en-US" sz="140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72768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探究点二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98782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探究点三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6" name="a177.eps" descr="id:2147495363;FounderCES"/>
          <p:cNvPicPr/>
          <p:nvPr/>
        </p:nvPicPr>
        <p:blipFill>
          <a:blip r:embed="rId3"/>
          <a:stretch>
            <a:fillRect/>
          </a:stretch>
        </p:blipFill>
        <p:spPr>
          <a:xfrm>
            <a:off x="1658578" y="2502277"/>
            <a:ext cx="5289686" cy="2091271"/>
          </a:xfrm>
          <a:prstGeom prst="rect">
            <a:avLst/>
          </a:prstGeom>
        </p:spPr>
      </p:pic>
      <p:sp>
        <p:nvSpPr>
          <p:cNvPr id="2" name="矩形 1"/>
          <p:cNvSpPr>
            <a:spLocks noChangeAspect="1"/>
          </p:cNvSpPr>
          <p:nvPr/>
        </p:nvSpPr>
        <p:spPr>
          <a:xfrm>
            <a:off x="508000" y="1175970"/>
            <a:ext cx="8128000" cy="127227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 b="1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活学活练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下图是探究酵母菌细胞呼吸方式的实验装置。下列说法正确的是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508000" y="4630784"/>
            <a:ext cx="8128000" cy="167853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两个装置均需要在黑暗条件下进行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装置乙在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Ⅲ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处可检测到有酒精生成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装置乙中应将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Ⅱ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先放置一段时间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再与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Ⅲ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连接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D.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装置甲中</a:t>
            </a:r>
            <a:r>
              <a:rPr lang="en-US" altLang="zh-CN" sz="2200" err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NaOH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溶液的作用是吸收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Ⅰ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处的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0421547"/>
      </p:ext>
    </p:extLst>
  </p:cSld>
  <p:clrMapOvr>
    <a:masterClrMapping/>
  </p:clrMapOvr>
  <p:transition spd="slow">
    <p:zoom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>
            <a:hlinkClick r:id="rId2" action="ppaction://hlinksldjump?num=13"/>
          </p:cNvPr>
          <p:cNvSpPr/>
          <p:nvPr/>
        </p:nvSpPr>
        <p:spPr>
          <a:xfrm>
            <a:off x="467544" y="785486"/>
            <a:ext cx="1152128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探究点一</a:t>
            </a:r>
            <a:endParaRPr lang="zh-CN" altLang="en-US" sz="140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72768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探究点二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98782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探究点三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508000" y="1772816"/>
            <a:ext cx="8128000" cy="330359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解析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黑暗或光照对酵母菌的细胞呼吸方式没有影响。装置乙中酵母菌通过无氧呼吸产生的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可通过导管进入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Ⅲ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但酵母菌通过无氧呼吸产生的酒精保留在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Ⅱ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中。装置乙的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Ⅱ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先封口放置一段时间后再连通盛有澄清石灰水的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Ⅲ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这样做是为了消耗完装置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Ⅱ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内的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防止酵母菌的有氧呼吸对实验结果的干扰。装置甲中</a:t>
            </a:r>
            <a:r>
              <a:rPr lang="en-US" altLang="zh-CN" sz="2200" err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NaOH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溶液的作用是使进入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Ⅰ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的空气先经过</a:t>
            </a:r>
            <a:r>
              <a:rPr lang="en-US" altLang="zh-CN" sz="2200" err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NaOH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溶液处理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排除空气中的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CO</a:t>
            </a:r>
            <a:r>
              <a:rPr lang="en-US" altLang="zh-CN" sz="2200" baseline="-250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对实验结果的干扰。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4482799"/>
      </p:ext>
    </p:extLst>
  </p:cSld>
  <p:clrMapOvr>
    <a:masterClrMapping/>
  </p:clrMapOvr>
  <p:transition spd="slow"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>
            <a:hlinkClick r:id="rId2" action="ppaction://hlinksldjump?num=13"/>
          </p:cNvPr>
          <p:cNvSpPr/>
          <p:nvPr/>
        </p:nvSpPr>
        <p:spPr>
          <a:xfrm>
            <a:off x="46754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探究点一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5" name="矩形 14">
            <a:hlinkClick r:id="rId3" action="ppaction://hlinksldjump?num=23"/>
          </p:cNvPr>
          <p:cNvSpPr/>
          <p:nvPr/>
        </p:nvSpPr>
        <p:spPr>
          <a:xfrm>
            <a:off x="1727684" y="785486"/>
            <a:ext cx="1152128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探究点二</a:t>
            </a:r>
            <a:endParaRPr lang="zh-CN" altLang="en-US" sz="140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298782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探究点三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083909"/>
            <a:ext cx="8128000" cy="127227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有氧呼吸和无氧呼吸的过程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NEU-BZ-S92" charset="-122"/>
                <a:ea typeface="方正宋黑_GBK" panose="03000509000000000000" pitchFamily="65" charset="-122"/>
                <a:cs typeface="Times New Roman" panose="02020603050405020304" pitchFamily="18" charset="0"/>
              </a:rPr>
              <a:t>问题情景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观察细胞呼吸过程图解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分析回答下列问题。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9" name="a130.eps" descr="id:2147495384;FounderCES"/>
          <p:cNvPicPr/>
          <p:nvPr/>
        </p:nvPicPr>
        <p:blipFill>
          <a:blip r:embed="rId4"/>
          <a:stretch>
            <a:fillRect/>
          </a:stretch>
        </p:blipFill>
        <p:spPr>
          <a:xfrm>
            <a:off x="1727684" y="2348880"/>
            <a:ext cx="5436604" cy="4388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52181422"/>
      </p:ext>
    </p:extLst>
  </p:cSld>
  <p:clrMapOvr>
    <a:masterClrMapping/>
  </p:clrMapOvr>
  <p:transition spd="slow">
    <p:wipe dir="u"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>
            <a:hlinkClick r:id="rId2" action="ppaction://hlinksldjump?num=13"/>
          </p:cNvPr>
          <p:cNvSpPr/>
          <p:nvPr/>
        </p:nvSpPr>
        <p:spPr>
          <a:xfrm>
            <a:off x="46754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探究点一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5" name="矩形 14">
            <a:hlinkClick r:id="rId3" action="ppaction://hlinksldjump?num=23"/>
          </p:cNvPr>
          <p:cNvSpPr/>
          <p:nvPr/>
        </p:nvSpPr>
        <p:spPr>
          <a:xfrm>
            <a:off x="1727684" y="785486"/>
            <a:ext cx="1152128" cy="264439"/>
          </a:xfrm>
          <a:prstGeom prst="rect">
            <a:avLst/>
          </a:prstGeom>
          <a:solidFill>
            <a:srgbClr val="C04B05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探究点二</a:t>
            </a:r>
            <a:endParaRPr lang="zh-CN" altLang="en-US" sz="140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2987824" y="785486"/>
            <a:ext cx="1152128" cy="264439"/>
          </a:xfrm>
          <a:prstGeom prst="rect">
            <a:avLst/>
          </a:prstGeom>
          <a:solidFill>
            <a:srgbClr val="EAEAEA"/>
          </a:solidFill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333333"/>
                </a:solidFill>
                <a:latin typeface="微软雅黑" pitchFamily="34" charset="-122"/>
                <a:ea typeface="微软雅黑" pitchFamily="34" charset="-122"/>
              </a:rPr>
              <a:t>探究点三</a:t>
            </a:r>
            <a:endParaRPr lang="zh-CN" altLang="en-US" sz="1400">
              <a:solidFill>
                <a:srgbClr val="333333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508000" y="1175970"/>
            <a:ext cx="8128000" cy="289733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有氧呼吸第一阶段的反应场所是</a:t>
            </a:r>
            <a:r>
              <a:rPr lang="zh-CN" altLang="zh-CN" sz="2200">
                <a:solidFill>
                  <a:srgbClr val="FF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细胞质基质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物质变化是</a:t>
            </a:r>
            <a:r>
              <a:rPr lang="zh-CN" altLang="zh-CN" sz="2200">
                <a:solidFill>
                  <a:srgbClr val="FF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葡萄糖</a:t>
            </a: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200">
                <a:solidFill>
                  <a:srgbClr val="FF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丙酮酸、</a:t>
            </a: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[H]</a:t>
            </a:r>
            <a:r>
              <a:rPr lang="zh-CN" altLang="zh-CN" sz="2200">
                <a:solidFill>
                  <a:srgbClr val="FF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ATP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能量变化是</a:t>
            </a:r>
            <a:r>
              <a:rPr lang="zh-CN" altLang="zh-CN" sz="2200">
                <a:solidFill>
                  <a:srgbClr val="FF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葡萄糖中稳定的化学能</a:t>
            </a: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→ATP</a:t>
            </a:r>
            <a:r>
              <a:rPr lang="zh-CN" altLang="zh-CN" sz="2200">
                <a:solidFill>
                  <a:srgbClr val="FF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中活跃的化学能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有氧呼吸第二、三阶段的反应场所是线粒体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丙酮酸进入线粒体的条件是什么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?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当有氧气存在的情况下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丙酮酸进入线粒体。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写出有氧呼吸总反应式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标出氧元素的来源与去向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8" name="a131j.eps" descr="id:2147495391;FounderCES"/>
          <p:cNvPicPr/>
          <p:nvPr/>
        </p:nvPicPr>
        <p:blipFill>
          <a:blip r:embed="rId4"/>
          <a:stretch>
            <a:fillRect/>
          </a:stretch>
        </p:blipFill>
        <p:spPr>
          <a:xfrm>
            <a:off x="1403648" y="4066192"/>
            <a:ext cx="5688632" cy="830540"/>
          </a:xfrm>
          <a:prstGeom prst="rect">
            <a:avLst/>
          </a:prstGeom>
        </p:spPr>
      </p:pic>
      <p:sp>
        <p:nvSpPr>
          <p:cNvPr id="4" name="矩形 3"/>
          <p:cNvSpPr>
            <a:spLocks noChangeAspect="1"/>
          </p:cNvSpPr>
          <p:nvPr/>
        </p:nvSpPr>
        <p:spPr>
          <a:xfrm>
            <a:off x="508000" y="4959326"/>
            <a:ext cx="8128000" cy="1257204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与有氧呼吸相比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为什么无氧呼吸释放的能量较少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?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无氧呼吸分解葡萄糖不彻底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大部分能量存留在酒精或乳酸中。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itchFamily="65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4985051" y="1237910"/>
            <a:ext cx="1376758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/>
          <p:cNvCxnSpPr/>
          <p:nvPr/>
        </p:nvCxnSpPr>
        <p:spPr>
          <a:xfrm>
            <a:off x="4980800" y="1567183"/>
            <a:ext cx="13752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矩形 11"/>
          <p:cNvSpPr/>
          <p:nvPr/>
        </p:nvSpPr>
        <p:spPr>
          <a:xfrm>
            <a:off x="7873977" y="1243800"/>
            <a:ext cx="522000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3" name="直接连接符 12"/>
          <p:cNvCxnSpPr/>
          <p:nvPr/>
        </p:nvCxnSpPr>
        <p:spPr>
          <a:xfrm>
            <a:off x="7876484" y="1580244"/>
            <a:ext cx="522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" name="矩形 19"/>
          <p:cNvSpPr/>
          <p:nvPr/>
        </p:nvSpPr>
        <p:spPr>
          <a:xfrm>
            <a:off x="626202" y="1654602"/>
            <a:ext cx="2793670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1" name="直接连接符 20"/>
          <p:cNvCxnSpPr/>
          <p:nvPr/>
        </p:nvCxnSpPr>
        <p:spPr>
          <a:xfrm>
            <a:off x="621951" y="1983875"/>
            <a:ext cx="279050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2" name="矩形 21"/>
          <p:cNvSpPr/>
          <p:nvPr/>
        </p:nvSpPr>
        <p:spPr>
          <a:xfrm>
            <a:off x="4946078" y="1651278"/>
            <a:ext cx="3586362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3" name="直接连接符 22"/>
          <p:cNvCxnSpPr/>
          <p:nvPr/>
        </p:nvCxnSpPr>
        <p:spPr>
          <a:xfrm>
            <a:off x="4941827" y="1980551"/>
            <a:ext cx="358230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4" name="矩形 23"/>
          <p:cNvSpPr/>
          <p:nvPr/>
        </p:nvSpPr>
        <p:spPr>
          <a:xfrm>
            <a:off x="632341" y="2040134"/>
            <a:ext cx="1933825" cy="3162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5" name="直接连接符 24"/>
          <p:cNvCxnSpPr/>
          <p:nvPr/>
        </p:nvCxnSpPr>
        <p:spPr>
          <a:xfrm>
            <a:off x="628091" y="2369407"/>
            <a:ext cx="193163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15949779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2" presetClass="exit" presetSubtype="4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xit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2" presetClass="exit" presetSubtype="4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1"/>
      <p:bldP spid="20" grpId="2"/>
      <p:bldP spid="22" grpId="3"/>
      <p:bldP spid="24" grpId="4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https://d.book118.com/767125011002006055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无首页五模块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156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7">
      <vt:lpstr>Arial</vt:lpstr>
      <vt:lpstr>Calibri</vt:lpstr>
      <vt:lpstr>宋体</vt:lpstr>
      <vt:lpstr>黑体</vt:lpstr>
      <vt:lpstr>微软雅黑</vt:lpstr>
      <vt:lpstr>Times New Roman</vt:lpstr>
      <vt:lpstr>NEU-BZ-S92</vt:lpstr>
      <vt:lpstr>方正书宋_GBK</vt:lpstr>
      <vt:lpstr>方正宋黑_GBK</vt:lpstr>
      <vt:lpstr>仿宋</vt:lpstr>
      <vt:lpstr>楷体</vt:lpstr>
      <vt:lpstr>Office Theme</vt:lpstr>
      <vt:lpstr>第3节　ATP的主要来源——细胞呼吸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2024-09-29T12:09:14.071</cp:lastPrinted>
  <dcterms:created xsi:type="dcterms:W3CDTF">2024-09-29T04:09:14Z</dcterms:created>
  <dcterms:modified xsi:type="dcterms:W3CDTF">2024-09-29T04:09:15Z</dcterms:modified>
</cp:coreProperties>
</file>