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customXml/item1.xml" ContentType="application/xml"/>
  <Override PartName="/customXml/item10.xml" ContentType="application/xml"/>
  <Override PartName="/customXml/item11.xml" ContentType="application/xml"/>
  <Override PartName="/customXml/item12.xml" ContentType="application/xml"/>
  <Override PartName="/customXml/item13.xml" ContentType="application/xml"/>
  <Override PartName="/customXml/item14.xml" ContentType="application/xml"/>
  <Override PartName="/customXml/item15.xml" ContentType="application/xml"/>
  <Override PartName="/customXml/item16.xml" ContentType="application/xml"/>
  <Override PartName="/customXml/item17.xml" ContentType="application/xml"/>
  <Override PartName="/customXml/item18.xml" ContentType="application/xml"/>
  <Override PartName="/customXml/item19.xml" ContentType="application/xml"/>
  <Override PartName="/customXml/item2.xml" ContentType="application/xml"/>
  <Override PartName="/customXml/item20.xml" ContentType="application/xml"/>
  <Override PartName="/customXml/item21.xml" ContentType="application/xml"/>
  <Override PartName="/customXml/item22.xml" ContentType="application/xml"/>
  <Override PartName="/customXml/item23.xml" ContentType="application/xml"/>
  <Override PartName="/customXml/item24.xml" ContentType="application/xml"/>
  <Override PartName="/customXml/item3.xml" ContentType="application/xml"/>
  <Override PartName="/customXml/item4.xml" ContentType="application/xml"/>
  <Override PartName="/customXml/item5.xml" ContentType="application/xml"/>
  <Override PartName="/customXml/item6.xml" ContentType="application/xml"/>
  <Override PartName="/customXml/item7.xml" ContentType="application/xml"/>
  <Override PartName="/customXml/item8.xml" ContentType="application/xml"/>
  <Override PartName="/customXml/item9.xml" ContentType="application/xml"/>
  <Override PartName="/customXml/itemProps1.xml" ContentType="application/vnd.openxmlformats-officedocument.customXmlProperties+xml"/>
  <Override PartName="/customXml/itemProps10.xml" ContentType="application/vnd.openxmlformats-officedocument.customXmlProperties+xml"/>
  <Override PartName="/customXml/itemProps11.xml" ContentType="application/vnd.openxmlformats-officedocument.customXmlProperties+xml"/>
  <Override PartName="/customXml/itemProps12.xml" ContentType="application/vnd.openxmlformats-officedocument.customXmlProperties+xml"/>
  <Override PartName="/customXml/itemProps13.xml" ContentType="application/vnd.openxmlformats-officedocument.customXmlProperties+xml"/>
  <Override PartName="/customXml/itemProps14.xml" ContentType="application/vnd.openxmlformats-officedocument.customXmlProperties+xml"/>
  <Override PartName="/customXml/itemProps15.xml" ContentType="application/vnd.openxmlformats-officedocument.customXmlProperties+xml"/>
  <Override PartName="/customXml/itemProps16.xml" ContentType="application/vnd.openxmlformats-officedocument.customXmlProperties+xml"/>
  <Override PartName="/customXml/itemProps17.xml" ContentType="application/vnd.openxmlformats-officedocument.customXmlProperties+xml"/>
  <Override PartName="/customXml/itemProps18.xml" ContentType="application/vnd.openxmlformats-officedocument.customXmlProperties+xml"/>
  <Override PartName="/customXml/itemProps19.xml" ContentType="application/vnd.openxmlformats-officedocument.customXmlProperties+xml"/>
  <Override PartName="/customXml/itemProps2.xml" ContentType="application/vnd.openxmlformats-officedocument.customXmlProperties+xml"/>
  <Override PartName="/customXml/itemProps20.xml" ContentType="application/vnd.openxmlformats-officedocument.customXmlProperties+xml"/>
  <Override PartName="/customXml/itemProps21.xml" ContentType="application/vnd.openxmlformats-officedocument.customXmlProperties+xml"/>
  <Override PartName="/customXml/itemProps22.xml" ContentType="application/vnd.openxmlformats-officedocument.customXmlProperties+xml"/>
  <Override PartName="/customXml/itemProps23.xml" ContentType="application/vnd.openxmlformats-officedocument.customXmlProperties+xml"/>
  <Override PartName="/customXml/itemProps24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customXml/itemProps6.xml" ContentType="application/vnd.openxmlformats-officedocument.customXmlProperties+xml"/>
  <Override PartName="/customXml/itemProps7.xml" ContentType="application/vnd.openxmlformats-officedocument.customXmlProperties+xml"/>
  <Override PartName="/customXml/itemProps8.xml" ContentType="application/vnd.openxmlformats-officedocument.customXmlProperties+xml"/>
  <Override PartName="/customXml/itemProps9.xml" ContentType="application/vnd.openxmlformats-officedocument.customXmlProperties+xml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25"/>
    <p:sldMasterId id="2147483678" r:id="rId26"/>
  </p:sldMasterIdLst>
  <p:notesMasterIdLst>
    <p:notesMasterId r:id="rId27"/>
  </p:notesMasterIdLst>
  <p:sldIdLst>
    <p:sldId id="259" r:id="rId28"/>
    <p:sldId id="262" r:id="rId29"/>
    <p:sldId id="265" r:id="rId30"/>
    <p:sldId id="268" r:id="rId31"/>
    <p:sldId id="271" r:id="rId32"/>
    <p:sldId id="274" r:id="rId33"/>
    <p:sldId id="277" r:id="rId34"/>
    <p:sldId id="280" r:id="rId35"/>
    <p:sldId id="283" r:id="rId36"/>
    <p:sldId id="286" r:id="rId37"/>
    <p:sldId id="289" r:id="rId38"/>
    <p:sldId id="292" r:id="rId39"/>
    <p:sldId id="295" r:id="rId40"/>
    <p:sldId id="298" r:id="rId41"/>
    <p:sldId id="301" r:id="rId42"/>
    <p:sldId id="304" r:id="rId43"/>
    <p:sldId id="307" r:id="rId44"/>
    <p:sldId id="310" r:id="rId45"/>
    <p:sldId id="313" r:id="rId46"/>
    <p:sldId id="316" r:id="rId47"/>
    <p:sldId id="319" r:id="rId48"/>
    <p:sldId id="322" r:id="rId49"/>
    <p:sldId id="325" r:id="rId50"/>
    <p:sldId id="328" r:id="rId51"/>
    <p:sldId id="331" r:id="rId52"/>
    <p:sldId id="333" r:id="rId53"/>
  </p:sldIdLst>
  <p:sldSz cx="9144000" cy="6840538"/>
  <p:notesSz cx="6858000" cy="9144000"/>
  <p:custDataLst>
    <p:tags r:id="rId5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customXml" Target="../customXml/item1.xml" /><Relationship Id="rId10" Type="http://schemas.openxmlformats.org/officeDocument/2006/relationships/customXml" Target="../customXml/item10.xml" /><Relationship Id="rId11" Type="http://schemas.openxmlformats.org/officeDocument/2006/relationships/customXml" Target="../customXml/item11.xml" /><Relationship Id="rId12" Type="http://schemas.openxmlformats.org/officeDocument/2006/relationships/customXml" Target="../customXml/item12.xml" /><Relationship Id="rId13" Type="http://schemas.openxmlformats.org/officeDocument/2006/relationships/customXml" Target="../customXml/item13.xml" /><Relationship Id="rId14" Type="http://schemas.openxmlformats.org/officeDocument/2006/relationships/customXml" Target="../customXml/item14.xml" /><Relationship Id="rId15" Type="http://schemas.openxmlformats.org/officeDocument/2006/relationships/customXml" Target="../customXml/item15.xml" /><Relationship Id="rId16" Type="http://schemas.openxmlformats.org/officeDocument/2006/relationships/customXml" Target="../customXml/item16.xml" /><Relationship Id="rId17" Type="http://schemas.openxmlformats.org/officeDocument/2006/relationships/customXml" Target="../customXml/item17.xml" /><Relationship Id="rId18" Type="http://schemas.openxmlformats.org/officeDocument/2006/relationships/customXml" Target="../customXml/item18.xml" /><Relationship Id="rId19" Type="http://schemas.openxmlformats.org/officeDocument/2006/relationships/customXml" Target="../customXml/item19.xml" /><Relationship Id="rId2" Type="http://schemas.openxmlformats.org/officeDocument/2006/relationships/customXml" Target="../customXml/item2.xml" /><Relationship Id="rId20" Type="http://schemas.openxmlformats.org/officeDocument/2006/relationships/customXml" Target="../customXml/item20.xml" /><Relationship Id="rId21" Type="http://schemas.openxmlformats.org/officeDocument/2006/relationships/customXml" Target="../customXml/item21.xml" /><Relationship Id="rId22" Type="http://schemas.openxmlformats.org/officeDocument/2006/relationships/customXml" Target="../customXml/item22.xml" /><Relationship Id="rId23" Type="http://schemas.openxmlformats.org/officeDocument/2006/relationships/customXml" Target="../customXml/item23.xml" /><Relationship Id="rId24" Type="http://schemas.openxmlformats.org/officeDocument/2006/relationships/customXml" Target="../customXml/item24.xml" /><Relationship Id="rId25" Type="http://schemas.openxmlformats.org/officeDocument/2006/relationships/slideMaster" Target="slideMasters/slideMaster1.xml" /><Relationship Id="rId26" Type="http://schemas.openxmlformats.org/officeDocument/2006/relationships/slideMaster" Target="slideMasters/slideMaster2.xml" /><Relationship Id="rId27" Type="http://schemas.openxmlformats.org/officeDocument/2006/relationships/notesMaster" Target="notesMasters/notesMaster1.xml" /><Relationship Id="rId28" Type="http://schemas.openxmlformats.org/officeDocument/2006/relationships/slide" Target="slides/slide1.xml" /><Relationship Id="rId29" Type="http://schemas.openxmlformats.org/officeDocument/2006/relationships/slide" Target="slides/slide2.xml" /><Relationship Id="rId3" Type="http://schemas.openxmlformats.org/officeDocument/2006/relationships/customXml" Target="../customXml/item3.xml" /><Relationship Id="rId30" Type="http://schemas.openxmlformats.org/officeDocument/2006/relationships/slide" Target="slides/slide3.xml" /><Relationship Id="rId31" Type="http://schemas.openxmlformats.org/officeDocument/2006/relationships/slide" Target="slides/slide4.xml" /><Relationship Id="rId32" Type="http://schemas.openxmlformats.org/officeDocument/2006/relationships/slide" Target="slides/slide5.xml" /><Relationship Id="rId33" Type="http://schemas.openxmlformats.org/officeDocument/2006/relationships/slide" Target="slides/slide6.xml" /><Relationship Id="rId34" Type="http://schemas.openxmlformats.org/officeDocument/2006/relationships/slide" Target="slides/slide7.xml" /><Relationship Id="rId35" Type="http://schemas.openxmlformats.org/officeDocument/2006/relationships/slide" Target="slides/slide8.xml" /><Relationship Id="rId36" Type="http://schemas.openxmlformats.org/officeDocument/2006/relationships/slide" Target="slides/slide9.xml" /><Relationship Id="rId37" Type="http://schemas.openxmlformats.org/officeDocument/2006/relationships/slide" Target="slides/slide10.xml" /><Relationship Id="rId38" Type="http://schemas.openxmlformats.org/officeDocument/2006/relationships/slide" Target="slides/slide11.xml" /><Relationship Id="rId39" Type="http://schemas.openxmlformats.org/officeDocument/2006/relationships/slide" Target="slides/slide12.xml" /><Relationship Id="rId4" Type="http://schemas.openxmlformats.org/officeDocument/2006/relationships/customXml" Target="../customXml/item4.xml" /><Relationship Id="rId40" Type="http://schemas.openxmlformats.org/officeDocument/2006/relationships/slide" Target="slides/slide13.xml" /><Relationship Id="rId41" Type="http://schemas.openxmlformats.org/officeDocument/2006/relationships/slide" Target="slides/slide14.xml" /><Relationship Id="rId42" Type="http://schemas.openxmlformats.org/officeDocument/2006/relationships/slide" Target="slides/slide15.xml" /><Relationship Id="rId43" Type="http://schemas.openxmlformats.org/officeDocument/2006/relationships/slide" Target="slides/slide16.xml" /><Relationship Id="rId44" Type="http://schemas.openxmlformats.org/officeDocument/2006/relationships/slide" Target="slides/slide17.xml" /><Relationship Id="rId45" Type="http://schemas.openxmlformats.org/officeDocument/2006/relationships/slide" Target="slides/slide18.xml" /><Relationship Id="rId46" Type="http://schemas.openxmlformats.org/officeDocument/2006/relationships/slide" Target="slides/slide19.xml" /><Relationship Id="rId47" Type="http://schemas.openxmlformats.org/officeDocument/2006/relationships/slide" Target="slides/slide20.xml" /><Relationship Id="rId48" Type="http://schemas.openxmlformats.org/officeDocument/2006/relationships/slide" Target="slides/slide21.xml" /><Relationship Id="rId49" Type="http://schemas.openxmlformats.org/officeDocument/2006/relationships/slide" Target="slides/slide22.xml" /><Relationship Id="rId5" Type="http://schemas.openxmlformats.org/officeDocument/2006/relationships/customXml" Target="../customXml/item5.xml" /><Relationship Id="rId50" Type="http://schemas.openxmlformats.org/officeDocument/2006/relationships/slide" Target="slides/slide23.xml" /><Relationship Id="rId51" Type="http://schemas.openxmlformats.org/officeDocument/2006/relationships/slide" Target="slides/slide24.xml" /><Relationship Id="rId52" Type="http://schemas.openxmlformats.org/officeDocument/2006/relationships/slide" Target="slides/slide25.xml" /><Relationship Id="rId53" Type="http://schemas.openxmlformats.org/officeDocument/2006/relationships/slide" Target="slides/slide26.xml" /><Relationship Id="rId54" Type="http://schemas.openxmlformats.org/officeDocument/2006/relationships/tags" Target="tags/tag1.xml" /><Relationship Id="rId55" Type="http://schemas.openxmlformats.org/officeDocument/2006/relationships/presProps" Target="presProps.xml" /><Relationship Id="rId56" Type="http://schemas.openxmlformats.org/officeDocument/2006/relationships/viewProps" Target="viewProps.xml" /><Relationship Id="rId57" Type="http://schemas.openxmlformats.org/officeDocument/2006/relationships/theme" Target="theme/theme1.xml" /><Relationship Id="rId58" Type="http://schemas.openxmlformats.org/officeDocument/2006/relationships/tableStyles" Target="tableStyles.xml" /><Relationship Id="rId6" Type="http://schemas.openxmlformats.org/officeDocument/2006/relationships/customXml" Target="../customXml/item6.xml" /><Relationship Id="rId7" Type="http://schemas.openxmlformats.org/officeDocument/2006/relationships/customXml" Target="../customXml/item7.xml" /><Relationship Id="rId8" Type="http://schemas.openxmlformats.org/officeDocument/2006/relationships/customXml" Target="../customXml/item8.xml" /><Relationship Id="rId9" Type="http://schemas.openxmlformats.org/officeDocument/2006/relationships/customXml" Target="../customXml/item9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F2E16A1-CD54-44AD-AAEF-7C0100267705}" type="datetimeFigureOut">
              <a:rPr lang="zh-CN" altLang="en-US" smtClean="0"/>
              <a:t>2023/1/10</a:t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4FC518D-AE7E-41F4-BDAF-13DD522B5C6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1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_rels/notesSlide1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_rels/notesSlide1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_rels/notesSlide1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1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1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_rels/notesSlide1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7.xml" /><Relationship Id="rId2" Type="http://schemas.openxmlformats.org/officeDocument/2006/relationships/notesMaster" Target="../notesMasters/notesMaster1.xml" /></Relationships>
</file>

<file path=ppt/notesSlides/_rels/notesSlide1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8.xml" /><Relationship Id="rId2" Type="http://schemas.openxmlformats.org/officeDocument/2006/relationships/notesMaster" Target="../notesMasters/notesMaster1.xml" /></Relationships>
</file>

<file path=ppt/notesSlides/_rels/notesSlide1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9.xml" /><Relationship Id="rId2" Type="http://schemas.openxmlformats.org/officeDocument/2006/relationships/notesMaster" Target="../notesMasters/notesMaster1.xml" /></Relationships>
</file>

<file path=ppt/notesSlides/_rels/notesSlide1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0.xml" /><Relationship Id="rId2" Type="http://schemas.openxmlformats.org/officeDocument/2006/relationships/notesMaster" Target="../notesMasters/notesMaster1.xml" /></Relationships>
</file>

<file path=ppt/notesSlides/_rels/notesSlide2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1.xml" /><Relationship Id="rId2" Type="http://schemas.openxmlformats.org/officeDocument/2006/relationships/notesMaster" Target="../notesMasters/notesMaster1.xml" /></Relationships>
</file>

<file path=ppt/notesSlides/_rels/notesSlide2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2.xml" /><Relationship Id="rId2" Type="http://schemas.openxmlformats.org/officeDocument/2006/relationships/notesMaster" Target="../notesMasters/notesMaster1.xml" /></Relationships>
</file>

<file path=ppt/notesSlides/_rels/notesSlide2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3.xml" /><Relationship Id="rId2" Type="http://schemas.openxmlformats.org/officeDocument/2006/relationships/notesMaster" Target="../notesMasters/notesMaster1.xml" /></Relationships>
</file>

<file path=ppt/notesSlides/_rels/notesSlide2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4.xml" /><Relationship Id="rId2" Type="http://schemas.openxmlformats.org/officeDocument/2006/relationships/notesMaster" Target="../notesMasters/notesMaster1.xml" /></Relationships>
</file>

<file path=ppt/notesSlides/_rels/notesSlide2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5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备注占位符 1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备注占位符 1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备注占位符 1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备注占位符 1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备注占位符 1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备注占位符 1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备注占位符 1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备注占位符 1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备注占位符 1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备注占位符 1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备注占位符 1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备注占位符 1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备注占位符 1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备注占位符 1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备注占位符 1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备注占位符 1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备注占位符 1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备注占位符 1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备注占位符 1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备注占位符 1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备注占位符 1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备注占位符 1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备注占位符 1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备注占位符 1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97A565-842D-4861-A8BC-5AD5B8EC95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B81B7F-4439-4623-87B3-AE39BA1891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20CE65-1AE8-4C3E-958A-31D2733FB8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A6B9FC4-541C-4B26-94E1-D32E5DEE49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4C8EC39-B6B9-40DB-B637-0B0CE16E18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2DF0F3B-2641-43A7-8C12-158FD522F9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E2B3D4F-77FC-40CF-B79E-CC591AB392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74FBC5C-890C-4B7B-A732-9406A6512D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418C6E0-1F4A-429D-A4EE-B5C5638232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78A637-0989-4040-8F9A-995B507CB4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93EBCD-CBB3-4B66-A9F9-DB57E812A5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" name="图片 4"/>
          <p:cNvPicPr>
            <a:picLocks noChangeAspect="1"/>
          </p:cNvPicPr>
          <p:nvPr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9027"/>
            <a:ext cx="9204504" cy="6867625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1_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D819A9AE-DFF2-479B-AF37-FAA367F55B3D}" type="datetimeFigureOut">
              <a:rPr lang="zh-CN" altLang="en-US" smtClean="0"/>
              <a:t>2023/1/10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3F8935AA-09F9-4C1A-89F2-CB34E0111C49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2_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D819A9AE-DFF2-479B-AF37-FAA367F55B3D}" type="datetimeFigureOut">
              <a:rPr lang="zh-CN" altLang="en-US" smtClean="0"/>
              <a:t>2023/1/10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3F8935AA-09F9-4C1A-89F2-CB34E0111C49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image" Target="../media/image2.png" /><Relationship Id="rId7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0539"/>
            <a:ext cx="9144000" cy="6819459"/>
          </a:xfrm>
          <a:prstGeom prst="rect">
            <a:avLst/>
          </a:prstGeom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74" r:id="rId2"/>
    <p:sldLayoutId id="2147483675" r:id="rId3"/>
    <p:sldLayoutId id="2147483676" r:id="rId4"/>
    <p:sldLayoutId id="2147483677" r:id="rId5"/>
  </p:sldLayoutIdLst>
  <p:transition/>
  <p:timing/>
  <p:txStyles>
    <p:titleStyle>
      <a:lvl1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2pPr>
      <a:lvl3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3pPr>
      <a:lvl4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4pPr>
      <a:lvl5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ea typeface="+mn-ea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ea typeface="+mn-ea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ea typeface="+mn-ea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5pPr>
      <a:lvl6pPr marL="25146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6pPr>
      <a:lvl7pPr marL="29718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7pPr>
      <a:lvl8pPr marL="34290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8pPr>
      <a:lvl9pPr marL="38862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notesSlide" Target="../notesSlides/notesSlide1.xml" /><Relationship Id="rId3" Type="http://schemas.openxmlformats.org/officeDocument/2006/relationships/customXml" Target="../../customXml/item1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3.jpeg" /><Relationship Id="rId4" Type="http://schemas.openxmlformats.org/officeDocument/2006/relationships/customXml" Target="../../customXml/item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notesSlide" Target="../notesSlides/notesSlide3.xml" /><Relationship Id="rId3" Type="http://schemas.openxmlformats.org/officeDocument/2006/relationships/customXml" Target="../../customXml/item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notesSlide" Target="../notesSlides/notesSlide4.xml" /><Relationship Id="rId3" Type="http://schemas.openxmlformats.org/officeDocument/2006/relationships/customXml" Target="../../customXml/item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4.jpeg" /><Relationship Id="rId4" Type="http://schemas.openxmlformats.org/officeDocument/2006/relationships/customXml" Target="../../customXml/item5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notesSlide" Target="../notesSlides/notesSlide6.xml" /><Relationship Id="rId3" Type="http://schemas.openxmlformats.org/officeDocument/2006/relationships/customXml" Target="../../customXml/item6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5.jpeg" /><Relationship Id="rId4" Type="http://schemas.openxmlformats.org/officeDocument/2006/relationships/customXml" Target="../../customXml/item7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notesSlide" Target="../notesSlides/notesSlide8.xml" /><Relationship Id="rId3" Type="http://schemas.openxmlformats.org/officeDocument/2006/relationships/customXml" Target="../../customXml/item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notesSlide" Target="../notesSlides/notesSlide9.xml" /><Relationship Id="rId3" Type="http://schemas.openxmlformats.org/officeDocument/2006/relationships/customXml" Target="../../customXml/item9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notesSlide" Target="../notesSlides/notesSlide10.xml" /><Relationship Id="rId3" Type="http://schemas.openxmlformats.org/officeDocument/2006/relationships/image" Target="../media/image6.jpeg" /><Relationship Id="rId4" Type="http://schemas.openxmlformats.org/officeDocument/2006/relationships/customXml" Target="../../customXml/item10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notesSlide" Target="../notesSlides/notesSlide11.xml" /><Relationship Id="rId3" Type="http://schemas.openxmlformats.org/officeDocument/2006/relationships/image" Target="../media/image7.jpeg" /><Relationship Id="rId4" Type="http://schemas.openxmlformats.org/officeDocument/2006/relationships/customXml" Target="../../customXml/item11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notesSlide" Target="../notesSlides/notesSlide12.xml" /><Relationship Id="rId3" Type="http://schemas.openxmlformats.org/officeDocument/2006/relationships/customXml" Target="../../customXml/item12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notesSlide" Target="../notesSlides/notesSlide13.xml" /><Relationship Id="rId3" Type="http://schemas.openxmlformats.org/officeDocument/2006/relationships/image" Target="../media/image8.jpeg" /><Relationship Id="rId4" Type="http://schemas.openxmlformats.org/officeDocument/2006/relationships/customXml" Target="../../customXml/item13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notesSlide" Target="../notesSlides/notesSlide14.xml" /><Relationship Id="rId3" Type="http://schemas.openxmlformats.org/officeDocument/2006/relationships/customXml" Target="../../customXml/item14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notesSlide" Target="../notesSlides/notesSlide15.xml" /><Relationship Id="rId3" Type="http://schemas.openxmlformats.org/officeDocument/2006/relationships/customXml" Target="../../customXml/item15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notesSlide" Target="../notesSlides/notesSlide16.xml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customXml" Target="../../customXml/item16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notesSlide" Target="../notesSlides/notesSlide17.xml" /><Relationship Id="rId3" Type="http://schemas.openxmlformats.org/officeDocument/2006/relationships/customXml" Target="../../customXml/item17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notesSlide" Target="../notesSlides/notesSlide18.xml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customXml" Target="../../customXml/item18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notesSlide" Target="../notesSlides/notesSlide19.xml" /><Relationship Id="rId3" Type="http://schemas.openxmlformats.org/officeDocument/2006/relationships/customXml" Target="../../customXml/item19.xml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notesSlide" Target="../notesSlides/notesSlide20.xml" /><Relationship Id="rId3" Type="http://schemas.openxmlformats.org/officeDocument/2006/relationships/image" Target="../media/image13.jpeg" /><Relationship Id="rId4" Type="http://schemas.openxmlformats.org/officeDocument/2006/relationships/customXml" Target="../../customXml/item20.xml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notesSlide" Target="../notesSlides/notesSlide21.xml" /><Relationship Id="rId3" Type="http://schemas.openxmlformats.org/officeDocument/2006/relationships/customXml" Target="../../customXml/item21.xml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notesSlide" Target="../notesSlides/notesSlide22.xml" /><Relationship Id="rId3" Type="http://schemas.openxmlformats.org/officeDocument/2006/relationships/customXml" Target="../../customXml/item22.xml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notesSlide" Target="../notesSlides/notesSlide23.xml" /><Relationship Id="rId3" Type="http://schemas.openxmlformats.org/officeDocument/2006/relationships/customXml" Target="../../customXml/item23.xml" /></Relationships>
</file>

<file path=ppt/slides/_rels/slide2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notesSlide" Target="../notesSlides/notesSlide24.xml" /><Relationship Id="rId3" Type="http://schemas.openxmlformats.org/officeDocument/2006/relationships/image" Target="../media/image14.jpeg" /><Relationship Id="rId4" Type="http://schemas.openxmlformats.org/officeDocument/2006/relationships/customXml" Target="../../customXml/item24.xml" /></Relationships>
</file>

<file path=ppt/slides/_rels/slide2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67125146201006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Rectangle 2"/>
          <p:cNvSpPr txBox="1"/>
          <p:nvPr/>
        </p:nvSpPr>
        <p:spPr>
          <a:xfrm>
            <a:off x="7351642" y="2326849"/>
            <a:ext cx="1267547" cy="1291191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zh-CN"/>
            </a:defPPr>
            <a:lvl1pPr marL="0" lvl="0" algn="ctr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marL="457200" algn="ctr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ctr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ctr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ctr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457200" algn="ctr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914400" algn="ctr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1371600" algn="ctr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1828800" algn="ctr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4000" kern="0">
                <a:solidFill>
                  <a:schemeClr val="bg1"/>
                </a:solidFill>
                <a:latin typeface="方正兰亭黑_GBK" panose="02000000000000000000" pitchFamily="2" charset="-122"/>
                <a:ea typeface="方正兰亭黑_GBK" panose="02000000000000000000" pitchFamily="2" charset="-122"/>
              </a:rPr>
              <a:t>高考</a:t>
            </a:r>
            <a:br>
              <a:rPr lang="en-US" altLang="zh-CN" sz="4000" kern="0">
                <a:solidFill>
                  <a:schemeClr val="bg1"/>
                </a:solidFill>
                <a:latin typeface="方正兰亭黑_GBK" panose="02000000000000000000" pitchFamily="2" charset="-122"/>
                <a:ea typeface="方正兰亭黑_GBK" panose="02000000000000000000" pitchFamily="2" charset="-122"/>
              </a:rPr>
            </a:br>
            <a:r>
              <a:rPr lang="zh-CN" altLang="en-US" sz="4000" kern="0">
                <a:solidFill>
                  <a:schemeClr val="bg1"/>
                </a:solidFill>
                <a:latin typeface="方正兰亭黑_GBK" panose="02000000000000000000" pitchFamily="2" charset="-122"/>
                <a:ea typeface="方正兰亭黑_GBK" panose="02000000000000000000" pitchFamily="2" charset="-122"/>
              </a:rPr>
              <a:t>生物</a:t>
            </a:r>
          </a:p>
        </p:txBody>
      </p:sp>
      <p:cxnSp>
        <p:nvCxnSpPr>
          <p:cNvPr id="8" name="直线连接符 2"/>
          <p:cNvCxnSpPr/>
          <p:nvPr/>
        </p:nvCxnSpPr>
        <p:spPr bwMode="auto">
          <a:xfrm>
            <a:off x="7488218" y="3610156"/>
            <a:ext cx="1008994" cy="0"/>
          </a:xfrm>
          <a:prstGeom prst="line">
            <a:avLst/>
          </a:prstGeom>
          <a:solidFill>
            <a:schemeClr val="accent1"/>
          </a:solidFill>
          <a:ln w="3175" cap="flat" cmpd="sng" algn="ctr">
            <a:solidFill>
              <a:srgbClr val="FFFF00"/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9" name="Rectangle 2"/>
          <p:cNvSpPr txBox="1"/>
          <p:nvPr/>
        </p:nvSpPr>
        <p:spPr>
          <a:xfrm>
            <a:off x="7406238" y="3610156"/>
            <a:ext cx="1179839" cy="315305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zh-CN"/>
            </a:defPPr>
            <a:lvl1pPr marL="0" lvl="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marL="4572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457200" algn="ctr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914400" algn="ctr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1371600" algn="ctr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1828800" algn="ctr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dist" eaLnBrk="1" hangingPunct="1"/>
            <a:r>
              <a:rPr lang="zh-CN" altLang="en-US" sz="1400" b="0" kern="0">
                <a:solidFill>
                  <a:srgbClr val="FFFF00"/>
                </a:solidFill>
                <a:latin typeface="方正兰亭刊黑_GBK" panose="02000000000000000000" pitchFamily="2" charset="-122"/>
                <a:ea typeface="方正兰亭刊黑_GBK" panose="02000000000000000000" pitchFamily="2" charset="-122"/>
              </a:rPr>
              <a:t>新高考专用</a:t>
            </a:r>
          </a:p>
        </p:txBody>
      </p:sp>
      <p:sp>
        <p:nvSpPr>
          <p:cNvPr id="11" name="Rectangle 2"/>
          <p:cNvSpPr txBox="1">
            <a:spLocks noChangeArrowheads="1"/>
          </p:cNvSpPr>
          <p:nvPr/>
        </p:nvSpPr>
        <p:spPr>
          <a:xfrm>
            <a:off x="-6985" y="4661595"/>
            <a:ext cx="8626174" cy="2118831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ts val="4000"/>
              </a:lnSpc>
              <a:defRPr/>
            </a:pPr>
            <a:r>
              <a:rPr lang="zh-CN" altLang="en-US" sz="3200" kern="0">
                <a:solidFill>
                  <a:schemeClr val="bg1"/>
                </a:solidFill>
                <a:latin typeface="方正兰亭黑6_GBK" panose="02000000000000000000" pitchFamily="2" charset="-122"/>
                <a:ea typeface="方正兰亭黑6_GBK" panose="02000000000000000000" pitchFamily="2" charset="-122"/>
              </a:rPr>
              <a:t>第八单元　生物与环境</a:t>
            </a:r>
            <a:br>
              <a:rPr kumimoji="0" lang="en-US" altLang="zh-CN" sz="2800" b="0" kern="0" cap="none" spc="0" normalizeH="0" baseline="0" noProof="0">
                <a:solidFill>
                  <a:schemeClr val="bg1"/>
                </a:solidFill>
                <a:latin typeface="黑体" panose="02010609060101010101" charset="-122"/>
                <a:ea typeface="黑体" panose="02010609060101010101" charset="-122"/>
                <a:cs typeface="+mj-cs"/>
              </a:rPr>
            </a:br>
            <a:r>
              <a:rPr lang="zh-CN" altLang="en-US" sz="2600" kern="0">
                <a:solidFill>
                  <a:schemeClr val="bg1"/>
                </a:solidFill>
                <a:latin typeface="方正兰亭黑4_GBK" panose="02000000000000000000" pitchFamily="2" charset="-122"/>
                <a:ea typeface="方正兰亭黑4_GBK" panose="02000000000000000000" pitchFamily="2" charset="-122"/>
              </a:rPr>
              <a:t>专题二十一　种群及其动态</a:t>
            </a:r>
            <a:endParaRPr lang="en-US" altLang="zh-CN" sz="2600" kern="0">
              <a:solidFill>
                <a:schemeClr val="bg1"/>
              </a:solidFill>
              <a:latin typeface="方正兰亭黑4_GBK" panose="02000000000000000000" pitchFamily="2" charset="-122"/>
              <a:ea typeface="方正兰亭黑4_GBK" panose="02000000000000000000" pitchFamily="2" charset="-122"/>
              <a:cs typeface="+mj-cs"/>
            </a:endParaRPr>
          </a:p>
          <a:p>
            <a:pPr marR="0" algn="r" defTabSz="914400">
              <a:lnSpc>
                <a:spcPts val="4000"/>
              </a:lnSpc>
              <a:buClrTx/>
              <a:buSzTx/>
              <a:buFontTx/>
              <a:buNone/>
              <a:defRPr/>
            </a:pPr>
            <a:endParaRPr kumimoji="0" lang="zh-CN" altLang="en-US" sz="2800" b="0" kern="0" cap="none" spc="0" normalizeH="0" baseline="0" noProof="0">
              <a:solidFill>
                <a:schemeClr val="bg1"/>
              </a:solidFill>
              <a:latin typeface="黑体" panose="02010609060101010101" charset="-122"/>
              <a:ea typeface="黑体" panose="02010609060101010101" charset="-122"/>
              <a:cs typeface="+mj-cs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3" name="组合 2">
            <a:extLst>
              <a:ext uri="{FF2B5EF4-FFF2-40B4-BE49-F238E27FC236}">
                <a16:creationId xmlns:a16="http://schemas.microsoft.com/office/drawing/2014/main" id="{3B5E71E3-537C-96AA-0BC1-9548878F74F7}"/>
              </a:ext>
            </a:extLst>
          </p:cNvPr>
          <p:cNvGrpSpPr/>
          <p:nvPr/>
        </p:nvGrpSpPr>
        <p:grpSpPr>
          <a:xfrm>
            <a:off x="0" y="991377"/>
            <a:ext cx="9144000" cy="406717"/>
            <a:chOff x="0" y="1364298"/>
            <a:chExt cx="9144000" cy="406717"/>
          </a:xfrm>
        </p:grpSpPr>
        <p:cxnSp>
          <p:nvCxnSpPr>
            <p:cNvPr id="4" name="直接连接符 3"/>
            <p:cNvCxnSpPr/>
            <p:nvPr/>
          </p:nvCxnSpPr>
          <p:spPr>
            <a:xfrm flipV="1">
              <a:off x="0" y="1548130"/>
              <a:ext cx="9144000" cy="15240"/>
            </a:xfrm>
            <a:prstGeom prst="line">
              <a:avLst/>
            </a:prstGeom>
            <a:ln w="38100">
              <a:solidFill>
                <a:srgbClr val="EA5433"/>
              </a:solidFill>
            </a:ln>
          </p:spPr>
          <p:style>
            <a:lnRef idx="1">
              <a:schemeClr val="accent5"/>
            </a:lnRef>
            <a:fillRef idx="0">
              <a:schemeClr val="accent5"/>
            </a:fillRef>
            <a:effectRef idx="0">
              <a:schemeClr val="accent5"/>
            </a:effectRef>
            <a:fontRef idx="minor">
              <a:schemeClr val="tx1"/>
            </a:fontRef>
          </p:style>
        </p:cxnSp>
        <p:sp>
          <p:nvSpPr>
            <p:cNvPr id="5" name="六边形 4"/>
            <p:cNvSpPr/>
            <p:nvPr/>
          </p:nvSpPr>
          <p:spPr>
            <a:xfrm>
              <a:off x="4008755" y="1364298"/>
              <a:ext cx="1126490" cy="382905"/>
            </a:xfrm>
            <a:prstGeom prst="hexagon">
              <a:avLst/>
            </a:prstGeom>
            <a:solidFill>
              <a:srgbClr val="EA543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" name="文本框 7"/>
            <p:cNvSpPr txBox="1"/>
            <p:nvPr/>
          </p:nvSpPr>
          <p:spPr>
            <a:xfrm>
              <a:off x="4052570" y="1387475"/>
              <a:ext cx="1057910" cy="38354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1900" kern="2100" spc="320">
                  <a:solidFill>
                    <a:schemeClr val="bg1"/>
                  </a:solidFill>
                  <a:uFillTx/>
                  <a:latin typeface="方正兰亭大黑_GBK" panose="02000000000000000000" charset="-122"/>
                  <a:ea typeface="方正兰亭大黑_GBK" panose="02000000000000000000" charset="-122"/>
                </a:rPr>
                <a:t>基础篇</a:t>
              </a:r>
            </a:p>
          </p:txBody>
        </p:sp>
      </p:grpSp>
      <p:sp>
        <p:nvSpPr>
          <p:cNvPr id="7" name="TextBox 2"/>
          <p:cNvSpPr txBox="1"/>
          <p:nvPr/>
        </p:nvSpPr>
        <p:spPr>
          <a:xfrm>
            <a:off x="357158" y="1507650"/>
            <a:ext cx="8316000" cy="412421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 eaLnBrk="0" latinLnBrk="1" hangingPunct="0">
              <a:lnSpc>
                <a:spcPct val="150000"/>
              </a:lnSpc>
              <a:spcBef>
                <a:spcPts val="147"/>
              </a:spcBef>
              <a:buNone/>
            </a:pPr>
            <a:r>
              <a:rPr lang="zh-CN" altLang="en-US" sz="2000" b="1" kern="0">
                <a:solidFill>
                  <a:srgbClr val="000000"/>
                </a:solidFill>
                <a:latin typeface="方正兰亭刊黑_GBK" panose="02000000000000000000" pitchFamily="2" charset="-122"/>
                <a:ea typeface="方正兰亭刊黑_GBK" panose="02000000000000000000" pitchFamily="2" charset="-122"/>
              </a:rPr>
              <a:t>考点一　种群的数量特征</a:t>
            </a:r>
          </a:p>
        </p:txBody>
      </p:sp>
      <p:sp>
        <p:nvSpPr>
          <p:cNvPr id="8" name="TextBox 2"/>
          <p:cNvSpPr txBox="1"/>
          <p:nvPr/>
        </p:nvSpPr>
        <p:spPr>
          <a:xfrm>
            <a:off x="720000" y="2128228"/>
            <a:ext cx="8316000" cy="2792239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eaLnBrk="0" latinLnBrk="1" hangingPunct="0">
              <a:lnSpc>
                <a:spcPct val="150000"/>
              </a:lnSpc>
              <a:spcBef>
                <a:spcPts val="147"/>
              </a:spcBef>
              <a:buNone/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1.(2023届河北省级一联,12)下列有关种群的叙述,错误的是</a:t>
            </a:r>
            <a:r>
              <a:rPr lang="zh-CN" altLang="en-US" sz="1574" kern="0" spc="438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 </a:t>
            </a: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(　    )</a:t>
            </a:r>
            <a:endParaRPr lang="zh-CN" altLang="en-US"/>
          </a:p>
          <a:p>
            <a:pPr marL="0" indent="0" eaLnBrk="0" latinLnBrk="1" hangingPunct="0">
              <a:lnSpc>
                <a:spcPct val="150000"/>
              </a:lnSpc>
              <a:spcBef>
                <a:spcPts val="147"/>
              </a:spcBef>
              <a:buNone/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A.可用样方法调查一块菠菜地中蜗牛的种群密度</a:t>
            </a:r>
            <a:endParaRPr lang="zh-CN" altLang="en-US"/>
          </a:p>
          <a:p>
            <a:pPr marL="0" indent="0" eaLnBrk="0" latinLnBrk="1" hangingPunct="0">
              <a:lnSpc>
                <a:spcPct val="150000"/>
              </a:lnSpc>
              <a:spcBef>
                <a:spcPts val="147"/>
              </a:spcBef>
              <a:buNone/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B.因资源与空间的限制,种群可能呈“S”形增长</a:t>
            </a:r>
            <a:endParaRPr lang="zh-CN" altLang="en-US"/>
          </a:p>
          <a:p>
            <a:pPr marL="0" indent="0" eaLnBrk="0" latinLnBrk="1" hangingPunct="0">
              <a:lnSpc>
                <a:spcPct val="150000"/>
              </a:lnSpc>
              <a:spcBef>
                <a:spcPts val="147"/>
              </a:spcBef>
              <a:buNone/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C.入侵生物的种群数量可能呈类似“J”形增长</a:t>
            </a:r>
            <a:endParaRPr lang="zh-CN" altLang="en-US"/>
          </a:p>
          <a:p>
            <a:pPr marL="0" indent="0" eaLnBrk="0" latinLnBrk="1" hangingPunct="0">
              <a:lnSpc>
                <a:spcPct val="150000"/>
              </a:lnSpc>
              <a:spcBef>
                <a:spcPts val="147"/>
              </a:spcBef>
              <a:buNone/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D.预测种群数量未来变化趋势主要依据种群的性别比例</a:t>
            </a:r>
            <a:endParaRPr lang="zh-CN" altLang="en-US"/>
          </a:p>
          <a:p>
            <a:pPr marL="0" indent="0" eaLnBrk="0" latinLnBrk="1" hangingPunct="0">
              <a:lnSpc>
                <a:spcPct val="150000"/>
              </a:lnSpc>
              <a:spcBef>
                <a:spcPts val="147"/>
              </a:spcBef>
              <a:buNone/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答案    D    </a:t>
            </a:r>
            <a:endParaRPr lang="zh-CN" altLang="en-US"/>
          </a:p>
        </p:txBody>
      </p:sp>
    </p:spTree>
    <p:custDataLst>
      <p:custData r:id="rId3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20000" y="1134253"/>
            <a:ext cx="8316000" cy="5224764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eaLnBrk="0" latinLnBrk="1" hangingPunct="0">
              <a:lnSpc>
                <a:spcPct val="150000"/>
              </a:lnSpc>
              <a:spcBef>
                <a:spcPts val="147"/>
              </a:spcBef>
              <a:buNone/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2.(2023届河南名校一联,17)如图表示种群特征及关系示意图,相关叙述错</a:t>
            </a:r>
            <a:br>
              <a:rPr/>
            </a:b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误的是</a:t>
            </a:r>
            <a:r>
              <a:rPr lang="zh-CN" altLang="en-US" sz="1574" kern="0" spc="438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 </a:t>
            </a: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(　    )</a:t>
            </a:r>
            <a:endParaRPr lang="en-US" altLang="zh-CN" sz="2012" kern="0">
              <a:solidFill>
                <a:srgbClr val="000000"/>
              </a:solidFill>
              <a:latin typeface="Times New Roman" pitchFamily="65" charset="-122"/>
              <a:ea typeface="宋体" pitchFamily="65" charset="-122"/>
            </a:endParaRPr>
          </a:p>
          <a:p>
            <a:pPr marL="0" indent="0" eaLnBrk="0" latinLnBrk="1" hangingPunct="0">
              <a:lnSpc>
                <a:spcPct val="150000"/>
              </a:lnSpc>
              <a:spcBef>
                <a:spcPts val="147"/>
              </a:spcBef>
              <a:buNone/>
            </a:pPr>
            <a:endParaRPr lang="en-US" altLang="zh-CN" sz="2012" kern="0">
              <a:solidFill>
                <a:srgbClr val="000000"/>
              </a:solidFill>
              <a:latin typeface="Times New Roman" pitchFamily="65" charset="-122"/>
              <a:ea typeface="宋体" pitchFamily="65" charset="-122"/>
            </a:endParaRPr>
          </a:p>
          <a:p>
            <a:pPr marL="0" indent="0" eaLnBrk="0" latinLnBrk="1" hangingPunct="0">
              <a:lnSpc>
                <a:spcPct val="150000"/>
              </a:lnSpc>
              <a:spcBef>
                <a:spcPts val="147"/>
              </a:spcBef>
              <a:buNone/>
            </a:pPr>
            <a:endParaRPr lang="en-US" altLang="zh-CN" sz="2012" kern="0">
              <a:solidFill>
                <a:srgbClr val="000000"/>
              </a:solidFill>
              <a:latin typeface="Times New Roman" pitchFamily="65" charset="-122"/>
              <a:ea typeface="宋体" pitchFamily="65" charset="-122"/>
            </a:endParaRPr>
          </a:p>
          <a:p>
            <a:pPr marL="0" indent="0" eaLnBrk="0" latinLnBrk="1" hangingPunct="0">
              <a:lnSpc>
                <a:spcPct val="150000"/>
              </a:lnSpc>
              <a:spcBef>
                <a:spcPts val="147"/>
              </a:spcBef>
              <a:buNone/>
            </a:pPr>
            <a:endParaRPr lang="en-US" altLang="zh-CN" sz="2012" kern="0">
              <a:solidFill>
                <a:srgbClr val="000000"/>
              </a:solidFill>
              <a:latin typeface="Times New Roman" pitchFamily="65" charset="-122"/>
              <a:ea typeface="宋体" pitchFamily="65" charset="-122"/>
            </a:endParaRPr>
          </a:p>
          <a:p>
            <a:pPr marL="0" indent="0" eaLnBrk="0" latinLnBrk="1" hangingPunct="0">
              <a:lnSpc>
                <a:spcPct val="150000"/>
              </a:lnSpc>
              <a:spcBef>
                <a:spcPts val="147"/>
              </a:spcBef>
              <a:buNone/>
            </a:pPr>
            <a:endParaRPr lang="en-US" altLang="zh-CN" sz="2012" kern="0">
              <a:solidFill>
                <a:srgbClr val="000000"/>
              </a:solidFill>
              <a:latin typeface="Times New Roman" pitchFamily="65" charset="-122"/>
              <a:ea typeface="宋体" pitchFamily="65" charset="-122"/>
            </a:endParaRPr>
          </a:p>
          <a:p>
            <a:pPr marL="0" indent="0" eaLnBrk="0" latinLnBrk="1" hangingPunct="0">
              <a:lnSpc>
                <a:spcPct val="150000"/>
              </a:lnSpc>
              <a:spcBef>
                <a:spcPts val="147"/>
              </a:spcBef>
              <a:buNone/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A.无迁入和迁出的条件下,当某种群数量达到</a:t>
            </a:r>
            <a:r>
              <a:rPr lang="zh-CN" altLang="en-US" sz="2012" i="1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K</a:t>
            </a: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值时,A应等于C</a:t>
            </a:r>
            <a:endParaRPr lang="zh-CN" altLang="en-US"/>
          </a:p>
          <a:p>
            <a:pPr marL="0" indent="0" eaLnBrk="0" latinLnBrk="1" hangingPunct="0">
              <a:lnSpc>
                <a:spcPct val="150000"/>
              </a:lnSpc>
              <a:spcBef>
                <a:spcPts val="147"/>
              </a:spcBef>
              <a:buNone/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B.图中a的含义是预测种群数量未来的变化</a:t>
            </a:r>
            <a:endParaRPr lang="zh-CN" altLang="en-US"/>
          </a:p>
          <a:p>
            <a:pPr marL="0" indent="0" eaLnBrk="0" latinLnBrk="1" hangingPunct="0">
              <a:lnSpc>
                <a:spcPct val="150000"/>
              </a:lnSpc>
              <a:spcBef>
                <a:spcPts val="147"/>
              </a:spcBef>
              <a:buNone/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C.B性别比例通过直接作用种群密度而影响种群数量</a:t>
            </a:r>
            <a:endParaRPr lang="zh-CN" altLang="en-US"/>
          </a:p>
          <a:p>
            <a:pPr marL="0" indent="0" eaLnBrk="0" latinLnBrk="1" hangingPunct="0">
              <a:lnSpc>
                <a:spcPct val="150000"/>
              </a:lnSpc>
              <a:spcBef>
                <a:spcPts val="147"/>
              </a:spcBef>
              <a:buNone/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D.若要调查某区域浣熊的种群密度,可采用标记重捕法</a:t>
            </a:r>
            <a:endParaRPr lang="en-US" altLang="zh-CN" sz="2012" kern="0">
              <a:solidFill>
                <a:srgbClr val="000000"/>
              </a:solidFill>
              <a:latin typeface="Times New Roman" pitchFamily="65" charset="-122"/>
              <a:ea typeface="宋体" pitchFamily="65" charset="-122"/>
            </a:endParaRPr>
          </a:p>
          <a:p>
            <a:pPr eaLnBrk="0" latinLnBrk="1" hangingPunct="0">
              <a:lnSpc>
                <a:spcPct val="150000"/>
              </a:lnSpc>
              <a:spcBef>
                <a:spcPts val="147"/>
              </a:spcBef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答案    C    </a:t>
            </a:r>
            <a:endParaRPr lang="zh-CN" altLang="en-US"/>
          </a:p>
        </p:txBody>
      </p:sp>
      <p:pic>
        <p:nvPicPr>
          <p:cNvPr id="3" name="图片 3" descr="textimage0.jpe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00298" y="2348699"/>
            <a:ext cx="3786214" cy="1414572"/>
          </a:xfrm>
          <a:prstGeom prst="rect">
            <a:avLst/>
          </a:prstGeom>
        </p:spPr>
      </p:pic>
    </p:spTree>
    <p:custDataLst>
      <p:custData r:id="rId4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20000" y="1260000"/>
            <a:ext cx="8316000" cy="5400000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eaLnBrk="0" latinLnBrk="1" hangingPunct="0">
              <a:lnSpc>
                <a:spcPct val="150000"/>
              </a:lnSpc>
              <a:spcBef>
                <a:spcPts val="147"/>
              </a:spcBef>
              <a:buNone/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3.(2023届安徽蚌埠一模,15)种群密度是种群的数量特征之一,下列叙述错</a:t>
            </a:r>
            <a:br>
              <a:rPr/>
            </a:b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误的是</a:t>
            </a:r>
            <a:r>
              <a:rPr lang="zh-CN" altLang="en-US" sz="1574" kern="0" spc="438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 </a:t>
            </a: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(　    )</a:t>
            </a:r>
            <a:endParaRPr lang="zh-CN" altLang="en-US"/>
          </a:p>
          <a:p>
            <a:pPr marL="0" indent="0" eaLnBrk="0" latinLnBrk="1" hangingPunct="0">
              <a:lnSpc>
                <a:spcPct val="150000"/>
              </a:lnSpc>
              <a:spcBef>
                <a:spcPts val="147"/>
              </a:spcBef>
              <a:buNone/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A.种群的“S”形增长主要是资源、天敌等因素限制而呈现的结果</a:t>
            </a:r>
            <a:endParaRPr lang="zh-CN" altLang="en-US"/>
          </a:p>
          <a:p>
            <a:pPr marL="0" indent="0" eaLnBrk="0" latinLnBrk="1" hangingPunct="0">
              <a:lnSpc>
                <a:spcPct val="150000"/>
              </a:lnSpc>
              <a:spcBef>
                <a:spcPts val="147"/>
              </a:spcBef>
              <a:buNone/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B.用性引诱剂诱杀蝗虫雄性个体,主要是通过增大死亡率来降低种群密</a:t>
            </a:r>
            <a:br>
              <a:rPr/>
            </a:b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度</a:t>
            </a:r>
            <a:endParaRPr lang="zh-CN" altLang="en-US"/>
          </a:p>
          <a:p>
            <a:pPr marL="0" indent="0" eaLnBrk="0" latinLnBrk="1" hangingPunct="0">
              <a:lnSpc>
                <a:spcPct val="150000"/>
              </a:lnSpc>
              <a:spcBef>
                <a:spcPts val="147"/>
              </a:spcBef>
              <a:buNone/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C.年龄结构为增长型的蝗虫种群,其未来种群数量不一定会增多</a:t>
            </a:r>
            <a:endParaRPr lang="zh-CN" altLang="en-US"/>
          </a:p>
          <a:p>
            <a:pPr marL="0" indent="0" eaLnBrk="0" latinLnBrk="1" hangingPunct="0">
              <a:lnSpc>
                <a:spcPct val="150000"/>
              </a:lnSpc>
              <a:spcBef>
                <a:spcPts val="147"/>
              </a:spcBef>
              <a:buNone/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D.鱼塘中某种鱼,在养殖密度不同时,单位水体该鱼的产量有可能相同</a:t>
            </a:r>
            <a:endParaRPr lang="zh-CN" altLang="en-US"/>
          </a:p>
          <a:p>
            <a:pPr marL="0" indent="0" eaLnBrk="0" latinLnBrk="1" hangingPunct="0">
              <a:lnSpc>
                <a:spcPct val="150000"/>
              </a:lnSpc>
              <a:spcBef>
                <a:spcPts val="147"/>
              </a:spcBef>
              <a:buNone/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答案    B    </a:t>
            </a:r>
            <a:endParaRPr lang="zh-CN" altLang="en-US"/>
          </a:p>
        </p:txBody>
      </p:sp>
    </p:spTree>
    <p:custDataLst>
      <p:custData r:id="rId3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20000" y="1260000"/>
            <a:ext cx="8316000" cy="5134995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eaLnBrk="0" latinLnBrk="1" hangingPunct="0">
              <a:lnSpc>
                <a:spcPct val="150000"/>
              </a:lnSpc>
              <a:spcBef>
                <a:spcPts val="147"/>
              </a:spcBef>
              <a:buNone/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4.(2022辽宁锦州一模,23)汉密尔顿法则认为:在生态系统的动物彼此合作</a:t>
            </a:r>
            <a:br>
              <a:rPr/>
            </a:b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倾向和利他行为中,亲缘关系越近的动物,表现越强烈;反之,表现越弱。</a:t>
            </a:r>
            <a:br>
              <a:rPr/>
            </a:b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这一建立在以“亲缘选择”理论为基础的种间关系会对种群、群落或</a:t>
            </a:r>
            <a:br>
              <a:rPr/>
            </a:b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生态系统产生影响。在生态系统中,林鸽种群密度小时,鹰攻击的成功率</a:t>
            </a:r>
            <a:br>
              <a:rPr/>
            </a:b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大;林鸽种群密度大时,鹰攻击的成功率小。请回答下列问题:</a:t>
            </a:r>
            <a:endParaRPr lang="zh-CN" altLang="en-US"/>
          </a:p>
          <a:p>
            <a:pPr marL="0" indent="0" eaLnBrk="0" latinLnBrk="1" hangingPunct="0">
              <a:lnSpc>
                <a:spcPct val="150000"/>
              </a:lnSpc>
              <a:spcBef>
                <a:spcPts val="147"/>
              </a:spcBef>
              <a:buNone/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(1)决定林鸽种群密度的直接因素是</a:t>
            </a:r>
            <a:r>
              <a:rPr lang="zh-CN" altLang="en-US" sz="2012" u="sng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　　　　　　　　　　　　　　    </a:t>
            </a:r>
            <a:br>
              <a:rPr/>
            </a:br>
            <a:r>
              <a:rPr lang="zh-CN" altLang="en-US" sz="2012" u="sng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　　　　　    </a:t>
            </a: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,用标记重捕法调查林鸽种群密度时,被标记个体中有部分</a:t>
            </a:r>
            <a:br>
              <a:rPr/>
            </a:b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个体的标记物脱落,会导致估算值比真实值</a:t>
            </a:r>
            <a:r>
              <a:rPr lang="zh-CN" altLang="en-US" sz="2012" u="sng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　　　    </a:t>
            </a: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(填“偏大”“偏</a:t>
            </a:r>
            <a:br>
              <a:rPr/>
            </a:b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小”或“不变”)。</a:t>
            </a:r>
            <a:endParaRPr lang="zh-CN" altLang="en-US"/>
          </a:p>
          <a:p>
            <a:pPr marL="0" indent="0" eaLnBrk="0" latinLnBrk="1" hangingPunct="0">
              <a:lnSpc>
                <a:spcPct val="150000"/>
              </a:lnSpc>
              <a:spcBef>
                <a:spcPts val="147"/>
              </a:spcBef>
              <a:buNone/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(2)林鸽种群密度大时,鹰攻击的成功率小,从汉密尔顿法则角度分析,原因</a:t>
            </a:r>
            <a:br>
              <a:rPr/>
            </a:b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是</a:t>
            </a:r>
            <a:r>
              <a:rPr lang="zh-CN" altLang="en-US" sz="2012" u="sng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    </a:t>
            </a:r>
            <a:r>
              <a:rPr lang="en-US" altLang="zh-CN" sz="2012" u="sng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		</a:t>
            </a:r>
            <a:r>
              <a:rPr lang="zh-CN" altLang="en-US" sz="2012" u="sng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    </a:t>
            </a:r>
            <a:r>
              <a:rPr lang="en-US" altLang="zh-CN" sz="2012" u="sng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				</a:t>
            </a:r>
            <a:r>
              <a:rPr lang="zh-CN" altLang="en-US" sz="2012" u="sng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    </a:t>
            </a: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。</a:t>
            </a:r>
            <a:endParaRPr lang="zh-CN" altLang="en-US"/>
          </a:p>
        </p:txBody>
      </p:sp>
    </p:spTree>
    <p:custDataLst>
      <p:custData r:id="rId3"/>
    </p:custDataLst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20000" y="1134253"/>
            <a:ext cx="8316000" cy="3192605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eaLnBrk="0" latinLnBrk="1" hangingPunct="0">
              <a:lnSpc>
                <a:spcPct val="150000"/>
              </a:lnSpc>
              <a:spcBef>
                <a:spcPts val="147"/>
              </a:spcBef>
              <a:buNone/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(3)栖息地破碎化是指在自然干扰或人为活动的影响下,大面积连续分布</a:t>
            </a:r>
            <a:br>
              <a:rPr/>
            </a:b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的栖息地被分隔成小面积不连续的栖息地斑块的过程。有些捕食者总</a:t>
            </a:r>
            <a:br>
              <a:rPr/>
            </a:b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是沿着被捕食者栖息地的边界觅食,并可深入某一固定深度(如图所示)。</a:t>
            </a:r>
            <a:br>
              <a:rPr/>
            </a:b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结合以上信息分析,栖息地破碎后,林鸽种群受到天敌捕食的压力会</a:t>
            </a:r>
            <a:r>
              <a:rPr lang="zh-CN" altLang="en-US" sz="2012" u="sng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　    </a:t>
            </a:r>
            <a:br>
              <a:rPr/>
            </a:br>
            <a:r>
              <a:rPr lang="zh-CN" altLang="en-US" sz="2012" u="sng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　    </a:t>
            </a: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(填“增大”或“减小”),原因是</a:t>
            </a:r>
            <a:r>
              <a:rPr lang="zh-CN" altLang="en-US" sz="2012" u="sng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　　　　　　　　　　　　　　    </a:t>
            </a:r>
            <a:br>
              <a:rPr/>
            </a:br>
            <a:r>
              <a:rPr lang="zh-CN" altLang="en-US" sz="2012" u="sng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    </a:t>
            </a: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。栖息地破碎化还导致林鸽形成不同种群,产生</a:t>
            </a:r>
            <a:r>
              <a:rPr lang="zh-CN" altLang="en-US" sz="2012" u="sng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　　    </a:t>
            </a: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隔离,从而影响</a:t>
            </a:r>
            <a:br>
              <a:rPr/>
            </a:b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基因交流,导致</a:t>
            </a:r>
            <a:r>
              <a:rPr lang="zh-CN" altLang="en-US" sz="2012" u="sng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　　　    </a:t>
            </a: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(填“遗传”或“物种”)多样性下降。</a:t>
            </a:r>
            <a:endParaRPr lang="zh-CN" altLang="en-US"/>
          </a:p>
        </p:txBody>
      </p:sp>
      <p:pic>
        <p:nvPicPr>
          <p:cNvPr id="3" name="图片 3" descr="textimage1.jpe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65266" y="4508968"/>
            <a:ext cx="3935560" cy="1773106"/>
          </a:xfrm>
          <a:prstGeom prst="rect">
            <a:avLst/>
          </a:prstGeom>
        </p:spPr>
      </p:pic>
    </p:spTree>
    <p:custDataLst>
      <p:custData r:id="rId4"/>
    </p:custDataLst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20000" y="1260000"/>
            <a:ext cx="8316000" cy="1870769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eaLnBrk="0" latinLnBrk="1" hangingPunct="0">
              <a:lnSpc>
                <a:spcPct val="150000"/>
              </a:lnSpc>
              <a:spcBef>
                <a:spcPts val="147"/>
              </a:spcBef>
              <a:buNone/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答案    (1)出生率和死亡率、迁入率和迁出率　偏大</a:t>
            </a:r>
            <a:endParaRPr lang="zh-CN" altLang="en-US"/>
          </a:p>
          <a:p>
            <a:pPr marL="0" indent="0" eaLnBrk="0" latinLnBrk="1" hangingPunct="0">
              <a:lnSpc>
                <a:spcPct val="150000"/>
              </a:lnSpc>
              <a:spcBef>
                <a:spcPts val="147"/>
              </a:spcBef>
              <a:buNone/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(2)鸽群内的个体属于同一物种,亲缘关系很近,种群密度越大,参与报警、</a:t>
            </a:r>
            <a:br>
              <a:rPr/>
            </a:b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站哨等合作倾向和利他行为的个体越多,鹰攻击的成功率越低    (3)增大</a:t>
            </a:r>
            <a:br>
              <a:rPr/>
            </a:b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　捕食者边界觅食深度相对变大　地理　遗传</a:t>
            </a:r>
            <a:endParaRPr lang="zh-CN" altLang="en-US"/>
          </a:p>
        </p:txBody>
      </p:sp>
    </p:spTree>
    <p:custDataLst>
      <p:custData r:id="rId3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8596" y="1205691"/>
            <a:ext cx="8316000" cy="412421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 eaLnBrk="0" latinLnBrk="1" hangingPunct="0">
              <a:lnSpc>
                <a:spcPct val="150000"/>
              </a:lnSpc>
              <a:spcBef>
                <a:spcPts val="147"/>
              </a:spcBef>
              <a:buNone/>
            </a:pPr>
            <a:r>
              <a:rPr lang="zh-CN" altLang="en-US" sz="2000" b="1" kern="0">
                <a:solidFill>
                  <a:srgbClr val="000000"/>
                </a:solidFill>
                <a:latin typeface="方正兰亭刊黑_GBK" panose="02000000000000000000" pitchFamily="2" charset="-122"/>
                <a:ea typeface="方正兰亭刊黑_GBK" panose="02000000000000000000" pitchFamily="2" charset="-122"/>
              </a:rPr>
              <a:t>考点二　种群数量的变化、影响因素及应用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720000" y="1799856"/>
            <a:ext cx="8316000" cy="4257319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eaLnBrk="0" latinLnBrk="1" hangingPunct="0">
              <a:lnSpc>
                <a:spcPct val="150000"/>
              </a:lnSpc>
              <a:spcBef>
                <a:spcPts val="147"/>
              </a:spcBef>
              <a:buNone/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5.(2023届湖南永州一模,16)(不定项)如图表示“S”形增长的某鱼种群的</a:t>
            </a:r>
            <a:br>
              <a:rPr/>
            </a:b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出生率、死亡率和种群数量的关系。据此分析,下列有关叙述错误的是</a:t>
            </a:r>
            <a:br>
              <a:rPr/>
            </a:br>
            <a:r>
              <a:rPr lang="zh-CN" altLang="en-US" sz="1574" kern="0" spc="438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 </a:t>
            </a: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(　    )</a:t>
            </a:r>
            <a:endParaRPr lang="en-US" altLang="zh-CN" sz="2012" kern="0">
              <a:solidFill>
                <a:srgbClr val="000000"/>
              </a:solidFill>
              <a:latin typeface="Times New Roman" pitchFamily="65" charset="-122"/>
              <a:ea typeface="宋体" pitchFamily="65" charset="-122"/>
            </a:endParaRPr>
          </a:p>
          <a:p>
            <a:pPr eaLnBrk="0" latinLnBrk="1" hangingPunct="0">
              <a:lnSpc>
                <a:spcPct val="150000"/>
              </a:lnSpc>
              <a:spcBef>
                <a:spcPts val="147"/>
              </a:spcBef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A.捕捞后的数量维持在a左右有利于持续获得该</a:t>
            </a:r>
            <a:endParaRPr lang="en-US" altLang="zh-CN" sz="2012" kern="0">
              <a:solidFill>
                <a:srgbClr val="000000"/>
              </a:solidFill>
              <a:latin typeface="Times New Roman" pitchFamily="65" charset="-122"/>
              <a:ea typeface="宋体" pitchFamily="65" charset="-122"/>
            </a:endParaRPr>
          </a:p>
          <a:p>
            <a:pPr eaLnBrk="0" latinLnBrk="1" hangingPunct="0">
              <a:lnSpc>
                <a:spcPct val="150000"/>
              </a:lnSpc>
              <a:spcBef>
                <a:spcPts val="147"/>
              </a:spcBef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种鱼的较大产量</a:t>
            </a:r>
            <a:endParaRPr lang="zh-CN" altLang="en-US" sz="2400"/>
          </a:p>
          <a:p>
            <a:pPr eaLnBrk="0" latinLnBrk="1" hangingPunct="0">
              <a:lnSpc>
                <a:spcPct val="150000"/>
              </a:lnSpc>
              <a:spcBef>
                <a:spcPts val="147"/>
              </a:spcBef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B.当种群达到环境容纳量时,对应的种群数量是b</a:t>
            </a:r>
            <a:endParaRPr lang="zh-CN" altLang="en-US" sz="2400"/>
          </a:p>
          <a:p>
            <a:pPr eaLnBrk="0" latinLnBrk="1" hangingPunct="0">
              <a:lnSpc>
                <a:spcPct val="150000"/>
              </a:lnSpc>
              <a:spcBef>
                <a:spcPts val="147"/>
              </a:spcBef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C.当种群数量为c时,该种群的年龄结构为增长型</a:t>
            </a:r>
            <a:endParaRPr lang="zh-CN" altLang="en-US" sz="2400"/>
          </a:p>
          <a:p>
            <a:pPr eaLnBrk="0" latinLnBrk="1" hangingPunct="0">
              <a:lnSpc>
                <a:spcPct val="150000"/>
              </a:lnSpc>
              <a:spcBef>
                <a:spcPts val="147"/>
              </a:spcBef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D.限制d点种群数量增加的因素主要是密度制约因素</a:t>
            </a:r>
            <a:endParaRPr lang="zh-CN" altLang="en-US" sz="2400"/>
          </a:p>
          <a:p>
            <a:pPr eaLnBrk="0" latinLnBrk="1" hangingPunct="0">
              <a:lnSpc>
                <a:spcPct val="150000"/>
              </a:lnSpc>
              <a:spcBef>
                <a:spcPts val="147"/>
              </a:spcBef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答案    CD    </a:t>
            </a:r>
            <a:endParaRPr lang="zh-CN" altLang="en-US"/>
          </a:p>
        </p:txBody>
      </p:sp>
      <p:pic>
        <p:nvPicPr>
          <p:cNvPr id="4" name="图片 2" descr="textimage2.jpe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15074" y="2920203"/>
            <a:ext cx="2207114" cy="2143140"/>
          </a:xfrm>
          <a:prstGeom prst="rect">
            <a:avLst/>
          </a:prstGeom>
        </p:spPr>
      </p:pic>
    </p:spTree>
    <p:custDataLst>
      <p:custData r:id="rId4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20000" y="1260000"/>
            <a:ext cx="8316000" cy="5400000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eaLnBrk="0" latinLnBrk="1" hangingPunct="0">
              <a:lnSpc>
                <a:spcPct val="150000"/>
              </a:lnSpc>
              <a:spcBef>
                <a:spcPts val="147"/>
              </a:spcBef>
              <a:buNone/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6.(2023届广西桂林开学考,16)(不定项)下列关于种群数量增长的叙述,错</a:t>
            </a:r>
            <a:br>
              <a:rPr/>
            </a:b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误的是(　    )</a:t>
            </a:r>
            <a:endParaRPr lang="zh-CN" altLang="en-US"/>
          </a:p>
          <a:p>
            <a:pPr marL="0" indent="0" eaLnBrk="0" latinLnBrk="1" hangingPunct="0">
              <a:lnSpc>
                <a:spcPct val="150000"/>
              </a:lnSpc>
              <a:spcBef>
                <a:spcPts val="147"/>
              </a:spcBef>
              <a:buNone/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A.种群增长的开始阶段不受自身密度的影响</a:t>
            </a:r>
            <a:endParaRPr lang="zh-CN" altLang="en-US"/>
          </a:p>
          <a:p>
            <a:pPr marL="0" indent="0" eaLnBrk="0" latinLnBrk="1" hangingPunct="0">
              <a:lnSpc>
                <a:spcPct val="150000"/>
              </a:lnSpc>
              <a:spcBef>
                <a:spcPts val="147"/>
              </a:spcBef>
              <a:buNone/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B.达到</a:t>
            </a:r>
            <a:r>
              <a:rPr lang="zh-CN" altLang="en-US" sz="2012" i="1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K</a:t>
            </a: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值后种群的增长速率不可能为负值</a:t>
            </a:r>
            <a:endParaRPr lang="zh-CN" altLang="en-US"/>
          </a:p>
          <a:p>
            <a:pPr marL="0" indent="0" eaLnBrk="0" latinLnBrk="1" hangingPunct="0">
              <a:lnSpc>
                <a:spcPct val="150000"/>
              </a:lnSpc>
              <a:spcBef>
                <a:spcPts val="147"/>
              </a:spcBef>
              <a:buNone/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C.对家鼠等有害动物的控制,是要尽量降低其</a:t>
            </a:r>
            <a:r>
              <a:rPr lang="zh-CN" altLang="en-US" sz="2012" i="1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K</a:t>
            </a: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值</a:t>
            </a:r>
            <a:endParaRPr lang="zh-CN" altLang="en-US"/>
          </a:p>
          <a:p>
            <a:pPr marL="0" indent="0" eaLnBrk="0" latinLnBrk="1" hangingPunct="0">
              <a:lnSpc>
                <a:spcPct val="150000"/>
              </a:lnSpc>
              <a:spcBef>
                <a:spcPts val="147"/>
              </a:spcBef>
              <a:buNone/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D.自然界中的种群达到</a:t>
            </a:r>
            <a:r>
              <a:rPr lang="zh-CN" altLang="en-US" sz="2012" i="1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K</a:t>
            </a: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值后种群数量会表现出上下波动</a:t>
            </a:r>
            <a:endParaRPr lang="zh-CN" altLang="en-US"/>
          </a:p>
          <a:p>
            <a:pPr marL="0" indent="0" eaLnBrk="0" latinLnBrk="1" hangingPunct="0">
              <a:lnSpc>
                <a:spcPct val="150000"/>
              </a:lnSpc>
              <a:spcBef>
                <a:spcPts val="147"/>
              </a:spcBef>
              <a:buNone/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答案    AB    </a:t>
            </a:r>
            <a:endParaRPr lang="zh-CN" altLang="en-US"/>
          </a:p>
        </p:txBody>
      </p:sp>
    </p:spTree>
    <p:custDataLst>
      <p:custData r:id="rId3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20000" y="1260000"/>
            <a:ext cx="8316000" cy="5400000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eaLnBrk="0" latinLnBrk="1" hangingPunct="0">
              <a:lnSpc>
                <a:spcPct val="150000"/>
              </a:lnSpc>
              <a:spcBef>
                <a:spcPts val="147"/>
              </a:spcBef>
              <a:buNone/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7.(2023届安徽合肥八中开学考,20)种群密度效应是指在一定时间内,当种</a:t>
            </a:r>
            <a:br>
              <a:rPr/>
            </a:b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群的个体数目增加时,就必定会出现相邻个体之间的相互影响。种群密</a:t>
            </a:r>
            <a:br>
              <a:rPr/>
            </a:b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度效应包括两个重要的法则:一是在一定范围内,当条件相同时,物种个体</a:t>
            </a:r>
            <a:br>
              <a:rPr/>
            </a:b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平均质量</a:t>
            </a:r>
            <a:r>
              <a:rPr lang="zh-CN" altLang="en-US" sz="2012" i="1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W</a:t>
            </a: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与种群密度</a:t>
            </a:r>
            <a:r>
              <a:rPr lang="zh-CN" altLang="en-US" sz="2012" i="1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d</a:t>
            </a: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的乘积是个常数</a:t>
            </a:r>
            <a:r>
              <a:rPr lang="zh-CN" altLang="en-US" sz="2012" i="1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Ki</a:t>
            </a: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,最后</a:t>
            </a:r>
            <a:r>
              <a:rPr lang="zh-CN" altLang="en-US" sz="2012" i="1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Ki</a:t>
            </a: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总是基本一致,即产量</a:t>
            </a:r>
            <a:br>
              <a:rPr/>
            </a:b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恒定法则;二是随着密度增加,种内竞争加剧,引起种群个体死亡而密度减</a:t>
            </a:r>
            <a:br>
              <a:rPr/>
            </a:b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少,即自疏现象。下列叙述错误的是</a:t>
            </a:r>
            <a:r>
              <a:rPr lang="zh-CN" altLang="en-US" sz="1574" kern="0" spc="438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 </a:t>
            </a: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(　    )</a:t>
            </a:r>
            <a:endParaRPr lang="zh-CN" altLang="en-US"/>
          </a:p>
          <a:p>
            <a:pPr marL="0" indent="0" eaLnBrk="0" latinLnBrk="1" hangingPunct="0">
              <a:lnSpc>
                <a:spcPct val="150000"/>
              </a:lnSpc>
              <a:spcBef>
                <a:spcPts val="147"/>
              </a:spcBef>
              <a:buNone/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A.生产中可依据种群密度效应确定农作物的种植密度</a:t>
            </a:r>
            <a:endParaRPr lang="zh-CN" altLang="en-US"/>
          </a:p>
          <a:p>
            <a:pPr marL="0" indent="0" eaLnBrk="0" latinLnBrk="1" hangingPunct="0">
              <a:lnSpc>
                <a:spcPct val="150000"/>
              </a:lnSpc>
              <a:spcBef>
                <a:spcPts val="147"/>
              </a:spcBef>
              <a:buNone/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B.一定范围内,随着生物种群密度增加自疏现象增强</a:t>
            </a:r>
            <a:endParaRPr lang="zh-CN" altLang="en-US"/>
          </a:p>
          <a:p>
            <a:pPr marL="0" indent="0" eaLnBrk="0" latinLnBrk="1" hangingPunct="0">
              <a:lnSpc>
                <a:spcPct val="150000"/>
              </a:lnSpc>
              <a:spcBef>
                <a:spcPts val="147"/>
              </a:spcBef>
              <a:buNone/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C.每一个种群都遵循种群密度效应的产量恒定法则</a:t>
            </a:r>
            <a:endParaRPr lang="zh-CN" altLang="en-US"/>
          </a:p>
          <a:p>
            <a:pPr marL="0" indent="0" eaLnBrk="0" latinLnBrk="1" hangingPunct="0">
              <a:lnSpc>
                <a:spcPct val="150000"/>
              </a:lnSpc>
              <a:spcBef>
                <a:spcPts val="147"/>
              </a:spcBef>
              <a:buNone/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D.自疏现象是负反馈调节的结果,有利于生物适应多变的环境</a:t>
            </a:r>
            <a:endParaRPr lang="zh-CN" altLang="en-US"/>
          </a:p>
          <a:p>
            <a:pPr marL="0" indent="0" eaLnBrk="0" latinLnBrk="1" hangingPunct="0">
              <a:lnSpc>
                <a:spcPct val="150000"/>
              </a:lnSpc>
              <a:spcBef>
                <a:spcPts val="147"/>
              </a:spcBef>
              <a:buNone/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答案    C    </a:t>
            </a:r>
            <a:endParaRPr lang="zh-CN" altLang="en-US"/>
          </a:p>
        </p:txBody>
      </p:sp>
    </p:spTree>
    <p:custDataLst>
      <p:custData r:id="rId3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20000" y="1134253"/>
            <a:ext cx="8316000" cy="5211940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eaLnBrk="0" latinLnBrk="1" hangingPunct="0">
              <a:lnSpc>
                <a:spcPct val="150000"/>
              </a:lnSpc>
              <a:spcBef>
                <a:spcPts val="147"/>
              </a:spcBef>
              <a:buNone/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8.(2022河南驻马店月考,17)燕鸻是有名的食虫鸟,尤其嗜吃蝗虫。图中的</a:t>
            </a:r>
            <a:br>
              <a:rPr/>
            </a:b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甲、乙两条曲线分别表示燕鸻和蝗虫当年的种群数量(</a:t>
            </a:r>
            <a:r>
              <a:rPr lang="zh-CN" altLang="en-US" sz="2012" i="1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N</a:t>
            </a:r>
            <a:r>
              <a:rPr lang="zh-CN" altLang="en-US" sz="1515" i="1" kern="0" baseline="-1500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t</a:t>
            </a: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)和一年后的种</a:t>
            </a:r>
            <a:br>
              <a:rPr/>
            </a:b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群数量(</a:t>
            </a:r>
            <a:r>
              <a:rPr lang="zh-CN" altLang="en-US" sz="2012" i="1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N</a:t>
            </a:r>
            <a:r>
              <a:rPr lang="zh-CN" altLang="en-US" sz="1515" i="1" kern="0" baseline="-1500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t</a:t>
            </a:r>
            <a:r>
              <a:rPr lang="zh-CN" altLang="en-US" sz="1515" kern="0" baseline="-1500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+1</a:t>
            </a: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)之间的关系,虚线表示</a:t>
            </a:r>
            <a:r>
              <a:rPr lang="zh-CN" altLang="en-US" sz="2012" i="1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N</a:t>
            </a:r>
            <a:r>
              <a:rPr lang="zh-CN" altLang="en-US" sz="1515" kern="0" baseline="-1500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 </a:t>
            </a:r>
            <a:r>
              <a:rPr lang="zh-CN" altLang="en-US" sz="1515" i="1" kern="0" baseline="-1500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t</a:t>
            </a:r>
            <a:r>
              <a:rPr lang="zh-CN" altLang="en-US" sz="1515" kern="0" baseline="-1500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+1</a:t>
            </a: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=</a:t>
            </a:r>
            <a:r>
              <a:rPr lang="zh-CN" altLang="en-US" sz="2012" i="1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N</a:t>
            </a:r>
            <a:r>
              <a:rPr lang="zh-CN" altLang="en-US" sz="1515" kern="0" baseline="-1500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 </a:t>
            </a:r>
            <a:r>
              <a:rPr lang="zh-CN" altLang="en-US" sz="1515" i="1" kern="0" baseline="-1500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t</a:t>
            </a: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。下列相关叙述错误的是</a:t>
            </a:r>
            <a:r>
              <a:rPr lang="zh-CN" altLang="en-US" sz="1574" kern="0" spc="438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 </a:t>
            </a: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(        )</a:t>
            </a:r>
            <a:endParaRPr lang="en-US" altLang="zh-CN" sz="2012" kern="0">
              <a:solidFill>
                <a:srgbClr val="000000"/>
              </a:solidFill>
              <a:latin typeface="Times New Roman" pitchFamily="65" charset="-122"/>
              <a:ea typeface="宋体" pitchFamily="65" charset="-122"/>
            </a:endParaRPr>
          </a:p>
          <a:p>
            <a:pPr eaLnBrk="0" latinLnBrk="1" hangingPunct="0">
              <a:lnSpc>
                <a:spcPct val="150000"/>
              </a:lnSpc>
              <a:spcBef>
                <a:spcPts val="147"/>
              </a:spcBef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A.研究燕鸻和蝗虫的关系属于群落层次的种</a:t>
            </a:r>
            <a:endParaRPr lang="en-US" altLang="zh-CN" sz="2012" kern="0">
              <a:solidFill>
                <a:srgbClr val="000000"/>
              </a:solidFill>
              <a:latin typeface="Times New Roman" pitchFamily="65" charset="-122"/>
              <a:ea typeface="宋体" pitchFamily="65" charset="-122"/>
            </a:endParaRPr>
          </a:p>
          <a:p>
            <a:pPr eaLnBrk="0" latinLnBrk="1" hangingPunct="0">
              <a:lnSpc>
                <a:spcPct val="150000"/>
              </a:lnSpc>
              <a:spcBef>
                <a:spcPts val="147"/>
              </a:spcBef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间关系</a:t>
            </a:r>
            <a:endParaRPr lang="zh-CN" altLang="en-US" sz="2400"/>
          </a:p>
          <a:p>
            <a:pPr eaLnBrk="0" latinLnBrk="1" hangingPunct="0">
              <a:lnSpc>
                <a:spcPct val="150000"/>
              </a:lnSpc>
              <a:spcBef>
                <a:spcPts val="147"/>
              </a:spcBef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B.当蝗虫种群数量处于S点时,年龄结构为稳</a:t>
            </a:r>
            <a:endParaRPr lang="en-US" altLang="zh-CN" sz="2012" kern="0">
              <a:solidFill>
                <a:srgbClr val="000000"/>
              </a:solidFill>
              <a:latin typeface="Times New Roman" pitchFamily="65" charset="-122"/>
              <a:ea typeface="宋体" pitchFamily="65" charset="-122"/>
            </a:endParaRPr>
          </a:p>
          <a:p>
            <a:pPr eaLnBrk="0" latinLnBrk="1" hangingPunct="0">
              <a:lnSpc>
                <a:spcPct val="150000"/>
              </a:lnSpc>
              <a:spcBef>
                <a:spcPts val="147"/>
              </a:spcBef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定型</a:t>
            </a:r>
            <a:endParaRPr lang="zh-CN" altLang="en-US" sz="2400"/>
          </a:p>
          <a:p>
            <a:pPr eaLnBrk="0" latinLnBrk="1" hangingPunct="0">
              <a:lnSpc>
                <a:spcPct val="150000"/>
              </a:lnSpc>
              <a:spcBef>
                <a:spcPts val="147"/>
              </a:spcBef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C.当燕鸻种群数量低于X点时,该种群数量会</a:t>
            </a:r>
            <a:endParaRPr lang="en-US" altLang="zh-CN" sz="2012" kern="0">
              <a:solidFill>
                <a:srgbClr val="000000"/>
              </a:solidFill>
              <a:latin typeface="Times New Roman" pitchFamily="65" charset="-122"/>
              <a:ea typeface="宋体" pitchFamily="65" charset="-122"/>
            </a:endParaRPr>
          </a:p>
          <a:p>
            <a:pPr eaLnBrk="0" latinLnBrk="1" hangingPunct="0">
              <a:lnSpc>
                <a:spcPct val="150000"/>
              </a:lnSpc>
              <a:spcBef>
                <a:spcPts val="147"/>
              </a:spcBef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逐年上升</a:t>
            </a:r>
            <a:endParaRPr lang="zh-CN" altLang="en-US" sz="2400"/>
          </a:p>
          <a:p>
            <a:pPr eaLnBrk="0" latinLnBrk="1" hangingPunct="0">
              <a:lnSpc>
                <a:spcPct val="150000"/>
              </a:lnSpc>
              <a:spcBef>
                <a:spcPts val="147"/>
              </a:spcBef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D.当种群数量较少时,曲线乙的种群数量会在短时间内快速增长</a:t>
            </a:r>
            <a:endParaRPr lang="zh-CN" altLang="en-US" sz="2400"/>
          </a:p>
          <a:p>
            <a:pPr eaLnBrk="0" latinLnBrk="1" hangingPunct="0">
              <a:lnSpc>
                <a:spcPct val="150000"/>
              </a:lnSpc>
              <a:spcBef>
                <a:spcPts val="147"/>
              </a:spcBef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答案    C    </a:t>
            </a:r>
            <a:endParaRPr lang="zh-CN" altLang="en-US"/>
          </a:p>
        </p:txBody>
      </p:sp>
      <p:pic>
        <p:nvPicPr>
          <p:cNvPr id="3" name="图片 2" descr="textimage3.jpe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15008" y="2651580"/>
            <a:ext cx="2715882" cy="2532668"/>
          </a:xfrm>
          <a:prstGeom prst="rect">
            <a:avLst/>
          </a:prstGeom>
        </p:spPr>
      </p:pic>
    </p:spTree>
    <p:custDataLst>
      <p:custData r:id="rId4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3" name="组合 2">
            <a:extLst>
              <a:ext uri="{FF2B5EF4-FFF2-40B4-BE49-F238E27FC236}">
                <a16:creationId xmlns:a16="http://schemas.microsoft.com/office/drawing/2014/main" id="{3B5E71E3-537C-96AA-0BC1-9548878F74F7}"/>
              </a:ext>
            </a:extLst>
          </p:cNvPr>
          <p:cNvGrpSpPr/>
          <p:nvPr/>
        </p:nvGrpSpPr>
        <p:grpSpPr>
          <a:xfrm>
            <a:off x="0" y="1348567"/>
            <a:ext cx="9144000" cy="406717"/>
            <a:chOff x="0" y="1364298"/>
            <a:chExt cx="9144000" cy="406717"/>
          </a:xfrm>
        </p:grpSpPr>
        <p:cxnSp>
          <p:nvCxnSpPr>
            <p:cNvPr id="4" name="直接连接符 3"/>
            <p:cNvCxnSpPr/>
            <p:nvPr/>
          </p:nvCxnSpPr>
          <p:spPr>
            <a:xfrm flipV="1">
              <a:off x="0" y="1548130"/>
              <a:ext cx="9144000" cy="15240"/>
            </a:xfrm>
            <a:prstGeom prst="line">
              <a:avLst/>
            </a:prstGeom>
            <a:ln w="38100">
              <a:solidFill>
                <a:srgbClr val="EA5433"/>
              </a:solidFill>
            </a:ln>
          </p:spPr>
          <p:style>
            <a:lnRef idx="1">
              <a:schemeClr val="accent5"/>
            </a:lnRef>
            <a:fillRef idx="0">
              <a:schemeClr val="accent5"/>
            </a:fillRef>
            <a:effectRef idx="0">
              <a:schemeClr val="accent5"/>
            </a:effectRef>
            <a:fontRef idx="minor">
              <a:schemeClr val="tx1"/>
            </a:fontRef>
          </p:style>
        </p:cxnSp>
        <p:sp>
          <p:nvSpPr>
            <p:cNvPr id="5" name="六边形 4"/>
            <p:cNvSpPr/>
            <p:nvPr/>
          </p:nvSpPr>
          <p:spPr>
            <a:xfrm>
              <a:off x="4008755" y="1364298"/>
              <a:ext cx="1126490" cy="382905"/>
            </a:xfrm>
            <a:prstGeom prst="hexagon">
              <a:avLst/>
            </a:prstGeom>
            <a:solidFill>
              <a:srgbClr val="EA543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" name="文本框 7"/>
            <p:cNvSpPr txBox="1"/>
            <p:nvPr/>
          </p:nvSpPr>
          <p:spPr>
            <a:xfrm>
              <a:off x="4052570" y="1387475"/>
              <a:ext cx="1057910" cy="38354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1900" kern="2100" spc="320">
                  <a:solidFill>
                    <a:schemeClr val="bg1"/>
                  </a:solidFill>
                  <a:uFillTx/>
                  <a:latin typeface="方正兰亭大黑_GBK" panose="02000000000000000000" charset="-122"/>
                  <a:ea typeface="方正兰亭大黑_GBK" panose="02000000000000000000" charset="-122"/>
                </a:rPr>
                <a:t>综合篇</a:t>
              </a:r>
            </a:p>
          </p:txBody>
        </p:sp>
      </p:grpSp>
      <p:sp>
        <p:nvSpPr>
          <p:cNvPr id="7" name="TextBox 2"/>
          <p:cNvSpPr txBox="1"/>
          <p:nvPr/>
        </p:nvSpPr>
        <p:spPr>
          <a:xfrm>
            <a:off x="500034" y="1864840"/>
            <a:ext cx="8316000" cy="412421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 eaLnBrk="0" latinLnBrk="1" hangingPunct="0">
              <a:lnSpc>
                <a:spcPct val="150000"/>
              </a:lnSpc>
              <a:spcBef>
                <a:spcPts val="147"/>
              </a:spcBef>
              <a:buNone/>
            </a:pPr>
            <a:r>
              <a:rPr lang="zh-CN" altLang="en-US" sz="2000" b="1" kern="0">
                <a:solidFill>
                  <a:srgbClr val="000000"/>
                </a:solidFill>
                <a:latin typeface="方正兰亭刊黑_GBK" panose="02000000000000000000" pitchFamily="2" charset="-122"/>
                <a:ea typeface="方正兰亭刊黑_GBK" panose="02000000000000000000" pitchFamily="2" charset="-122"/>
              </a:rPr>
              <a:t>提升一　种群数量增长的模型分析</a:t>
            </a:r>
          </a:p>
        </p:txBody>
      </p:sp>
      <p:sp>
        <p:nvSpPr>
          <p:cNvPr id="8" name="TextBox 2"/>
          <p:cNvSpPr txBox="1"/>
          <p:nvPr/>
        </p:nvSpPr>
        <p:spPr>
          <a:xfrm>
            <a:off x="720000" y="2520863"/>
            <a:ext cx="8316000" cy="1334661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eaLnBrk="0" latinLnBrk="1" hangingPunct="0">
              <a:lnSpc>
                <a:spcPct val="150000"/>
              </a:lnSpc>
              <a:spcBef>
                <a:spcPts val="147"/>
              </a:spcBef>
              <a:buNone/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1.(2023届河南开封开学考,13)环保工作者对某地区最主要的草食动物某</a:t>
            </a:r>
            <a:br>
              <a:rPr/>
            </a:b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野兔的种群数量进行连年监测,得到如图所示的数量增长变化(</a:t>
            </a:r>
            <a:r>
              <a:rPr lang="zh-CN" altLang="en-US" sz="2012" i="1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λ</a:t>
            </a: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)曲线,</a:t>
            </a:r>
            <a:r>
              <a:rPr lang="zh-CN" altLang="en-US" sz="2012" i="1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λ</a:t>
            </a: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=</a:t>
            </a:r>
            <a:r>
              <a:rPr lang="zh-CN" altLang="en-US" sz="2012" i="1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t</a:t>
            </a:r>
            <a:br>
              <a:rPr/>
            </a:b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年种群数量/(</a:t>
            </a:r>
            <a:r>
              <a:rPr lang="zh-CN" altLang="en-US" sz="2012" i="1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t</a:t>
            </a: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-1)年种群数量。据图分析下列叙述正确的是(　    )</a:t>
            </a:r>
            <a:endParaRPr lang="zh-CN" altLang="en-US"/>
          </a:p>
        </p:txBody>
      </p:sp>
      <p:pic>
        <p:nvPicPr>
          <p:cNvPr id="9" name="图片 3" descr="textimage4.jpe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86050" y="4134649"/>
            <a:ext cx="3817187" cy="1914730"/>
          </a:xfrm>
          <a:prstGeom prst="rect">
            <a:avLst/>
          </a:prstGeom>
        </p:spPr>
      </p:pic>
    </p:spTree>
    <p:custDataLst>
      <p:custData r:id="rId4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20000" y="1260000"/>
            <a:ext cx="8316000" cy="2373727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eaLnBrk="0" latinLnBrk="1" hangingPunct="0">
              <a:lnSpc>
                <a:spcPct val="150000"/>
              </a:lnSpc>
              <a:spcBef>
                <a:spcPts val="3367"/>
              </a:spcBef>
              <a:buNone/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A.在第1年至第3年种群呈“J”形增长</a:t>
            </a:r>
            <a:endParaRPr lang="zh-CN" altLang="en-US"/>
          </a:p>
          <a:p>
            <a:pPr marL="0" indent="0" eaLnBrk="0" latinLnBrk="1" hangingPunct="0">
              <a:lnSpc>
                <a:spcPct val="150000"/>
              </a:lnSpc>
              <a:spcBef>
                <a:spcPts val="147"/>
              </a:spcBef>
              <a:buNone/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B.在第4年初至第5年末,种群数量先增后减</a:t>
            </a:r>
            <a:endParaRPr lang="en-US" altLang="zh-CN" sz="2012" kern="0">
              <a:solidFill>
                <a:srgbClr val="000000"/>
              </a:solidFill>
              <a:latin typeface="Times New Roman" pitchFamily="65" charset="-122"/>
              <a:ea typeface="宋体" pitchFamily="65" charset="-122"/>
            </a:endParaRPr>
          </a:p>
          <a:p>
            <a:pPr eaLnBrk="0" latinLnBrk="1" hangingPunct="0">
              <a:lnSpc>
                <a:spcPct val="150000"/>
              </a:lnSpc>
              <a:spcBef>
                <a:spcPts val="147"/>
              </a:spcBef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C.第3年末种群数量与第5年中期种群数量相等</a:t>
            </a:r>
            <a:endParaRPr lang="zh-CN" altLang="en-US" sz="2400"/>
          </a:p>
          <a:p>
            <a:pPr eaLnBrk="0" latinLnBrk="1" hangingPunct="0">
              <a:lnSpc>
                <a:spcPct val="150000"/>
              </a:lnSpc>
              <a:spcBef>
                <a:spcPts val="147"/>
              </a:spcBef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D.野兔的种群数量在第4年末达到最大</a:t>
            </a:r>
            <a:endParaRPr lang="zh-CN" altLang="en-US" sz="2400"/>
          </a:p>
          <a:p>
            <a:pPr eaLnBrk="0" latinLnBrk="1" hangingPunct="0">
              <a:lnSpc>
                <a:spcPct val="150000"/>
              </a:lnSpc>
              <a:spcBef>
                <a:spcPts val="147"/>
              </a:spcBef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答案    B    </a:t>
            </a:r>
            <a:endParaRPr lang="zh-CN" altLang="en-US"/>
          </a:p>
        </p:txBody>
      </p:sp>
    </p:spTree>
    <p:custDataLst>
      <p:custData r:id="rId3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20000" y="1260000"/>
            <a:ext cx="8316000" cy="4257319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eaLnBrk="0" latinLnBrk="1" hangingPunct="0">
              <a:lnSpc>
                <a:spcPct val="150000"/>
              </a:lnSpc>
              <a:spcBef>
                <a:spcPts val="147"/>
              </a:spcBef>
              <a:buNone/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2.(2023届安徽合肥八中开学考,30)沙漠蝗虫是世界上最具破坏性的迁徙</a:t>
            </a:r>
            <a:br>
              <a:rPr/>
            </a:b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性害虫之一,严重威胁农牧业生产,干旱裸露的河滩是其最佳的产卵场</a:t>
            </a:r>
            <a:br>
              <a:rPr/>
            </a:b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所。如图为我国科研人员在华北地区研究“牧鸭治蝗”时构建的鸭</a:t>
            </a:r>
            <a:r>
              <a:rPr lang="en-US" altLang="zh-CN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—</a:t>
            </a: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蝗</a:t>
            </a:r>
            <a:endParaRPr lang="en-US" altLang="zh-CN" sz="2012" kern="0">
              <a:solidFill>
                <a:srgbClr val="000000"/>
              </a:solidFill>
              <a:latin typeface="Times New Roman" pitchFamily="65" charset="-122"/>
              <a:ea typeface="宋体" pitchFamily="65" charset="-122"/>
            </a:endParaRPr>
          </a:p>
          <a:p>
            <a:pPr marL="0" indent="0" eaLnBrk="0" latinLnBrk="1" hangingPunct="0">
              <a:lnSpc>
                <a:spcPct val="150000"/>
              </a:lnSpc>
              <a:spcBef>
                <a:spcPts val="147"/>
              </a:spcBef>
              <a:buNone/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虫模型</a:t>
            </a:r>
            <a:r>
              <a:rPr lang="en-US" altLang="zh-CN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,</a:t>
            </a: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图中箭头所指的方向代表曲线变化趋势。回答下列问题。</a:t>
            </a:r>
            <a:endParaRPr lang="zh-CN" altLang="en-US" sz="2400"/>
          </a:p>
          <a:p>
            <a:pPr eaLnBrk="0" latinLnBrk="1" hangingPunct="0">
              <a:lnSpc>
                <a:spcPct val="150000"/>
              </a:lnSpc>
              <a:spcBef>
                <a:spcPts val="147"/>
              </a:spcBef>
            </a:pPr>
            <a:r>
              <a:rPr lang="en-US" altLang="zh-CN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(1)</a:t>
            </a: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调查沙漠蝗虫幼体跳蝻的种群密度可</a:t>
            </a:r>
            <a:endParaRPr lang="en-US" altLang="zh-CN" sz="2012" kern="0">
              <a:solidFill>
                <a:srgbClr val="000000"/>
              </a:solidFill>
              <a:latin typeface="Times New Roman" pitchFamily="65" charset="-122"/>
              <a:ea typeface="宋体" pitchFamily="65" charset="-122"/>
            </a:endParaRPr>
          </a:p>
          <a:p>
            <a:pPr eaLnBrk="0" latinLnBrk="1" hangingPunct="0">
              <a:lnSpc>
                <a:spcPct val="150000"/>
              </a:lnSpc>
              <a:spcBef>
                <a:spcPts val="147"/>
              </a:spcBef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为蝗灾的治理提供依据。调查跳蝻种群</a:t>
            </a:r>
            <a:endParaRPr lang="en-US" altLang="zh-CN" sz="2012" kern="0">
              <a:solidFill>
                <a:srgbClr val="000000"/>
              </a:solidFill>
              <a:latin typeface="Times New Roman" pitchFamily="65" charset="-122"/>
              <a:ea typeface="宋体" pitchFamily="65" charset="-122"/>
            </a:endParaRPr>
          </a:p>
          <a:p>
            <a:pPr eaLnBrk="0" latinLnBrk="1" hangingPunct="0">
              <a:lnSpc>
                <a:spcPct val="150000"/>
              </a:lnSpc>
              <a:spcBef>
                <a:spcPts val="147"/>
              </a:spcBef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密度时</a:t>
            </a:r>
            <a:r>
              <a:rPr lang="en-US" altLang="zh-CN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,</a:t>
            </a: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常采用的调查方法是样方法</a:t>
            </a:r>
            <a:r>
              <a:rPr lang="en-US" altLang="zh-CN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,</a:t>
            </a: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原因</a:t>
            </a:r>
            <a:endParaRPr lang="en-US" altLang="zh-CN" sz="2012" kern="0">
              <a:solidFill>
                <a:srgbClr val="000000"/>
              </a:solidFill>
              <a:latin typeface="Times New Roman" pitchFamily="65" charset="-122"/>
              <a:ea typeface="宋体" pitchFamily="65" charset="-122"/>
            </a:endParaRPr>
          </a:p>
          <a:p>
            <a:pPr eaLnBrk="0" latinLnBrk="1" hangingPunct="0">
              <a:lnSpc>
                <a:spcPct val="150000"/>
              </a:lnSpc>
              <a:spcBef>
                <a:spcPts val="147"/>
              </a:spcBef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是</a:t>
            </a:r>
            <a:r>
              <a:rPr lang="zh-CN" altLang="en-US" sz="2012" u="sng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　　　　　　　   </a:t>
            </a:r>
            <a:r>
              <a:rPr lang="en-US" altLang="zh-CN" sz="2012" u="sng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		         </a:t>
            </a:r>
            <a:r>
              <a:rPr lang="zh-CN" altLang="en-US" sz="2012" u="sng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 </a:t>
            </a:r>
            <a:endParaRPr lang="en-US" altLang="zh-CN" sz="2012" u="sng" kern="0">
              <a:solidFill>
                <a:srgbClr val="000000"/>
              </a:solidFill>
              <a:latin typeface="Times New Roman" pitchFamily="65" charset="-122"/>
              <a:ea typeface="宋体" pitchFamily="65" charset="-122"/>
            </a:endParaRPr>
          </a:p>
          <a:p>
            <a:pPr eaLnBrk="0" latinLnBrk="1" hangingPunct="0">
              <a:lnSpc>
                <a:spcPct val="150000"/>
              </a:lnSpc>
              <a:spcBef>
                <a:spcPts val="147"/>
              </a:spcBef>
            </a:pPr>
            <a:r>
              <a:rPr lang="zh-CN" altLang="en-US" sz="2012" u="sng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　</a:t>
            </a:r>
            <a:r>
              <a:rPr lang="en-US" altLang="zh-CN" sz="2012" u="sng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		</a:t>
            </a:r>
            <a:r>
              <a:rPr lang="zh-CN" altLang="en-US" sz="2012" u="sng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    </a:t>
            </a: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。</a:t>
            </a:r>
            <a:endParaRPr lang="zh-CN" altLang="en-US"/>
          </a:p>
        </p:txBody>
      </p:sp>
      <p:pic>
        <p:nvPicPr>
          <p:cNvPr id="3" name="图片 2" descr="textimage5.jpe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29256" y="3205955"/>
            <a:ext cx="2854581" cy="2733396"/>
          </a:xfrm>
          <a:prstGeom prst="rect">
            <a:avLst/>
          </a:prstGeom>
        </p:spPr>
      </p:pic>
    </p:spTree>
    <p:custDataLst>
      <p:custData r:id="rId4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20000" y="1260000"/>
            <a:ext cx="8316000" cy="4683333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eaLnBrk="0" latinLnBrk="1" hangingPunct="0">
              <a:lnSpc>
                <a:spcPct val="150000"/>
              </a:lnSpc>
              <a:spcBef>
                <a:spcPts val="147"/>
              </a:spcBef>
              <a:buNone/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(2)降水持续偏少年份更容易导致沙漠蝗虫爆发,我国人民通过及时灌溉,</a:t>
            </a:r>
            <a:br>
              <a:rPr/>
            </a:b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控制河床水位等措施从根本上降低蝗虫种群</a:t>
            </a:r>
            <a:r>
              <a:rPr lang="zh-CN" altLang="en-US" sz="2012" u="sng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　　　    </a:t>
            </a: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,有效控制蝗灾爆</a:t>
            </a:r>
            <a:br>
              <a:rPr/>
            </a:b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发。古籍记载有:“捕得蝗,刺孔点以痘浆,放令飞去,痘毒传染,其种自</a:t>
            </a:r>
            <a:br>
              <a:rPr/>
            </a:b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灭。”痘毒与蝗虫之间为</a:t>
            </a:r>
            <a:r>
              <a:rPr lang="zh-CN" altLang="en-US" sz="2012" u="sng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　　　    </a:t>
            </a: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关系,最好在图中蝗虫种群数量为</a:t>
            </a:r>
            <a:r>
              <a:rPr lang="zh-CN" altLang="en-US" sz="2012" u="sng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    </a:t>
            </a:r>
            <a:br>
              <a:rPr/>
            </a:br>
            <a:r>
              <a:rPr lang="zh-CN" altLang="en-US" sz="2012" u="sng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　　    </a:t>
            </a: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时接种病毒进行防治。</a:t>
            </a:r>
            <a:endParaRPr lang="zh-CN" altLang="en-US"/>
          </a:p>
          <a:p>
            <a:pPr marL="0" indent="0" eaLnBrk="0" latinLnBrk="1" hangingPunct="0">
              <a:lnSpc>
                <a:spcPct val="150000"/>
              </a:lnSpc>
              <a:spcBef>
                <a:spcPts val="147"/>
              </a:spcBef>
              <a:buNone/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(3)按箭头方向分析,鸭—蝗虫模型中,鸭数量由</a:t>
            </a:r>
            <a:r>
              <a:rPr lang="zh-CN" altLang="en-US" sz="2012" i="1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P</a:t>
            </a:r>
            <a:r>
              <a:rPr lang="zh-CN" altLang="en-US" sz="1515" kern="0" baseline="-1500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2</a:t>
            </a: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→</a:t>
            </a:r>
            <a:r>
              <a:rPr lang="zh-CN" altLang="en-US" sz="2012" i="1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P</a:t>
            </a:r>
            <a:r>
              <a:rPr lang="zh-CN" altLang="en-US" sz="1515" kern="0" baseline="-1500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3</a:t>
            </a: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的过程中蝗虫种群</a:t>
            </a:r>
            <a:endParaRPr lang="en-US" altLang="zh-CN" sz="2012" kern="0">
              <a:solidFill>
                <a:srgbClr val="000000"/>
              </a:solidFill>
              <a:latin typeface="Times New Roman" pitchFamily="65" charset="-122"/>
              <a:ea typeface="宋体" pitchFamily="65" charset="-122"/>
            </a:endParaRPr>
          </a:p>
          <a:p>
            <a:pPr eaLnBrk="0" latinLnBrk="1" hangingPunct="0">
              <a:lnSpc>
                <a:spcPct val="150000"/>
              </a:lnSpc>
              <a:spcBef>
                <a:spcPts val="147"/>
              </a:spcBef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种内竞争逐渐</a:t>
            </a:r>
            <a:r>
              <a:rPr lang="zh-CN" altLang="en-US" sz="2012" u="sng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　　　    </a:t>
            </a: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。</a:t>
            </a:r>
            <a:endParaRPr lang="zh-CN" altLang="en-US" sz="2400"/>
          </a:p>
          <a:p>
            <a:pPr eaLnBrk="0" latinLnBrk="1" hangingPunct="0">
              <a:lnSpc>
                <a:spcPct val="150000"/>
              </a:lnSpc>
              <a:spcBef>
                <a:spcPts val="147"/>
              </a:spcBef>
            </a:pPr>
            <a:r>
              <a:rPr lang="en-US" altLang="zh-CN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(4)</a:t>
            </a: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为了有效控制蝗灾</a:t>
            </a:r>
            <a:r>
              <a:rPr lang="en-US" altLang="zh-CN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,</a:t>
            </a: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应设法降低其环境容纳量。环境容纳量是指</a:t>
            </a:r>
            <a:r>
              <a:rPr lang="zh-CN" altLang="en-US" sz="2012" u="sng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　    </a:t>
            </a:r>
            <a:br>
              <a:rPr lang="zh-CN" altLang="en-US" sz="2400"/>
            </a:br>
            <a:r>
              <a:rPr lang="zh-CN" altLang="en-US" sz="2012" u="sng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　　　　　　　　　　　　　　　　　    </a:t>
            </a: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。与化学防治相比</a:t>
            </a:r>
            <a:r>
              <a:rPr lang="en-US" altLang="zh-CN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,</a:t>
            </a: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牧鸭治蝗</a:t>
            </a:r>
            <a:br>
              <a:rPr lang="zh-CN" altLang="en-US" sz="2400"/>
            </a:b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等生物防治的优势有</a:t>
            </a:r>
            <a:r>
              <a:rPr lang="zh-CN" altLang="en-US" sz="2012" u="sng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    </a:t>
            </a:r>
            <a:r>
              <a:rPr lang="en-US" altLang="zh-CN" sz="2012" u="sng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		</a:t>
            </a:r>
            <a:r>
              <a:rPr lang="zh-CN" altLang="en-US" sz="2012" u="sng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    </a:t>
            </a:r>
            <a:r>
              <a:rPr lang="en-US" altLang="zh-CN" sz="2012" u="sng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		</a:t>
            </a:r>
            <a:r>
              <a:rPr lang="zh-CN" altLang="en-US" sz="2012" u="sng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    </a:t>
            </a:r>
            <a:r>
              <a:rPr lang="en-US" altLang="zh-CN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(</a:t>
            </a: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答两点即可</a:t>
            </a:r>
            <a:r>
              <a:rPr lang="en-US" altLang="zh-CN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)</a:t>
            </a: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。</a:t>
            </a:r>
            <a:endParaRPr lang="zh-CN" altLang="en-US"/>
          </a:p>
        </p:txBody>
      </p:sp>
    </p:spTree>
    <p:custDataLst>
      <p:custData r:id="rId3"/>
    </p:custDataLst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20000" y="1260000"/>
            <a:ext cx="8316000" cy="1334661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eaLnBrk="0" latinLnBrk="1" hangingPunct="0">
              <a:lnSpc>
                <a:spcPct val="150000"/>
              </a:lnSpc>
              <a:spcBef>
                <a:spcPts val="147"/>
              </a:spcBef>
              <a:buNone/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答案    (1)跳蝻活动能力弱,活动范围小    (2)出生率(或密度)　寄生    </a:t>
            </a:r>
            <a:r>
              <a:rPr lang="zh-CN" altLang="en-US" sz="2012" i="1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N</a:t>
            </a:r>
            <a:r>
              <a:rPr lang="zh-CN" altLang="en-US" sz="1515" kern="0" baseline="-1500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1</a:t>
            </a:r>
            <a:br>
              <a:rPr/>
            </a:b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    (3)减弱    (4)一定的环境条件所能维持的种群最大数量　无污染;有利</a:t>
            </a:r>
            <a:br>
              <a:rPr/>
            </a:b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于保护害虫天敌等有益生物,提高生物多样性;可长时间保持防治效果</a:t>
            </a:r>
            <a:endParaRPr lang="zh-CN" altLang="en-US"/>
          </a:p>
        </p:txBody>
      </p:sp>
    </p:spTree>
    <p:custDataLst>
      <p:custData r:id="rId3"/>
    </p:custDataLst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20000" y="1260000"/>
            <a:ext cx="8316000" cy="4833439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eaLnBrk="0" latinLnBrk="1" hangingPunct="0">
              <a:lnSpc>
                <a:spcPct val="150000"/>
              </a:lnSpc>
              <a:spcBef>
                <a:spcPts val="147"/>
              </a:spcBef>
              <a:buNone/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3.(2023届河北邢台二中月考,22)如图1是种群数量随时间变化的曲线,图2</a:t>
            </a:r>
            <a:br>
              <a:rPr/>
            </a:b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为种群增长速率随时间变化的曲线。请回答下列相关问题:</a:t>
            </a:r>
            <a:endParaRPr lang="zh-CN" altLang="en-US"/>
          </a:p>
          <a:p>
            <a:pPr marL="0" indent="0" eaLnBrk="0" latinLnBrk="1" hangingPunct="0">
              <a:lnSpc>
                <a:spcPct val="150000"/>
              </a:lnSpc>
              <a:spcBef>
                <a:spcPts val="147"/>
              </a:spcBef>
              <a:buNone/>
            </a:pPr>
            <a:r>
              <a:rPr lang="zh-CN" altLang="en-US" sz="7336" kern="0" spc="10513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 </a:t>
            </a: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　    </a:t>
            </a:r>
            <a:r>
              <a:rPr lang="zh-CN" altLang="en-US" sz="7588" kern="0" spc="9586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 </a:t>
            </a:r>
            <a:endParaRPr lang="zh-CN" altLang="en-US"/>
          </a:p>
          <a:p>
            <a:pPr marL="0" indent="0" eaLnBrk="0" latinLnBrk="1" hangingPunct="0">
              <a:lnSpc>
                <a:spcPct val="150000"/>
              </a:lnSpc>
              <a:spcBef>
                <a:spcPts val="2071"/>
              </a:spcBef>
              <a:buNone/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　</a:t>
            </a:r>
            <a:r>
              <a:rPr lang="en-US" altLang="zh-CN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		</a:t>
            </a: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　　　图1　　　　　　　    图2</a:t>
            </a:r>
            <a:endParaRPr lang="zh-CN" altLang="en-US"/>
          </a:p>
          <a:p>
            <a:pPr marL="0" indent="0" eaLnBrk="0" latinLnBrk="1" hangingPunct="0">
              <a:lnSpc>
                <a:spcPct val="150000"/>
              </a:lnSpc>
              <a:spcBef>
                <a:spcPts val="147"/>
              </a:spcBef>
              <a:buNone/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(1)图1中的</a:t>
            </a:r>
            <a:r>
              <a:rPr lang="zh-CN" altLang="en-US" sz="2012" i="1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K</a:t>
            </a: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/2对应图2中的</a:t>
            </a:r>
            <a:r>
              <a:rPr lang="zh-CN" altLang="en-US" sz="2012" u="sng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　　    </a:t>
            </a: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点,若草原鼠迁入一个理想环境中,第</a:t>
            </a:r>
            <a:br>
              <a:rPr/>
            </a:b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二年的种群数量是第一年的</a:t>
            </a:r>
            <a:r>
              <a:rPr lang="zh-CN" altLang="en-US" sz="2012" i="1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λ</a:t>
            </a: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倍,则</a:t>
            </a:r>
            <a:r>
              <a:rPr lang="zh-CN" altLang="en-US" sz="2012" i="1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λ</a:t>
            </a: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为</a:t>
            </a:r>
            <a:r>
              <a:rPr lang="zh-CN" altLang="en-US" sz="2012" u="sng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　　　    </a:t>
            </a: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(填“大于”“等于”或</a:t>
            </a:r>
            <a:br>
              <a:rPr/>
            </a:b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“小于”)1的定值。</a:t>
            </a:r>
            <a:endParaRPr lang="zh-CN" altLang="en-US"/>
          </a:p>
        </p:txBody>
      </p:sp>
      <p:pic>
        <p:nvPicPr>
          <p:cNvPr id="3" name="图片 3" descr="textimage6.jpe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59278" y="2348699"/>
            <a:ext cx="2222668" cy="1905144"/>
          </a:xfrm>
          <a:prstGeom prst="rect">
            <a:avLst/>
          </a:prstGeom>
        </p:spPr>
      </p:pic>
      <p:pic>
        <p:nvPicPr>
          <p:cNvPr id="4" name="图片 4" descr="textimage7.jpe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72066" y="2348699"/>
            <a:ext cx="2067668" cy="1905144"/>
          </a:xfrm>
          <a:prstGeom prst="rect">
            <a:avLst/>
          </a:prstGeom>
        </p:spPr>
      </p:pic>
    </p:spTree>
    <p:custDataLst>
      <p:custData r:id="rId5"/>
    </p:custDataLst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20000" y="1260000"/>
            <a:ext cx="8316000" cy="4218847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latinLnBrk="1" hangingPunct="0">
              <a:lnSpc>
                <a:spcPct val="150000"/>
              </a:lnSpc>
              <a:spcBef>
                <a:spcPts val="147"/>
              </a:spcBef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(2)某种鱼迁入一个生态系统后,种群数量最初</a:t>
            </a:r>
            <a:r>
              <a:rPr lang="zh-CN" altLang="en-US" sz="2012" u="sng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　　　    </a:t>
            </a: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(填“一定”或</a:t>
            </a:r>
            <a:endParaRPr lang="zh-CN" altLang="en-US" sz="2400"/>
          </a:p>
          <a:p>
            <a:pPr marL="0" indent="0" eaLnBrk="0" latinLnBrk="1" hangingPunct="0">
              <a:lnSpc>
                <a:spcPct val="150000"/>
              </a:lnSpc>
              <a:spcBef>
                <a:spcPts val="147"/>
              </a:spcBef>
              <a:buNone/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“不一定”)呈现类似“J”形曲线的增长,原因是</a:t>
            </a:r>
            <a:r>
              <a:rPr lang="zh-CN" altLang="en-US" sz="2012" u="sng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　　　　　　　　　    </a:t>
            </a:r>
            <a:br>
              <a:rPr/>
            </a:br>
            <a:r>
              <a:rPr lang="zh-CN" altLang="en-US" sz="2012" u="sng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　　　　　　　　　　　　　　　　　　　　　    </a:t>
            </a: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。若想一次性获得</a:t>
            </a:r>
            <a:br>
              <a:rPr/>
            </a:b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最大捕获量,应选择图2中</a:t>
            </a:r>
            <a:r>
              <a:rPr lang="zh-CN" altLang="en-US" sz="2012" u="sng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　　    </a:t>
            </a: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点进行捕捞。</a:t>
            </a:r>
            <a:endParaRPr lang="zh-CN" altLang="en-US"/>
          </a:p>
          <a:p>
            <a:pPr marL="0" indent="0" eaLnBrk="0" latinLnBrk="1" hangingPunct="0">
              <a:lnSpc>
                <a:spcPct val="150000"/>
              </a:lnSpc>
              <a:spcBef>
                <a:spcPts val="147"/>
              </a:spcBef>
              <a:buNone/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(3)将一定量的酵母菌接种在10 mL培养液中,培养较长时间,可采用</a:t>
            </a:r>
            <a:r>
              <a:rPr lang="zh-CN" altLang="en-US" sz="2012" u="sng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　    </a:t>
            </a:r>
            <a:br>
              <a:rPr/>
            </a:br>
            <a:r>
              <a:rPr lang="zh-CN" altLang="en-US" sz="2012" u="sng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　　    </a:t>
            </a: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的方法调查酵母菌的数量。培养足够长的时间后,酵母菌会呈现</a:t>
            </a:r>
            <a:br>
              <a:rPr/>
            </a:b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图2中的</a:t>
            </a:r>
            <a:r>
              <a:rPr lang="zh-CN" altLang="en-US" sz="2012" u="sng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　　　    </a:t>
            </a: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(填字母)点所示的增长速率。</a:t>
            </a:r>
            <a:endParaRPr lang="zh-CN" altLang="en-US"/>
          </a:p>
          <a:p>
            <a:pPr marL="0" indent="0" eaLnBrk="0" latinLnBrk="1" hangingPunct="0">
              <a:lnSpc>
                <a:spcPct val="150000"/>
              </a:lnSpc>
              <a:spcBef>
                <a:spcPts val="147"/>
              </a:spcBef>
              <a:buNone/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答案    (1)A　大于    (2)不一定　生物适应环境会呈现类似“J”形曲线</a:t>
            </a:r>
            <a:br>
              <a:rPr/>
            </a:b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的增长,不适应环境就不会呈现　B    (3)抽样检测　C</a:t>
            </a:r>
            <a:endParaRPr lang="zh-CN" altLang="en-US"/>
          </a:p>
        </p:txBody>
      </p:sp>
    </p:spTree>
    <p:custDataLst>
      <p:custData r:id="rId3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0034" y="1062815"/>
            <a:ext cx="8316000" cy="412421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 eaLnBrk="0" latinLnBrk="1" hangingPunct="0">
              <a:lnSpc>
                <a:spcPct val="150000"/>
              </a:lnSpc>
              <a:spcBef>
                <a:spcPts val="147"/>
              </a:spcBef>
              <a:buNone/>
            </a:pPr>
            <a:r>
              <a:rPr lang="zh-CN" altLang="en-US" sz="2000" b="1" kern="0">
                <a:solidFill>
                  <a:srgbClr val="000000"/>
                </a:solidFill>
                <a:latin typeface="方正兰亭刊黑_GBK" panose="02000000000000000000" pitchFamily="2" charset="-122"/>
                <a:ea typeface="方正兰亭刊黑_GBK" panose="02000000000000000000" pitchFamily="2" charset="-122"/>
              </a:rPr>
              <a:t>提升二　培养液中酵母菌种群数量的变化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720000" y="1647820"/>
            <a:ext cx="8316000" cy="4718536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eaLnBrk="0" latinLnBrk="1" hangingPunct="0">
              <a:lnSpc>
                <a:spcPct val="150000"/>
              </a:lnSpc>
              <a:spcBef>
                <a:spcPts val="147"/>
              </a:spcBef>
              <a:buNone/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4.(2023届河南安阳一中摸底,21)某同学在“探究培养液中酵母菌种群数</a:t>
            </a:r>
            <a:br>
              <a:rPr/>
            </a:b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量变化”的实验中,可能观察到的细胞分散情况如图2所示。下列推断错</a:t>
            </a:r>
            <a:br>
              <a:rPr/>
            </a:b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误的是</a:t>
            </a:r>
            <a:r>
              <a:rPr lang="zh-CN" altLang="en-US" sz="1574" kern="0" spc="438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 </a:t>
            </a: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(　    )</a:t>
            </a:r>
            <a:endParaRPr lang="zh-CN" altLang="en-US"/>
          </a:p>
          <a:p>
            <a:pPr marL="0" indent="0" eaLnBrk="0" latinLnBrk="1" hangingPunct="0">
              <a:lnSpc>
                <a:spcPct val="150000"/>
              </a:lnSpc>
              <a:spcBef>
                <a:spcPts val="147"/>
              </a:spcBef>
              <a:buNone/>
            </a:pPr>
            <a:r>
              <a:rPr lang="zh-CN" altLang="en-US" sz="10559" kern="0" spc="1374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 </a:t>
            </a: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　　　 </a:t>
            </a:r>
            <a:r>
              <a:rPr lang="zh-CN" altLang="en-US" sz="1993" kern="0" spc="-643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 </a:t>
            </a:r>
            <a:endParaRPr lang="zh-CN" altLang="en-US"/>
          </a:p>
          <a:p>
            <a:pPr marL="0" indent="0" eaLnBrk="0" latinLnBrk="1" hangingPunct="0">
              <a:lnSpc>
                <a:spcPct val="150000"/>
              </a:lnSpc>
              <a:spcBef>
                <a:spcPts val="3239"/>
              </a:spcBef>
              <a:buNone/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      图1　血细胞计数板的结构示意图         图2　细胞分散情况</a:t>
            </a:r>
            <a:endParaRPr lang="zh-CN" altLang="en-US"/>
          </a:p>
        </p:txBody>
      </p:sp>
      <p:pic>
        <p:nvPicPr>
          <p:cNvPr id="4" name="图片 3" descr="textimage8.jpe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43042" y="3063079"/>
            <a:ext cx="2764122" cy="2576435"/>
          </a:xfrm>
          <a:prstGeom prst="rect">
            <a:avLst/>
          </a:prstGeom>
        </p:spPr>
      </p:pic>
      <p:pic>
        <p:nvPicPr>
          <p:cNvPr id="5" name="图片 4" descr="textimage9.jpe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43636" y="3563145"/>
            <a:ext cx="642942" cy="2035991"/>
          </a:xfrm>
          <a:prstGeom prst="rect">
            <a:avLst/>
          </a:prstGeom>
        </p:spPr>
      </p:pic>
    </p:spTree>
    <p:custDataLst>
      <p:custData r:id="rId5"/>
    </p:custDataLst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20000" y="1260000"/>
            <a:ext cx="8316000" cy="3302699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latinLnBrk="1" hangingPunct="0">
              <a:lnSpc>
                <a:spcPct val="150000"/>
              </a:lnSpc>
              <a:spcBef>
                <a:spcPts val="147"/>
              </a:spcBef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A.该血细胞计数板上有2个计数室,玻片厚度为0.1 mm</a:t>
            </a:r>
            <a:endParaRPr lang="zh-CN" altLang="en-US" sz="2400"/>
          </a:p>
          <a:p>
            <a:pPr marL="0" indent="0" eaLnBrk="0" latinLnBrk="1" hangingPunct="0">
              <a:lnSpc>
                <a:spcPct val="150000"/>
              </a:lnSpc>
              <a:spcBef>
                <a:spcPts val="147"/>
              </a:spcBef>
              <a:buNone/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B.若实验中多次出现图2中c的现象,可能是由样液未充分摇匀或稀释倍</a:t>
            </a:r>
            <a:br>
              <a:rPr/>
            </a:b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数不够所致</a:t>
            </a:r>
            <a:endParaRPr lang="zh-CN" altLang="en-US"/>
          </a:p>
          <a:p>
            <a:pPr marL="0" indent="0" eaLnBrk="0" latinLnBrk="1" hangingPunct="0">
              <a:lnSpc>
                <a:spcPct val="150000"/>
              </a:lnSpc>
              <a:spcBef>
                <a:spcPts val="147"/>
              </a:spcBef>
              <a:buNone/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C.根据抽样和计算获得的数据绘制酵母菌种群数量增长曲线,属于建立</a:t>
            </a:r>
            <a:br>
              <a:rPr/>
            </a:b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酵母菌种群数量变化的数学模型</a:t>
            </a:r>
            <a:endParaRPr lang="zh-CN" altLang="en-US"/>
          </a:p>
          <a:p>
            <a:pPr marL="0" indent="0" eaLnBrk="0" latinLnBrk="1" hangingPunct="0">
              <a:lnSpc>
                <a:spcPct val="150000"/>
              </a:lnSpc>
              <a:spcBef>
                <a:spcPts val="147"/>
              </a:spcBef>
              <a:buNone/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D.本实验不需要设置对照实验,因不同时间取样已形成对照</a:t>
            </a:r>
            <a:endParaRPr lang="zh-CN" altLang="en-US"/>
          </a:p>
          <a:p>
            <a:pPr marL="0" indent="0" eaLnBrk="0" latinLnBrk="1" hangingPunct="0">
              <a:lnSpc>
                <a:spcPct val="150000"/>
              </a:lnSpc>
              <a:spcBef>
                <a:spcPts val="147"/>
              </a:spcBef>
              <a:buNone/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答案    A    </a:t>
            </a:r>
            <a:endParaRPr lang="zh-CN" altLang="en-US"/>
          </a:p>
        </p:txBody>
      </p:sp>
    </p:spTree>
    <p:custDataLst>
      <p:custData r:id="rId3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20000" y="1260000"/>
            <a:ext cx="8316000" cy="139345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eaLnBrk="0" latinLnBrk="1" hangingPunct="0">
              <a:lnSpc>
                <a:spcPct val="150000"/>
              </a:lnSpc>
              <a:spcBef>
                <a:spcPts val="147"/>
              </a:spcBef>
              <a:buNone/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5.(2022 T8联考二模,4)将少量细菌接种到一恒定容积的新鲜培养液中,在</a:t>
            </a:r>
            <a:br>
              <a:rPr/>
            </a:b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适宜条件下培养,每隔一段时间测定培养液中细菌数目,可得到如图所示</a:t>
            </a:r>
            <a:br>
              <a:rPr/>
            </a:b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曲线,被称为生长曲线。下列分析错误的是</a:t>
            </a:r>
            <a:r>
              <a:rPr lang="zh-CN" altLang="en-US" sz="1574" kern="0" spc="438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 </a:t>
            </a: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(　    )</a:t>
            </a:r>
            <a:endParaRPr lang="zh-CN" altLang="en-US"/>
          </a:p>
        </p:txBody>
      </p:sp>
      <p:pic>
        <p:nvPicPr>
          <p:cNvPr id="3" name="图片 3" descr="textimage10.jpe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14480" y="2848765"/>
            <a:ext cx="5889973" cy="3019893"/>
          </a:xfrm>
          <a:prstGeom prst="rect">
            <a:avLst/>
          </a:prstGeom>
        </p:spPr>
      </p:pic>
    </p:spTree>
    <p:custDataLst>
      <p:custData r:id="rId4"/>
    </p:custDataLst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20000" y="1260000"/>
            <a:ext cx="8316000" cy="2373727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latinLnBrk="1" hangingPunct="0">
              <a:lnSpc>
                <a:spcPct val="150000"/>
              </a:lnSpc>
              <a:spcBef>
                <a:spcPts val="147"/>
              </a:spcBef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A.延滞期的细菌代谢旺盛,通过调整自身生理机能以适应新环境</a:t>
            </a:r>
            <a:endParaRPr lang="zh-CN" altLang="en-US" sz="2400"/>
          </a:p>
          <a:p>
            <a:pPr marL="0" indent="0" eaLnBrk="0" latinLnBrk="1" hangingPunct="0">
              <a:lnSpc>
                <a:spcPct val="150000"/>
              </a:lnSpc>
              <a:spcBef>
                <a:spcPts val="147"/>
              </a:spcBef>
              <a:buNone/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B.接种指数期的细菌可缩短延滞期的时间</a:t>
            </a:r>
            <a:endParaRPr lang="zh-CN" altLang="en-US"/>
          </a:p>
          <a:p>
            <a:pPr marL="0" indent="0" eaLnBrk="0" latinLnBrk="1" hangingPunct="0">
              <a:lnSpc>
                <a:spcPct val="150000"/>
              </a:lnSpc>
              <a:spcBef>
                <a:spcPts val="147"/>
              </a:spcBef>
              <a:buNone/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C.接种数量的多少不会影响到达</a:t>
            </a:r>
            <a:r>
              <a:rPr lang="zh-CN" altLang="en-US" sz="2012" i="1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K</a:t>
            </a: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值所需的时间</a:t>
            </a:r>
            <a:endParaRPr lang="zh-CN" altLang="en-US"/>
          </a:p>
          <a:p>
            <a:pPr marL="0" indent="0" eaLnBrk="0" latinLnBrk="1" hangingPunct="0">
              <a:lnSpc>
                <a:spcPct val="150000"/>
              </a:lnSpc>
              <a:spcBef>
                <a:spcPts val="147"/>
              </a:spcBef>
              <a:buNone/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D.可利用血细胞计数板法或稀释涂布平板法进行计数</a:t>
            </a:r>
            <a:endParaRPr lang="zh-CN" altLang="en-US"/>
          </a:p>
          <a:p>
            <a:pPr marL="0" indent="0" eaLnBrk="0" latinLnBrk="1" hangingPunct="0">
              <a:lnSpc>
                <a:spcPct val="150000"/>
              </a:lnSpc>
              <a:spcBef>
                <a:spcPts val="147"/>
              </a:spcBef>
              <a:buNone/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答案    C    </a:t>
            </a:r>
            <a:endParaRPr lang="zh-CN" altLang="en-US"/>
          </a:p>
        </p:txBody>
      </p:sp>
    </p:spTree>
    <p:custDataLst>
      <p:custData r:id="rId3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20000" y="1260000"/>
            <a:ext cx="8316000" cy="5400000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eaLnBrk="0" latinLnBrk="1" hangingPunct="0">
              <a:lnSpc>
                <a:spcPct val="150000"/>
              </a:lnSpc>
              <a:spcBef>
                <a:spcPts val="147"/>
              </a:spcBef>
              <a:buNone/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6.(2022辽宁六校期初联考,17)(不定项)下列关于“培养液中酵母菌种群</a:t>
            </a:r>
            <a:br>
              <a:rPr/>
            </a:b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数量的变化”实验的相关操作,错误的是</a:t>
            </a:r>
            <a:r>
              <a:rPr lang="zh-CN" altLang="en-US" sz="1574" kern="0" spc="438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 </a:t>
            </a: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(　    )</a:t>
            </a:r>
            <a:endParaRPr lang="zh-CN" altLang="en-US"/>
          </a:p>
          <a:p>
            <a:pPr marL="0" indent="0" eaLnBrk="0" latinLnBrk="1" hangingPunct="0">
              <a:lnSpc>
                <a:spcPct val="150000"/>
              </a:lnSpc>
              <a:spcBef>
                <a:spcPts val="147"/>
              </a:spcBef>
              <a:buNone/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A.培养液和培养用具必须经过严格的消毒处理</a:t>
            </a:r>
            <a:endParaRPr lang="zh-CN" altLang="en-US"/>
          </a:p>
          <a:p>
            <a:pPr marL="0" indent="0" eaLnBrk="0" latinLnBrk="1" hangingPunct="0">
              <a:lnSpc>
                <a:spcPct val="150000"/>
              </a:lnSpc>
              <a:spcBef>
                <a:spcPts val="147"/>
              </a:spcBef>
              <a:buNone/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B.从瓶中吸出培养液进行计数之前,应将培养瓶轻轻振荡几次</a:t>
            </a:r>
            <a:endParaRPr lang="zh-CN" altLang="en-US"/>
          </a:p>
          <a:p>
            <a:pPr marL="0" indent="0" eaLnBrk="0" latinLnBrk="1" hangingPunct="0">
              <a:lnSpc>
                <a:spcPct val="150000"/>
              </a:lnSpc>
              <a:spcBef>
                <a:spcPts val="147"/>
              </a:spcBef>
              <a:buNone/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C.为了方便酵母菌计数,培养后期的培养液应先稀释后再计数</a:t>
            </a:r>
            <a:endParaRPr lang="zh-CN" altLang="en-US"/>
          </a:p>
          <a:p>
            <a:pPr marL="0" indent="0" eaLnBrk="0" latinLnBrk="1" hangingPunct="0">
              <a:lnSpc>
                <a:spcPct val="150000"/>
              </a:lnSpc>
              <a:spcBef>
                <a:spcPts val="147"/>
              </a:spcBef>
              <a:buNone/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D.在血细胞计数板中央滴一滴培养液,盖上盖玻片,并用滤纸吸去边缘多</a:t>
            </a:r>
            <a:br>
              <a:rPr/>
            </a:b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余培养液</a:t>
            </a:r>
            <a:endParaRPr lang="zh-CN" altLang="en-US"/>
          </a:p>
          <a:p>
            <a:pPr marL="0" indent="0" eaLnBrk="0" latinLnBrk="1" hangingPunct="0">
              <a:lnSpc>
                <a:spcPct val="150000"/>
              </a:lnSpc>
              <a:spcBef>
                <a:spcPts val="147"/>
              </a:spcBef>
              <a:buNone/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答案    AD    </a:t>
            </a:r>
            <a:endParaRPr lang="zh-CN" altLang="en-US"/>
          </a:p>
        </p:txBody>
      </p:sp>
    </p:spTree>
    <p:custDataLst>
      <p:custData r:id="rId3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3" name="组合 2"/>
          <p:cNvGrpSpPr/>
          <p:nvPr/>
        </p:nvGrpSpPr>
        <p:grpSpPr>
          <a:xfrm>
            <a:off x="0" y="1277129"/>
            <a:ext cx="9144000" cy="407898"/>
            <a:chOff x="0" y="2205823"/>
            <a:chExt cx="9144000" cy="407898"/>
          </a:xfrm>
        </p:grpSpPr>
        <p:cxnSp>
          <p:nvCxnSpPr>
            <p:cNvPr id="4" name="直接连接符 3"/>
            <p:cNvCxnSpPr/>
            <p:nvPr/>
          </p:nvCxnSpPr>
          <p:spPr>
            <a:xfrm flipV="1">
              <a:off x="0" y="2389655"/>
              <a:ext cx="9144000" cy="15240"/>
            </a:xfrm>
            <a:prstGeom prst="line">
              <a:avLst/>
            </a:prstGeom>
            <a:ln w="38100">
              <a:solidFill>
                <a:srgbClr val="EA5433"/>
              </a:solidFill>
            </a:ln>
          </p:spPr>
          <p:style>
            <a:lnRef idx="1">
              <a:schemeClr val="accent5"/>
            </a:lnRef>
            <a:fillRef idx="0">
              <a:schemeClr val="accent5"/>
            </a:fillRef>
            <a:effectRef idx="0">
              <a:schemeClr val="accent5"/>
            </a:effectRef>
            <a:fontRef idx="minor">
              <a:schemeClr val="tx1"/>
            </a:fontRef>
          </p:style>
        </p:cxnSp>
        <p:sp>
          <p:nvSpPr>
            <p:cNvPr id="5" name="六边形 4"/>
            <p:cNvSpPr/>
            <p:nvPr/>
          </p:nvSpPr>
          <p:spPr>
            <a:xfrm>
              <a:off x="3694742" y="2205823"/>
              <a:ext cx="1744346" cy="382905"/>
            </a:xfrm>
            <a:prstGeom prst="hexagon">
              <a:avLst/>
            </a:prstGeom>
            <a:solidFill>
              <a:srgbClr val="EA543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" name="文本框 7"/>
            <p:cNvSpPr txBox="1"/>
            <p:nvPr/>
          </p:nvSpPr>
          <p:spPr>
            <a:xfrm>
              <a:off x="3708078" y="2229000"/>
              <a:ext cx="1733876" cy="38472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1900" kern="2100" spc="320">
                  <a:solidFill>
                    <a:schemeClr val="bg1"/>
                  </a:solidFill>
                  <a:uFillTx/>
                  <a:latin typeface="方正兰亭大黑_GBK" panose="02000000000000000000" charset="-122"/>
                  <a:ea typeface="方正兰亭大黑_GBK" panose="02000000000000000000" charset="-122"/>
                </a:rPr>
                <a:t>高考真题篇</a:t>
              </a:r>
            </a:p>
          </p:txBody>
        </p:sp>
      </p:grpSp>
      <p:sp>
        <p:nvSpPr>
          <p:cNvPr id="7" name="TextBox 2"/>
          <p:cNvSpPr txBox="1"/>
          <p:nvPr/>
        </p:nvSpPr>
        <p:spPr>
          <a:xfrm>
            <a:off x="720000" y="1913635"/>
            <a:ext cx="8316000" cy="3256725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eaLnBrk="0" latinLnBrk="1" hangingPunct="0">
              <a:lnSpc>
                <a:spcPct val="150000"/>
              </a:lnSpc>
              <a:spcBef>
                <a:spcPts val="147"/>
              </a:spcBef>
              <a:buNone/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1.(2022辽宁,11,2分)人工草坪物种比较单一,易受外界因素的影响而杂草</a:t>
            </a:r>
            <a:br>
              <a:rPr/>
            </a:b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化。双子叶植物欧亚蔊菜是常见的草坪杂草。下列叙述错误的是</a:t>
            </a:r>
            <a:r>
              <a:rPr lang="zh-CN" altLang="en-US" sz="1574" kern="0" spc="438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 </a:t>
            </a: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(        )</a:t>
            </a:r>
            <a:endParaRPr lang="zh-CN" altLang="en-US"/>
          </a:p>
          <a:p>
            <a:pPr marL="0" indent="0" eaLnBrk="0" latinLnBrk="1" hangingPunct="0">
              <a:lnSpc>
                <a:spcPct val="150000"/>
              </a:lnSpc>
              <a:spcBef>
                <a:spcPts val="147"/>
              </a:spcBef>
              <a:buNone/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A.采用样方法调查草坪中欧亚蔊菜的种群密度时,随机取样是关键</a:t>
            </a:r>
            <a:endParaRPr lang="zh-CN" altLang="en-US"/>
          </a:p>
          <a:p>
            <a:pPr marL="0" indent="0" eaLnBrk="0" latinLnBrk="1" hangingPunct="0">
              <a:lnSpc>
                <a:spcPct val="150000"/>
              </a:lnSpc>
              <a:spcBef>
                <a:spcPts val="147"/>
              </a:spcBef>
              <a:buNone/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B.喷施高浓度的2,4-D可以杀死草坪中的欧亚蔊菜</a:t>
            </a:r>
            <a:endParaRPr lang="zh-CN" altLang="en-US"/>
          </a:p>
          <a:p>
            <a:pPr marL="0" indent="0" eaLnBrk="0" latinLnBrk="1" hangingPunct="0">
              <a:lnSpc>
                <a:spcPct val="150000"/>
              </a:lnSpc>
              <a:spcBef>
                <a:spcPts val="147"/>
              </a:spcBef>
              <a:buNone/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C.欧亚蔊菜入侵人工草坪初期,种群增长曲线呈“S”形</a:t>
            </a:r>
            <a:endParaRPr lang="zh-CN" altLang="en-US"/>
          </a:p>
          <a:p>
            <a:pPr marL="0" indent="0" eaLnBrk="0" latinLnBrk="1" hangingPunct="0">
              <a:lnSpc>
                <a:spcPct val="150000"/>
              </a:lnSpc>
              <a:spcBef>
                <a:spcPts val="147"/>
              </a:spcBef>
              <a:buNone/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D.与自然草地相比,人工草坪自我维持结构和功能相对稳定的能力较低</a:t>
            </a:r>
            <a:endParaRPr lang="zh-CN" altLang="en-US"/>
          </a:p>
          <a:p>
            <a:pPr marL="0" indent="0" eaLnBrk="0" latinLnBrk="1" hangingPunct="0">
              <a:lnSpc>
                <a:spcPct val="150000"/>
              </a:lnSpc>
              <a:spcBef>
                <a:spcPts val="147"/>
              </a:spcBef>
              <a:buNone/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答案    C    </a:t>
            </a:r>
            <a:endParaRPr lang="zh-CN" altLang="en-US"/>
          </a:p>
        </p:txBody>
      </p:sp>
    </p:spTree>
    <p:custDataLst>
      <p:custData r:id="rId3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20000" y="1260000"/>
            <a:ext cx="8316000" cy="1857945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eaLnBrk="0" latinLnBrk="1" hangingPunct="0">
              <a:lnSpc>
                <a:spcPct val="150000"/>
              </a:lnSpc>
              <a:spcBef>
                <a:spcPts val="147"/>
              </a:spcBef>
              <a:buNone/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2.(2022河北,13,2分)20世纪70年代褐家鼠由外地进入新疆,对当地生态系</a:t>
            </a:r>
            <a:br>
              <a:rPr/>
            </a:b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统造成危害。研究发现,新疆某地褐家鼠种群的周限增长率为1.247(</a:t>
            </a:r>
            <a:r>
              <a:rPr lang="zh-CN" altLang="en-US" sz="2012" i="1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t</a:t>
            </a: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+1</a:t>
            </a:r>
            <a:br>
              <a:rPr/>
            </a:b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年与</a:t>
            </a:r>
            <a:r>
              <a:rPr lang="zh-CN" altLang="en-US" sz="2012" i="1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t</a:t>
            </a: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年种群数量的比值),种群年龄组成(年龄结构)如图。下列叙述正确</a:t>
            </a:r>
            <a:br>
              <a:rPr/>
            </a:b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的是</a:t>
            </a:r>
            <a:r>
              <a:rPr lang="zh-CN" altLang="en-US" sz="1574" kern="0" spc="438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 </a:t>
            </a: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(　    )</a:t>
            </a:r>
            <a:endParaRPr lang="zh-CN" altLang="en-US"/>
          </a:p>
        </p:txBody>
      </p:sp>
      <p:pic>
        <p:nvPicPr>
          <p:cNvPr id="3" name="图片 3" descr="textimage11.jpe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28860" y="3348831"/>
            <a:ext cx="4566380" cy="2807261"/>
          </a:xfrm>
          <a:prstGeom prst="rect">
            <a:avLst/>
          </a:prstGeom>
        </p:spPr>
      </p:pic>
    </p:spTree>
    <p:custDataLst>
      <p:custData r:id="rId4"/>
    </p:custDataLst>
  </p:cSld>
  <p:clrMapOvr>
    <a:masterClrMapping/>
  </p:clrMapOvr>
  <p:transition/>
  <p:timing/>
</p:sld>
</file>

<file path=ppt/slides/slide2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70538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https://d.book118.com/767125146201006054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主题2">
  <a:themeElements>
    <a:clrScheme name="自定义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381750"/>
      </a:hlink>
      <a:folHlink>
        <a:srgbClr val="7030A0"/>
      </a:folHlink>
    </a:clrScheme>
    <a:fontScheme name="默认设计模板">
      <a:majorFont>
        <a:latin typeface="Arial"/>
        <a:ea typeface="宋体"/>
        <a:cs typeface="Arial"/>
      </a:majorFont>
      <a:minorFont>
        <a:latin typeface="Arial"/>
        <a:ea typeface="宋体"/>
        <a:cs typeface="Arial"/>
      </a:minorFont>
    </a:fontScheme>
    <a:fmtScheme name="流畅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</a:spPr>
      <a:bodyPr vert="horz" wrap="square" lIns="91440" tIns="45720" rIns="91440" bIns="45720" numCol="1" anchor="t" anchorCtr="0" compatLnSpc="1"/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defRPr kumimoji="0" lang="zh-CN" altLang="en-US" sz="1800" b="1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ea typeface="宋体" panose="02010600030101010101" pitchFamily="2" charset="-122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</a:spPr>
      <a:bodyPr vert="horz" wrap="square" lIns="91440" tIns="45720" rIns="91440" bIns="45720" numCol="1" anchor="t" anchorCtr="0" compatLnSpc="1"/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defRPr kumimoji="0" lang="zh-CN" altLang="en-US" sz="1800" b="1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ea typeface="宋体" panose="02010600030101010101" pitchFamily="2" charset="-122"/>
          </a:defRPr>
        </a:defPPr>
      </a:lstStyle>
    </a:lnDef>
  </a:objectDefaults>
  <a:extraClrSchemeLst>
    <a:extraClrScheme>
      <a:clrScheme name="默认设计模板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customXml/_rels/item1.xml.rels>&#65279;<?xml version="1.0" encoding="utf-8" standalone="yes"?><Relationships xmlns="http://schemas.openxmlformats.org/package/2006/relationships"><Relationship Id="rId1" Type="http://schemas.openxmlformats.org/officeDocument/2006/relationships/customXmlProps" Target="itemProps1.xml" /></Relationships>
</file>

<file path=customXml/_rels/item2.xml.rels>&#65279;<?xml version="1.0" encoding="utf-8" standalone="yes"?><Relationships xmlns="http://schemas.openxmlformats.org/package/2006/relationships"><Relationship Id="rId1" Type="http://schemas.openxmlformats.org/officeDocument/2006/relationships/customXmlProps" Target="itemProps2.xml" /></Relationships>
</file>

<file path=customXml/_rels/item3.xml.rels>&#65279;<?xml version="1.0" encoding="utf-8" standalone="yes"?><Relationships xmlns="http://schemas.openxmlformats.org/package/2006/relationships"><Relationship Id="rId1" Type="http://schemas.openxmlformats.org/officeDocument/2006/relationships/customXmlProps" Target="itemProps3.xml" /></Relationships>
</file>

<file path=customXml/_rels/item4.xml.rels>&#65279;<?xml version="1.0" encoding="utf-8" standalone="yes"?><Relationships xmlns="http://schemas.openxmlformats.org/package/2006/relationships"><Relationship Id="rId1" Type="http://schemas.openxmlformats.org/officeDocument/2006/relationships/customXmlProps" Target="itemProps4.xml" /></Relationships>
</file>

<file path=customXml/_rels/item5.xml.rels>&#65279;<?xml version="1.0" encoding="utf-8" standalone="yes"?><Relationships xmlns="http://schemas.openxmlformats.org/package/2006/relationships"><Relationship Id="rId1" Type="http://schemas.openxmlformats.org/officeDocument/2006/relationships/customXmlProps" Target="itemProps5.xml" /></Relationships>
</file>

<file path=customXml/_rels/item6.xml.rels>&#65279;<?xml version="1.0" encoding="utf-8" standalone="yes"?><Relationships xmlns="http://schemas.openxmlformats.org/package/2006/relationships"><Relationship Id="rId1" Type="http://schemas.openxmlformats.org/officeDocument/2006/relationships/customXmlProps" Target="itemProps6.xml" /></Relationships>
</file>

<file path=customXml/_rels/item7.xml.rels>&#65279;<?xml version="1.0" encoding="utf-8" standalone="yes"?><Relationships xmlns="http://schemas.openxmlformats.org/package/2006/relationships"><Relationship Id="rId1" Type="http://schemas.openxmlformats.org/officeDocument/2006/relationships/customXmlProps" Target="itemProps7.xml" /></Relationships>
</file>

<file path=customXml/_rels/item8.xml.rels>&#65279;<?xml version="1.0" encoding="utf-8" standalone="yes"?><Relationships xmlns="http://schemas.openxmlformats.org/package/2006/relationships"><Relationship Id="rId1" Type="http://schemas.openxmlformats.org/officeDocument/2006/relationships/customXmlProps" Target="itemProps8.xml" /></Relationships>
</file>

<file path=customXml/_rels/item9.xml.rels>&#65279;<?xml version="1.0" encoding="utf-8" standalone="yes"?><Relationships xmlns="http://schemas.openxmlformats.org/package/2006/relationships"><Relationship Id="rId1" Type="http://schemas.openxmlformats.org/officeDocument/2006/relationships/customXmlProps" Target="itemProps9.xml" /></Relationships>
</file>

<file path=customXml/_rels/item10.xml.rels>&#65279;<?xml version="1.0" encoding="utf-8" standalone="yes"?><Relationships xmlns="http://schemas.openxmlformats.org/package/2006/relationships"><Relationship Id="rId1" Type="http://schemas.openxmlformats.org/officeDocument/2006/relationships/customXmlProps" Target="itemProps10.xml" /></Relationships>
</file>

<file path=customXml/_rels/item11.xml.rels>&#65279;<?xml version="1.0" encoding="utf-8" standalone="yes"?><Relationships xmlns="http://schemas.openxmlformats.org/package/2006/relationships"><Relationship Id="rId1" Type="http://schemas.openxmlformats.org/officeDocument/2006/relationships/customXmlProps" Target="itemProps11.xml" /></Relationships>
</file>

<file path=customXml/_rels/item12.xml.rels>&#65279;<?xml version="1.0" encoding="utf-8" standalone="yes"?><Relationships xmlns="http://schemas.openxmlformats.org/package/2006/relationships"><Relationship Id="rId1" Type="http://schemas.openxmlformats.org/officeDocument/2006/relationships/customXmlProps" Target="itemProps12.xml" /></Relationships>
</file>

<file path=customXml/_rels/item13.xml.rels>&#65279;<?xml version="1.0" encoding="utf-8" standalone="yes"?><Relationships xmlns="http://schemas.openxmlformats.org/package/2006/relationships"><Relationship Id="rId1" Type="http://schemas.openxmlformats.org/officeDocument/2006/relationships/customXmlProps" Target="itemProps13.xml" /></Relationships>
</file>

<file path=customXml/_rels/item14.xml.rels>&#65279;<?xml version="1.0" encoding="utf-8" standalone="yes"?><Relationships xmlns="http://schemas.openxmlformats.org/package/2006/relationships"><Relationship Id="rId1" Type="http://schemas.openxmlformats.org/officeDocument/2006/relationships/customXmlProps" Target="itemProps14.xml" /></Relationships>
</file>

<file path=customXml/_rels/item15.xml.rels>&#65279;<?xml version="1.0" encoding="utf-8" standalone="yes"?><Relationships xmlns="http://schemas.openxmlformats.org/package/2006/relationships"><Relationship Id="rId1" Type="http://schemas.openxmlformats.org/officeDocument/2006/relationships/customXmlProps" Target="itemProps15.xml" /></Relationships>
</file>

<file path=customXml/_rels/item16.xml.rels>&#65279;<?xml version="1.0" encoding="utf-8" standalone="yes"?><Relationships xmlns="http://schemas.openxmlformats.org/package/2006/relationships"><Relationship Id="rId1" Type="http://schemas.openxmlformats.org/officeDocument/2006/relationships/customXmlProps" Target="itemProps16.xml" /></Relationships>
</file>

<file path=customXml/_rels/item17.xml.rels>&#65279;<?xml version="1.0" encoding="utf-8" standalone="yes"?><Relationships xmlns="http://schemas.openxmlformats.org/package/2006/relationships"><Relationship Id="rId1" Type="http://schemas.openxmlformats.org/officeDocument/2006/relationships/customXmlProps" Target="itemProps17.xml" /></Relationships>
</file>

<file path=customXml/_rels/item18.xml.rels>&#65279;<?xml version="1.0" encoding="utf-8" standalone="yes"?><Relationships xmlns="http://schemas.openxmlformats.org/package/2006/relationships"><Relationship Id="rId1" Type="http://schemas.openxmlformats.org/officeDocument/2006/relationships/customXmlProps" Target="itemProps18.xml" /></Relationships>
</file>

<file path=customXml/_rels/item19.xml.rels>&#65279;<?xml version="1.0" encoding="utf-8" standalone="yes"?><Relationships xmlns="http://schemas.openxmlformats.org/package/2006/relationships"><Relationship Id="rId1" Type="http://schemas.openxmlformats.org/officeDocument/2006/relationships/customXmlProps" Target="itemProps19.xml" /></Relationships>
</file>

<file path=customXml/_rels/item20.xml.rels>&#65279;<?xml version="1.0" encoding="utf-8" standalone="yes"?><Relationships xmlns="http://schemas.openxmlformats.org/package/2006/relationships"><Relationship Id="rId1" Type="http://schemas.openxmlformats.org/officeDocument/2006/relationships/customXmlProps" Target="itemProps20.xml" /></Relationships>
</file>

<file path=customXml/_rels/item21.xml.rels>&#65279;<?xml version="1.0" encoding="utf-8" standalone="yes"?><Relationships xmlns="http://schemas.openxmlformats.org/package/2006/relationships"><Relationship Id="rId1" Type="http://schemas.openxmlformats.org/officeDocument/2006/relationships/customXmlProps" Target="itemProps21.xml" /></Relationships>
</file>

<file path=customXml/_rels/item22.xml.rels>&#65279;<?xml version="1.0" encoding="utf-8" standalone="yes"?><Relationships xmlns="http://schemas.openxmlformats.org/package/2006/relationships"><Relationship Id="rId1" Type="http://schemas.openxmlformats.org/officeDocument/2006/relationships/customXmlProps" Target="itemProps22.xml" /></Relationships>
</file>

<file path=customXml/_rels/item23.xml.rels>&#65279;<?xml version="1.0" encoding="utf-8" standalone="yes"?><Relationships xmlns="http://schemas.openxmlformats.org/package/2006/relationships"><Relationship Id="rId1" Type="http://schemas.openxmlformats.org/officeDocument/2006/relationships/customXmlProps" Target="itemProps23.xml" /></Relationships>
</file>

<file path=customXml/_rels/item24.xml.rels>&#65279;<?xml version="1.0" encoding="utf-8" standalone="yes"?><Relationships xmlns="http://schemas.openxmlformats.org/package/2006/relationships"><Relationship Id="rId1" Type="http://schemas.openxmlformats.org/officeDocument/2006/relationships/customXmlProps" Target="itemProps24.xml" /></Relationships>
</file>

<file path=customXml/item1.xml><?xml version="1.0" encoding="utf-8"?>
<CustomerInfo>
  <UserName>Administrator</UserName>
  <CompanyName>微软中国</CompanyName>
  <MachineID>WS103</MachineID>
  <ToolID>ljRTAAAAKGU=</ToolID>
  <Data><![CDATA[bGpSVEFBQUFLR1U9]]></Data>
</CustomerInfo>
</file>

<file path=customXml/item2.xml><?xml version="1.0" encoding="utf-8"?>
<CustomerInfo>
  <UserName>Administrator</UserName>
  <CompanyName>微软中国</CompanyName>
  <MachineID>WS103</MachineID>
  <ToolID>ljRTAAAAKGU=</ToolID>
  <Data><![CDATA[bGpSVEFBQUFLR1U9]]></Data>
</CustomerInfo>
</file>

<file path=customXml/item3.xml><?xml version="1.0" encoding="utf-8"?>
<CustomerInfo>
  <UserName>Administrator</UserName>
  <CompanyName>微软中国</CompanyName>
  <MachineID>WS103</MachineID>
  <ToolID>ljRTAAAAKGU=</ToolID>
  <Data><![CDATA[bGpSVEFBQUFLR1U9]]></Data>
</CustomerInfo>
</file>

<file path=customXml/item4.xml><?xml version="1.0" encoding="utf-8"?>
<CustomerInfo>
  <UserName>Administrator</UserName>
  <CompanyName>微软中国</CompanyName>
  <MachineID>WS103</MachineID>
  <ToolID>ljRTAAAAKGU=</ToolID>
  <Data><![CDATA[bGpSVEFBQUFLR1U9]]></Data>
</CustomerInfo>
</file>

<file path=customXml/item5.xml><?xml version="1.0" encoding="utf-8"?>
<CustomerInfo>
  <UserName>Administrator</UserName>
  <CompanyName>微软中国</CompanyName>
  <MachineID>WS103</MachineID>
  <ToolID>ljRTAAAAKGU=</ToolID>
  <Data><![CDATA[bGpSVEFBQUFLR1U9]]></Data>
</CustomerInfo>
</file>

<file path=customXml/item6.xml><?xml version="1.0" encoding="utf-8"?>
<CustomerInfo>
  <UserName>Administrator</UserName>
  <CompanyName>微软中国</CompanyName>
  <MachineID>WS103</MachineID>
  <ToolID>ljRTAAAAKGU=</ToolID>
  <Data><![CDATA[bGpSVEFBQUFLR1U9]]></Data>
</CustomerInfo>
</file>

<file path=customXml/item7.xml><?xml version="1.0" encoding="utf-8"?>
<CustomerInfo>
  <UserName>Administrator</UserName>
  <CompanyName>微软中国</CompanyName>
  <MachineID>WS103</MachineID>
  <ToolID>ljRTAAAAKGU=</ToolID>
  <Data><![CDATA[bGpSVEFBQUFLR1U9]]></Data>
</CustomerInfo>
</file>

<file path=customXml/item8.xml><?xml version="1.0" encoding="utf-8"?>
<CustomerInfo>
  <UserName>Administrator</UserName>
  <CompanyName>微软中国</CompanyName>
  <MachineID>WS103</MachineID>
  <ToolID>ljRTAAAAKGU=</ToolID>
  <Data><![CDATA[bGpSVEFBQUFLR1U9]]></Data>
</CustomerInfo>
</file>

<file path=customXml/item9.xml><?xml version="1.0" encoding="utf-8"?>
<CustomerInfo>
  <UserName>Administrator</UserName>
  <CompanyName>微软中国</CompanyName>
  <MachineID>WS103</MachineID>
  <ToolID>ljRTAAAAKGU=</ToolID>
  <Data><![CDATA[bGpSVEFBQUFLR1U9]]></Data>
</CustomerInfo>
</file>

<file path=customXml/item10.xml><?xml version="1.0" encoding="utf-8"?>
<CustomerInfo>
  <UserName>Administrator</UserName>
  <CompanyName>微软中国</CompanyName>
  <MachineID>WS103</MachineID>
  <ToolID>ljRTAAAAKGU=</ToolID>
  <Data><![CDATA[bGpSVEFBQUFLR1U9]]></Data>
</CustomerInfo>
</file>

<file path=customXml/item11.xml><?xml version="1.0" encoding="utf-8"?>
<CustomerInfo>
  <UserName>Administrator</UserName>
  <CompanyName>微软中国</CompanyName>
  <MachineID>WS103</MachineID>
  <ToolID>ljRTAAAAKGU=</ToolID>
  <Data><![CDATA[bGpSVEFBQUFLR1U9]]></Data>
</CustomerInfo>
</file>

<file path=customXml/item12.xml><?xml version="1.0" encoding="utf-8"?>
<CustomerInfo>
  <UserName>Administrator</UserName>
  <CompanyName>微软中国</CompanyName>
  <MachineID>WS103</MachineID>
  <ToolID>ljRTAAAAKGU=</ToolID>
  <Data><![CDATA[bGpSVEFBQUFLR1U9]]></Data>
</CustomerInfo>
</file>

<file path=customXml/item13.xml><?xml version="1.0" encoding="utf-8"?>
<CustomerInfo>
  <UserName>Administrator</UserName>
  <CompanyName>微软中国</CompanyName>
  <MachineID>WS103</MachineID>
  <ToolID>ljRTAAAAKGU=</ToolID>
  <Data><![CDATA[bGpSVEFBQUFLR1U9]]></Data>
</CustomerInfo>
</file>

<file path=customXml/item14.xml><?xml version="1.0" encoding="utf-8"?>
<CustomerInfo>
  <UserName>Administrator</UserName>
  <CompanyName>微软中国</CompanyName>
  <MachineID>WS103</MachineID>
  <ToolID>ljRTAAAAKGU=</ToolID>
  <Data><![CDATA[bGpSVEFBQUFLR1U9]]></Data>
</CustomerInfo>
</file>

<file path=customXml/item15.xml><?xml version="1.0" encoding="utf-8"?>
<CustomerInfo>
  <UserName>Administrator</UserName>
  <CompanyName>微软中国</CompanyName>
  <MachineID>WS103</MachineID>
  <ToolID>ljRTAAAAKGU=</ToolID>
  <Data><![CDATA[bGpSVEFBQUFLR1U9]]></Data>
</CustomerInfo>
</file>

<file path=customXml/item16.xml><?xml version="1.0" encoding="utf-8"?>
<CustomerInfo>
  <UserName>Administrator</UserName>
  <CompanyName>微软中国</CompanyName>
  <MachineID>WS103</MachineID>
  <ToolID>ljRTAAAAKGU=</ToolID>
  <Data><![CDATA[bGpSVEFBQUFLR1U9]]></Data>
</CustomerInfo>
</file>

<file path=customXml/item17.xml><?xml version="1.0" encoding="utf-8"?>
<CustomerInfo>
  <UserName>Administrator</UserName>
  <CompanyName>微软中国</CompanyName>
  <MachineID>WS103</MachineID>
  <ToolID>ljRTAAAAKGU=</ToolID>
  <Data><![CDATA[bGpSVEFBQUFLR1U9]]></Data>
</CustomerInfo>
</file>

<file path=customXml/item18.xml><?xml version="1.0" encoding="utf-8"?>
<CustomerInfo>
  <UserName>Administrator</UserName>
  <CompanyName>微软中国</CompanyName>
  <MachineID>WS103</MachineID>
  <ToolID>ljRTAAAAKGU=</ToolID>
  <Data><![CDATA[bGpSVEFBQUFLR1U9]]></Data>
</CustomerInfo>
</file>

<file path=customXml/item19.xml><?xml version="1.0" encoding="utf-8"?>
<CustomerInfo>
  <UserName>Administrator</UserName>
  <CompanyName>微软中国</CompanyName>
  <MachineID>WS103</MachineID>
  <ToolID>ljRTAAAAKGU=</ToolID>
  <Data><![CDATA[bGpSVEFBQUFLR1U9]]></Data>
</CustomerInfo>
</file>

<file path=customXml/item20.xml><?xml version="1.0" encoding="utf-8"?>
<CustomerInfo>
  <UserName>Administrator</UserName>
  <CompanyName>微软中国</CompanyName>
  <MachineID>WS103</MachineID>
  <ToolID>ljRTAAAAKGU=</ToolID>
  <Data><![CDATA[bGpSVEFBQUFLR1U9]]></Data>
</CustomerInfo>
</file>

<file path=customXml/item21.xml><?xml version="1.0" encoding="utf-8"?>
<CustomerInfo>
  <UserName>Administrator</UserName>
  <CompanyName>微软中国</CompanyName>
  <MachineID>WS103</MachineID>
  <ToolID>ljRTAAAAKGU=</ToolID>
  <Data><![CDATA[bGpSVEFBQUFLR1U9]]></Data>
</CustomerInfo>
</file>

<file path=customXml/item22.xml><?xml version="1.0" encoding="utf-8"?>
<CustomerInfo>
  <UserName>Administrator</UserName>
  <CompanyName>微软中国</CompanyName>
  <MachineID>WS103</MachineID>
  <ToolID>ljRTAAAAKGU=</ToolID>
  <Data><![CDATA[bGpSVEFBQUFLR1U9]]></Data>
</CustomerInfo>
</file>

<file path=customXml/item23.xml><?xml version="1.0" encoding="utf-8"?>
<CustomerInfo>
  <UserName>Administrator</UserName>
  <CompanyName>微软中国</CompanyName>
  <MachineID>WS103</MachineID>
  <ToolID>ljRTAAAAKGU=</ToolID>
  <Data><![CDATA[bGpSVEFBQUFLR1U9]]></Data>
</CustomerInfo>
</file>

<file path=customXml/item24.xml><?xml version="1.0" encoding="utf-8"?>
<CustomerInfo>
  <UserName>Administrator</UserName>
  <CompanyName>微软中国</CompanyName>
  <MachineID>WS103</MachineID>
  <ToolID>ljRTAAAAKGU=</ToolID>
  <Data><![CDATA[bGpSVEFBQUFLR1U9]]></Data>
</CustomerInfo>
</file>

<file path=customXml/itemProps1.xml><?xml version="1.0" encoding="utf-8"?>
<ds:datastoreItem xmlns:ds="http://schemas.openxmlformats.org/officeDocument/2006/customXml" ds:itemID="{41385EE1-2B65-437E-A5A8-5B30AC6D3641}">
  <ds:schemaRefs/>
</ds:datastoreItem>
</file>

<file path=customXml/itemProps2.xml><?xml version="1.0" encoding="utf-8"?>
<ds:datastoreItem xmlns:ds="http://schemas.openxmlformats.org/officeDocument/2006/customXml" ds:itemID="{5FEB5A5F-797B-4D54-92E3-8A2D0811BED7}">
  <ds:schemaRefs/>
</ds:datastoreItem>
</file>

<file path=customXml/itemProps3.xml><?xml version="1.0" encoding="utf-8"?>
<ds:datastoreItem xmlns:ds="http://schemas.openxmlformats.org/officeDocument/2006/customXml" ds:itemID="{517C9F7D-E0DE-4E07-9656-FE8890D8B561}">
  <ds:schemaRefs/>
</ds:datastoreItem>
</file>

<file path=customXml/itemProps4.xml><?xml version="1.0" encoding="utf-8"?>
<ds:datastoreItem xmlns:ds="http://schemas.openxmlformats.org/officeDocument/2006/customXml" ds:itemID="{3FD7B32B-5E92-401A-917F-43017B5BC781}">
  <ds:schemaRefs/>
</ds:datastoreItem>
</file>

<file path=customXml/itemProps5.xml><?xml version="1.0" encoding="utf-8"?>
<ds:datastoreItem xmlns:ds="http://schemas.openxmlformats.org/officeDocument/2006/customXml" ds:itemID="{A32F38BF-FD26-4381-AEB2-D8074BD1F4B2}">
  <ds:schemaRefs/>
</ds:datastoreItem>
</file>

<file path=customXml/itemProps6.xml><?xml version="1.0" encoding="utf-8"?>
<ds:datastoreItem xmlns:ds="http://schemas.openxmlformats.org/officeDocument/2006/customXml" ds:itemID="{2CD952E8-0EA6-4F2D-8DFD-3ADAFF5E5E29}">
  <ds:schemaRefs/>
</ds:datastoreItem>
</file>

<file path=customXml/itemProps7.xml><?xml version="1.0" encoding="utf-8"?>
<ds:datastoreItem xmlns:ds="http://schemas.openxmlformats.org/officeDocument/2006/customXml" ds:itemID="{D47A4BC4-507C-4C1F-936C-05F663ED18D6}">
  <ds:schemaRefs/>
</ds:datastoreItem>
</file>

<file path=customXml/itemProps8.xml><?xml version="1.0" encoding="utf-8"?>
<ds:datastoreItem xmlns:ds="http://schemas.openxmlformats.org/officeDocument/2006/customXml" ds:itemID="{3C769439-1EDC-4924-8FBB-C1EEFACCE845}">
  <ds:schemaRefs/>
</ds:datastoreItem>
</file>

<file path=customXml/itemProps9.xml><?xml version="1.0" encoding="utf-8"?>
<ds:datastoreItem xmlns:ds="http://schemas.openxmlformats.org/officeDocument/2006/customXml" ds:itemID="{27A85847-4E8D-4994-9C93-B8F4AE860948}">
  <ds:schemaRefs/>
</ds:datastoreItem>
</file>

<file path=customXml/itemProps10.xml><?xml version="1.0" encoding="utf-8"?>
<ds:datastoreItem xmlns:ds="http://schemas.openxmlformats.org/officeDocument/2006/customXml" ds:itemID="{5C93C6A0-619A-487A-BE8C-5903EDF099B3}">
  <ds:schemaRefs/>
</ds:datastoreItem>
</file>

<file path=customXml/itemProps11.xml><?xml version="1.0" encoding="utf-8"?>
<ds:datastoreItem xmlns:ds="http://schemas.openxmlformats.org/officeDocument/2006/customXml" ds:itemID="{4150DB6B-FDF3-42D7-8001-EE216280D0FD}">
  <ds:schemaRefs/>
</ds:datastoreItem>
</file>

<file path=customXml/itemProps12.xml><?xml version="1.0" encoding="utf-8"?>
<ds:datastoreItem xmlns:ds="http://schemas.openxmlformats.org/officeDocument/2006/customXml" ds:itemID="{A7D8C15E-C793-4359-8FD1-14B7544CEB23}">
  <ds:schemaRefs/>
</ds:datastoreItem>
</file>

<file path=customXml/itemProps13.xml><?xml version="1.0" encoding="utf-8"?>
<ds:datastoreItem xmlns:ds="http://schemas.openxmlformats.org/officeDocument/2006/customXml" ds:itemID="{30009812-0E8B-4CF4-84BA-0D8FAEC169E1}">
  <ds:schemaRefs/>
</ds:datastoreItem>
</file>

<file path=customXml/itemProps14.xml><?xml version="1.0" encoding="utf-8"?>
<ds:datastoreItem xmlns:ds="http://schemas.openxmlformats.org/officeDocument/2006/customXml" ds:itemID="{096B10AB-2E0B-4452-B0CF-EECF09B211B1}">
  <ds:schemaRefs/>
</ds:datastoreItem>
</file>

<file path=customXml/itemProps15.xml><?xml version="1.0" encoding="utf-8"?>
<ds:datastoreItem xmlns:ds="http://schemas.openxmlformats.org/officeDocument/2006/customXml" ds:itemID="{AD7550DE-C4AD-4EA2-8C9E-DC728C026C5F}">
  <ds:schemaRefs/>
</ds:datastoreItem>
</file>

<file path=customXml/itemProps16.xml><?xml version="1.0" encoding="utf-8"?>
<ds:datastoreItem xmlns:ds="http://schemas.openxmlformats.org/officeDocument/2006/customXml" ds:itemID="{7E2EB7A7-4E5E-403C-B42D-57D0BC845672}">
  <ds:schemaRefs/>
</ds:datastoreItem>
</file>

<file path=customXml/itemProps17.xml><?xml version="1.0" encoding="utf-8"?>
<ds:datastoreItem xmlns:ds="http://schemas.openxmlformats.org/officeDocument/2006/customXml" ds:itemID="{6BD59942-41F0-4091-968C-D9A590AAC6EA}">
  <ds:schemaRefs/>
</ds:datastoreItem>
</file>

<file path=customXml/itemProps18.xml><?xml version="1.0" encoding="utf-8"?>
<ds:datastoreItem xmlns:ds="http://schemas.openxmlformats.org/officeDocument/2006/customXml" ds:itemID="{53F779C1-8A46-4F51-88D4-736872E23146}">
  <ds:schemaRefs/>
</ds:datastoreItem>
</file>

<file path=customXml/itemProps19.xml><?xml version="1.0" encoding="utf-8"?>
<ds:datastoreItem xmlns:ds="http://schemas.openxmlformats.org/officeDocument/2006/customXml" ds:itemID="{526C3C6C-C6E9-4774-AEB2-5DCDE7DB5EEA}">
  <ds:schemaRefs/>
</ds:datastoreItem>
</file>

<file path=customXml/itemProps20.xml><?xml version="1.0" encoding="utf-8"?>
<ds:datastoreItem xmlns:ds="http://schemas.openxmlformats.org/officeDocument/2006/customXml" ds:itemID="{99998FD3-D08A-4333-ACB1-9161309D1B84}">
  <ds:schemaRefs/>
</ds:datastoreItem>
</file>

<file path=customXml/itemProps21.xml><?xml version="1.0" encoding="utf-8"?>
<ds:datastoreItem xmlns:ds="http://schemas.openxmlformats.org/officeDocument/2006/customXml" ds:itemID="{65758BA3-E44A-42E8-AADC-2ED92F119BCA}">
  <ds:schemaRefs/>
</ds:datastoreItem>
</file>

<file path=customXml/itemProps22.xml><?xml version="1.0" encoding="utf-8"?>
<ds:datastoreItem xmlns:ds="http://schemas.openxmlformats.org/officeDocument/2006/customXml" ds:itemID="{337F3022-1B8B-4F26-BC9D-27E05DFA03D0}">
  <ds:schemaRefs/>
</ds:datastoreItem>
</file>

<file path=customXml/itemProps23.xml><?xml version="1.0" encoding="utf-8"?>
<ds:datastoreItem xmlns:ds="http://schemas.openxmlformats.org/officeDocument/2006/customXml" ds:itemID="{CF14982E-9AE9-48EC-9DB9-C129596081CC}">
  <ds:schemaRefs/>
</ds:datastoreItem>
</file>

<file path=customXml/itemProps24.xml><?xml version="1.0" encoding="utf-8"?>
<ds:datastoreItem xmlns:ds="http://schemas.openxmlformats.org/officeDocument/2006/customXml" ds:itemID="{BD6C9F67-3F65-4F3F-8265-C7EA8755382A}">
  <ds:schemaRefs/>
</ds:datastoreItem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116</Paragraphs>
  <Slides>26</Slides>
  <Notes>24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26</vt:i4>
      </vt:variant>
    </vt:vector>
  </HeadingPairs>
  <TitlesOfParts>
    <vt:vector baseType="lpstr" size="37">
      <vt:lpstr>Arial</vt:lpstr>
      <vt:lpstr>Calibri</vt:lpstr>
      <vt:lpstr>宋体</vt:lpstr>
      <vt:lpstr>方正兰亭黑_GBK</vt:lpstr>
      <vt:lpstr>方正兰亭刊黑_GBK</vt:lpstr>
      <vt:lpstr>方正兰亭黑6_GBK</vt:lpstr>
      <vt:lpstr>黑体</vt:lpstr>
      <vt:lpstr>方正兰亭黑4_GBK</vt:lpstr>
      <vt:lpstr>方正兰亭大黑_GBK</vt:lpstr>
      <vt:lpstr>Times New Roman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2024-09-29T11:22:56.533</cp:lastPrinted>
  <dcterms:created xsi:type="dcterms:W3CDTF">2024-09-29T03:22:56Z</dcterms:created>
  <dcterms:modified xsi:type="dcterms:W3CDTF">2024-09-29T03:22:58Z</dcterms:modified>
</cp:coreProperties>
</file>