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TAAJMG+MS-UIGothic"/>
      <p:regular r:id="rId21"/>
    </p:embeddedFont>
    <p:embeddedFont>
      <p:font typeface="DJOUSB+UGVMGF+ArialMT"/>
      <p:regular r:id="rId22"/>
    </p:embeddedFont>
    <p:embeddedFont>
      <p:font typeface="CAQAGE+QOGKRF+MicrosoftYaHei-Bold"/>
      <p:regular r:id="rId23"/>
    </p:embeddedFont>
    <p:embeddedFont>
      <p:font typeface="WGDOAW+WKSDPG+MicrosoftYaHei"/>
      <p:regular r:id="rId24"/>
    </p:embeddedFont>
    <p:embeddedFont>
      <p:font typeface="ECPFFR+WKSDPG+MicrosoftYaHei"/>
      <p:regular r:id="rId25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font" Target="fonts/font5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E6A75-8DB4-48ED-96A4-9F9D63633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EA211-04EA-4233-899F-BF8D631C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9C1AC-4770-48AB-ADF2-4B405556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DB27C-88FC-476B-8200-43A3F747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E33FE-56A2-47E1-B899-658BD83C8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EB3BC-561B-4A02-9921-8B19CE2E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F8DC7-A68A-47CA-932B-B06CB6FD8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20FCC-2F4D-4CFA-AE4F-C0D2A0B7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00A71-552B-4E4A-AA3B-60F49ABE6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711AB-D608-4DF1-B53F-33258069A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D60DD-8720-4893-BA87-77F33022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3306011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772295"/>
            <a:ext cx="795242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TAAJMG+MS-UIGothic"/>
                <a:cs typeface="TAAJMG+MS-UIGothic"/>
              </a:rPr>
              <a:t>妊高症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CB3600"/>
                </a:solidFill>
                <a:latin typeface="TAAJMG+MS-UIGothic"/>
                <a:cs typeface="TAAJMG+MS-UIGothic"/>
              </a:rPr>
              <a:t>理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查</a:t>
            </a:r>
            <a:r>
              <a:rPr sz="4950">
                <a:solidFill>
                  <a:srgbClr val="CB3600"/>
                </a:solidFill>
                <a:latin typeface="TAAJMG+MS-UIGothic"/>
                <a:cs typeface="TAAJMG+MS-UIGothic"/>
              </a:rPr>
              <a:t>房通用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TAAJMG+MS-UIGothic"/>
                <a:cs typeface="TAAJM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TAAJMG+MS-UIGothic"/>
                <a:cs typeface="TAAJMG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4215320"/>
            <a:ext cx="7301507" cy="7830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JOUSB+UGVMGF+ArialMT"/>
                <a:cs typeface="DJOUSB+UGVMGF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8C1610"/>
                </a:solidFill>
                <a:latin typeface="TAAJMG+MS-UIGothic"/>
                <a:cs typeface="TAAJMG+MS-UIGothic"/>
              </a:rPr>
              <a:t>与展望：提高妊高症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8C1610"/>
                </a:solidFill>
                <a:latin typeface="TAAJMG+MS-UIGothic"/>
                <a:cs typeface="TAAJMG+MS-UIGothic"/>
              </a:rPr>
              <a:t>理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8C1610"/>
                </a:solidFill>
                <a:latin typeface="TAAJMG+MS-UIGothic"/>
                <a:cs typeface="TAAJMG+MS-UIGothic"/>
              </a:rPr>
              <a:t>量，促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8C1610"/>
                </a:solidFill>
                <a:latin typeface="TAAJMG+MS-UIGothic"/>
                <a:cs typeface="TAAJMG+MS-UIGothic"/>
              </a:rPr>
              <a:t>母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8C1610"/>
                </a:solidFill>
                <a:latin typeface="TAAJMG+MS-UIGothic"/>
                <a:cs typeface="TAAJMG+MS-UIGothic"/>
              </a:rPr>
              <a:t>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AQAGE+QOGKRF+MicrosoftYaHei-Bold"/>
                <a:cs typeface="CAQAGE+QOGKR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妊高症概述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9289" y="13563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1755628"/>
            <a:ext cx="919909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妊高症是妊娠期特有的疾病，包括妊娠期高血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、子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痫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前期、子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痫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、慢性高血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痫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前期以及妊娠合并慢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39289" y="204391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性高血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39289" y="366839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病机制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39289" y="4067663"/>
            <a:ext cx="91328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妊高症的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病机制尚未完全明确，通常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认为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是多因素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合作用的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果，包括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因素、免疫因素、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养缺乏、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氧化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激等。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床表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断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2000" spc="25">
                <a:solidFill>
                  <a:srgbClr val="FFFDFD"/>
                </a:solidFill>
                <a:latin typeface="TAAJMG+MS-UIGothic"/>
                <a:cs typeface="TAAJMG+MS-UIGothic"/>
              </a:rPr>
              <a:t>床表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AAJMG+MS-UIGothic"/>
                <a:cs typeface="TAAJMG+MS-UIGothic"/>
              </a:rPr>
              <a:t>妊娠期高血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492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妊高症的主要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床表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包括高血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蛋白尿、水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痛、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力模糊等。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根据病情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重，可分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为轻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度、中度、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重度妊高症。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39100" y="2452742"/>
            <a:ext cx="334100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至少两次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隔</a:t>
            </a:r>
            <a:r>
              <a:rPr sz="1500">
                <a:solidFill>
                  <a:srgbClr val="FFFDFD"/>
                </a:solidFill>
                <a:latin typeface="WGDOAW+WKSDPG+MicrosoftYaHei"/>
                <a:cs typeface="WGDOAW+WKSDPG+MicrosoftYaHei"/>
              </a:rPr>
              <a:t>4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的血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升高，收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缩压</a:t>
            </a:r>
            <a:r>
              <a:rPr sz="1500">
                <a:solidFill>
                  <a:srgbClr val="FFFDFD"/>
                </a:solidFill>
                <a:latin typeface="ECPFFR+WKSDPG+MicrosoftYaHei"/>
                <a:cs typeface="ECPFFR+WKSDPG+MicrosoftYaHei"/>
              </a:rPr>
              <a:t>≥140mmHg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和（或）舒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张压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CPFFR+WKSDPG+MicrosoftYaHei"/>
                <a:cs typeface="ECPFFR+WKSDPG+MicrosoftYaHei"/>
              </a:rPr>
              <a:t>≥90mmHg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DFD"/>
                </a:solidFill>
                <a:latin typeface="TAAJMG+MS-UIGothic"/>
                <a:cs typeface="TAAJMG+MS-UIGothic"/>
              </a:rPr>
              <a:t>断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FFFDFD"/>
                </a:solidFill>
                <a:latin typeface="TAAJMG+MS-UIGothic"/>
                <a:cs typeface="TAAJMG+MS-UIGothic"/>
              </a:rPr>
              <a:t>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2125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根据《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妇产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科学》教材，妊高症的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TAAJMG+MS-UIGothic"/>
                <a:cs typeface="TAAJMG+MS-UIGothic"/>
              </a:rPr>
              <a:t>准如下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床表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断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痫</a:t>
            </a: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前期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在妊娠期高血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上出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蛋白尿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CPFFR+WKSDPG+MicrosoftYaHei"/>
                <a:cs typeface="ECPFFR+WKSDPG+MicrosoftYaHei"/>
              </a:rPr>
              <a:t>≥0.3g/24h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或随机蛋白尿</a:t>
            </a:r>
            <a:r>
              <a:rPr sz="1500">
                <a:solidFill>
                  <a:srgbClr val="FFFFFF"/>
                </a:solidFill>
                <a:latin typeface="ECPFFR+WKSDPG+MicrosoftYaHei"/>
                <a:cs typeface="ECPFFR+WKSDPG+MicrosoftYaHei"/>
              </a:rPr>
              <a:t>≥3+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在子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痫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前期的基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上出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不能用其他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原因解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的抽搐。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慢性高血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并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痫</a:t>
            </a: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前期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AAJMG+MS-UIGothic"/>
                <a:cs typeface="TAAJMG+MS-UIGothic"/>
              </a:rPr>
              <a:t>妊娠合并慢性高血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慢性高血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妊娠期出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蛋白尿、水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不降。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69504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妊娠前或妊娠</a:t>
            </a:r>
            <a:r>
              <a:rPr sz="1500">
                <a:solidFill>
                  <a:srgbClr val="FFFFFF"/>
                </a:solidFill>
                <a:latin typeface="WGDOAW+WKSDPG+MicrosoftYaHei"/>
                <a:cs typeface="WGDOAW+WKSDPG+MicrosoftYaHei"/>
              </a:rPr>
              <a:t>20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周前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升高，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妊娠期无明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加重，或妊娠</a:t>
            </a:r>
            <a:r>
              <a:rPr sz="1500">
                <a:solidFill>
                  <a:srgbClr val="FFFFFF"/>
                </a:solidFill>
                <a:latin typeface="WGDOAW+WKSDPG+MicrosoftYaHei"/>
                <a:cs typeface="WGDOAW+WKSDPG+MicrosoftYaHei"/>
              </a:rPr>
              <a:t>20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周后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首次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并持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后</a:t>
            </a:r>
            <a:r>
              <a:rPr sz="1500">
                <a:solidFill>
                  <a:srgbClr val="FFFFFF"/>
                </a:solidFill>
                <a:latin typeface="WGDOAW+WKSDPG+MicrosoftYaHei"/>
                <a:cs typeface="WGDOAW+WKSDPG+MicrosoftYaHei"/>
              </a:rPr>
              <a:t>12</a:t>
            </a:r>
            <a:r>
              <a:rPr sz="1500">
                <a:solidFill>
                  <a:srgbClr val="FFFFFF"/>
                </a:solidFill>
                <a:latin typeface="TAAJMG+MS-UIGothic"/>
                <a:cs typeface="TAAJMG+MS-UIGothic"/>
              </a:rPr>
              <a:t>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危害与并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TAAJMG+MS-UIGothic"/>
                <a:cs typeface="TAAJMG+MS-UIGothic"/>
              </a:rPr>
              <a:t>危害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58578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妊高症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健康危害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大，可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致孕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现脑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出血、肝包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膜血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破裂、胎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早剥等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重并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症，甚至危及生命。同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妊高症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致胎儿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育受限、早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、低出生体重等不良妊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TAAJMG+MS-UIGothic"/>
                <a:cs typeface="TAAJMG+MS-UIGothic"/>
              </a:rPr>
              <a:t>并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TAAJMG+MS-UIGothic"/>
                <a:cs typeface="TAAJMG+MS-UIGothic"/>
              </a:rPr>
              <a:t>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39650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妊高症的并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症包括胎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早剥、弥散性血管内凝血（</a:t>
            </a:r>
            <a:r>
              <a:rPr sz="1350">
                <a:solidFill>
                  <a:srgbClr val="000000"/>
                </a:solidFill>
                <a:latin typeface="WGDOAW+WKSDPG+MicrosoftYaHei"/>
                <a:cs typeface="WGDOAW+WKSDPG+MicrosoftYaHei"/>
              </a:rPr>
              <a:t>DIC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）、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急性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衰竭、急性左心衰、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血管意外等。其中，胎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早剥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是妊高症最常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的并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症之一，可危及母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生命。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AQAGE+QOGKRF+MicrosoftYaHei-Bold"/>
                <a:cs typeface="CAQAGE+QOGKR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妊高症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理原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心理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理与健康教育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9643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心理支持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007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健康教育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9280" y="42322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心理疏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了解孕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的心理状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，提供安慰和支持，减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轻紧张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和焦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向孕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和家属介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妊高症的病因、症状、治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理方法，提高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知度和配合度。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7446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孕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可能出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的心理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，如恐惧、抑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郁等，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行心理疏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和干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，促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TAAJMG+MS-UIGothic"/>
                <a:cs typeface="TAAJMG+MS-UIGothic"/>
              </a:rPr>
              <a:t>心理健康。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整与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养支持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AQAGE+QOGKRF+MicrosoftYaHei-Bold"/>
                <a:cs typeface="CAQAGE+QOGKR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AQAGE+QOGKRF+MicrosoftYaHei-Bold"/>
                <a:cs typeface="CAQAGE+QOGKR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AQAGE+QOGKRF+MicrosoftYaHei-Bold"/>
                <a:cs typeface="CAQAGE+QOGKR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EB554D"/>
                </a:solidFill>
                <a:latin typeface="TAAJMG+MS-UIGothic"/>
                <a:cs typeface="TAAJMG+MS-UIGothic"/>
              </a:rPr>
              <a:t>食指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EB554D"/>
                </a:solidFill>
                <a:latin typeface="TAAJMG+MS-UIGothic"/>
                <a:cs typeface="TAAJMG+MS-UIGothic"/>
              </a:rPr>
              <a:t>养支持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EB554D"/>
                </a:solidFill>
                <a:latin typeface="TAAJMG+MS-UIGothic"/>
                <a:cs typeface="TAAJMG+MS-UIGothic"/>
              </a:rPr>
              <a:t>食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EB554D"/>
                </a:solidFill>
                <a:latin typeface="TAAJMG+MS-UIGothic"/>
                <a:cs typeface="TAAJMG+MS-UIGothic"/>
              </a:rPr>
              <a:t>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根据孕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的个体情况和医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生的建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，制定合理的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划，控制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、脂肪和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提供足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足孕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和胎儿的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养需求。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根据孕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的病情和医生的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以控制病情的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休息与活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指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活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指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根据孕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的病情和医生的建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妇进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行适当的活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，如散步、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瑜伽等，以促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和新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休息安排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充足的休息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，避免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累和精神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休息与活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平衡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根据孕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的身体状况和医生的建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合理安排休息和活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动时间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，以保持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身体健康。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AQAGE+QOGKRF+MicrosoftYaHei-Bold"/>
                <a:cs typeface="CAQAGE+QOGKR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妊高症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物治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疗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与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理配合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物治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方案及注意事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治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根据妊高症患者的病情，制定合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方案，包括使用降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、解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痉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、利尿等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注意事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在使用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疗时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，需注意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患者的血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、心率等生命体征，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物的作用和副作用。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药观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察与不良反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应处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TAAJMG+MS-UIGothic"/>
                <a:cs typeface="TAAJMG+MS-UIGothic"/>
              </a:rPr>
              <a:t>用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药观</a:t>
            </a:r>
            <a:r>
              <a:rPr sz="1550">
                <a:solidFill>
                  <a:srgbClr val="EB554D"/>
                </a:solidFill>
                <a:latin typeface="TAAJMG+MS-UIGothic"/>
                <a:cs typeface="TAAJMG+MS-UIGothic"/>
              </a:rPr>
              <a:t>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在患者使用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，密切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其病情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化，以及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物的作用和副作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AAJMG+MS-UIGothic"/>
                <a:cs typeface="TAAJMG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AAJMG+MS-UIGothic"/>
                <a:cs typeface="TAAJMG+MS-UIGothic"/>
              </a:rPr>
              <a:t>不良反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应处</a:t>
            </a:r>
            <a:r>
              <a:rPr sz="1550">
                <a:solidFill>
                  <a:srgbClr val="FFFFFF"/>
                </a:solidFill>
                <a:latin typeface="TAAJMG+MS-UIGothic"/>
                <a:cs typeface="TAAJMG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患者出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立即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告医生，并采取必要的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TAAJMG+MS-UIGothic"/>
                <a:cs typeface="TAAJMG+MS-UIGothic"/>
              </a:rPr>
              <a:t>理措施。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EB554D"/>
                </a:solidFill>
                <a:latin typeface="TAAJMG+MS-UIGothic"/>
                <a:cs typeface="TAAJMG+MS-UIGothic"/>
              </a:rPr>
              <a:t>理配合与沟通技巧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理配合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士需要配合医生的治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方案，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行各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项护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理操作，如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生命体征、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体出入量等。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TAAJMG+MS-UIGothic"/>
                <a:cs typeface="TAAJMG+MS-UIGothic"/>
              </a:rPr>
              <a:t>沟通技巧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与患者及其家属保持良好的沟通，解答患者的疑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，安慰患者情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，提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521308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AAJMG+MS-UIGothic"/>
                <a:cs typeface="TAAJMG+MS-UIGothic"/>
              </a:rPr>
              <a:t>高患者的依从性。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CAQAGE+QOGKRF+MicrosoftYaHei-Bold"/>
                <a:cs typeface="CAQAGE+QOGKRF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854392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妊高症并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症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防与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处</a:t>
            </a:r>
            <a:r>
              <a:rPr sz="4500">
                <a:solidFill>
                  <a:srgbClr val="982900"/>
                </a:solidFill>
                <a:latin typeface="TAAJMG+MS-UIGothic"/>
                <a:cs typeface="TAAJMG+MS-UIGothic"/>
              </a:rPr>
              <a:t>理策略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https://d.book118.com/767133060114006033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TAAJMG+MS-UIGothic</vt:lpstr>
      <vt:lpstr>SimSun</vt:lpstr>
      <vt:lpstr>DJOUSB+UGVMGF+ArialMT</vt:lpstr>
      <vt:lpstr>Times New Roman</vt:lpstr>
      <vt:lpstr>CAQAGE+QOGKRF+MicrosoftYaHei-Bold</vt:lpstr>
      <vt:lpstr>WGDOAW+WKSDPG+MicrosoftYaHei</vt:lpstr>
      <vt:lpstr>ECPFFR+WKSDPG+MicrosoftYaHei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2024-09-07T02:41:18.539</cp:lastPrinted>
  <dcterms:created xsi:type="dcterms:W3CDTF">2024-09-06T18:41:18Z</dcterms:created>
  <dcterms:modified xsi:type="dcterms:W3CDTF">2024-09-06T18:41:19Z</dcterms:modified>
</cp:coreProperties>
</file>