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2F59BD-53C3-494E-A0F8-6D8B6EAA7C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3E8E94-FB0D-417E-A94E-B06B0CE284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B5DB0B-886C-4530-8D28-58A3D3AAE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8F3DE9-0A7A-49BE-8BB2-5DDF4B9B7D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067B6B-61DE-43EE-8A0B-E690970D28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1A41B8-905F-427F-AC05-95D88818AE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C2F5F4-28C3-4A43-94D5-9623B5350A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D488D2-63D7-4BE6-9D0C-4E7D38A769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EFCAC9-9288-4163-BA5B-2D2783169E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A105D9-76FF-4E29-9E58-2444CB69D2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D0D5DA-8F5A-42BF-8760-F43E00F7DE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lumMod val="95000"/>
          </a:schemeClr>
        </a:solidFill>
        <a:effectLst/>
      </p:bgPr>
    </p:bg>
    <p:spTree>
      <p:nvGrpSpPr>
        <p:cNvPr id="1" name=""/>
        <p:cNvGrpSpPr/>
        <p:nvPr/>
      </p:nvGrpSpPr>
      <p:grpSpPr>
        <a:xfrm>
          <a:off x="0" y="0"/>
          <a:ext cx="0" cy="0"/>
        </a:xfrm>
      </p:grpSpPr>
      <p:pic>
        <p:nvPicPr>
          <p:cNvPr id="2" name="图片 6"/>
          <p:cNvPicPr>
            <a:picLocks noChangeAspect="1"/>
          </p:cNvPicPr>
          <p:nvPr userDrawn="1"/>
        </p:nvPicPr>
        <p:blipFill>
          <a:blip r:embed="rId1"/>
          <a:srcRect l="25000" r="25000"/>
          <a:stretch>
            <a:fillRect/>
          </a:stretch>
        </p:blipFill>
        <p:spPr>
          <a:xfrm>
            <a:off x="6096000" y="-1"/>
            <a:ext cx="6096000" cy="6858000"/>
          </a:xfrm>
          <a:prstGeom prst="rect">
            <a:avLst/>
          </a:prstGeom>
        </p:spPr>
      </p:pic>
      <p:sp>
        <p:nvSpPr>
          <p:cNvPr id="3" name="标题 1"/>
          <p:cNvSpPr>
            <a:spLocks noGrp="1"/>
          </p:cNvSpPr>
          <p:nvPr>
            <p:ph type="ctrTitle" idx="4294967295"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lumMod val="95000"/>
          </a:schemeClr>
        </a:solidFill>
        <a:effectLst/>
      </p:bgPr>
    </p:bg>
    <p:spTree>
      <p:nvGrpSpPr>
        <p:cNvPr id="1" name=""/>
        <p:cNvGrpSpPr/>
        <p:nvPr/>
      </p:nvGrpSpPr>
      <p:grpSpPr>
        <a:xfrm>
          <a:off x="0" y="0"/>
          <a:ext cx="0" cy="0"/>
        </a:xfrm>
      </p:grpSpPr>
      <p:sp>
        <p:nvSpPr>
          <p:cNvPr id="6"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lumMod val="95000"/>
          </a:schemeClr>
        </a:solidFill>
        <a:effectLst/>
      </p:bgPr>
    </p:bg>
    <p:spTree>
      <p:nvGrpSpPr>
        <p:cNvPr id="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solidFill>
          <a:schemeClr val="bg1">
            <a:lumMod val="95000"/>
          </a:schemeClr>
        </a:solidFill>
        <a:effectLst/>
      </p:bgPr>
    </p:bg>
    <p:spTree>
      <p:nvGrpSpPr>
        <p:cNvPr id="1"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lumMod val="95000"/>
                </a:schemeClr>
              </a:gs>
              <a:gs pos="100000">
                <a:schemeClr val="bg1">
                  <a:lumMod val="95000"/>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bg1">
            <a:lumMod val="95000"/>
          </a:schemeClr>
        </a:solidFill>
        <a:effectLst/>
      </p:bgPr>
    </p:bg>
    <p:spTree>
      <p:nvGrpSpPr>
        <p:cNvPr id="1"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lumMod val="95000"/>
          </a:schemeClr>
        </a:solidFill>
        <a:effectLst/>
      </p:bgPr>
    </p:bg>
    <p:spTree>
      <p:nvGrpSpPr>
        <p:cNvPr id="1" name=""/>
        <p:cNvGrpSpPr/>
        <p:nvPr/>
      </p:nvGrpSpPr>
      <p:grpSpPr>
        <a:xfrm>
          <a:off x="0" y="0"/>
          <a:ext cx="0" cy="0"/>
        </a:xfrm>
      </p:grpSpPr>
      <p:pic>
        <p:nvPicPr>
          <p:cNvPr id="27"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15205616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商混站安全生产风险分级管控和隐患排查治理双体系培训资料\n## 1.商混站安全生产风险分级管控概述\n### 1.1商混站安全生产风险分级管控的重要性\n### 1.2商混站安全生产风险分级管控的基本原则\n### 1.3商混站安全生产风险分级管控的实施步骤\n## 2.商混站安全生产风险分级管控方法\n### 2.1商混站安全生产风险识别与评估\n### 2.2商混站安全生产风险分级标准与方法\n### 2.3商混站安全生产风险控制与监测\n## 3.商混站隐患排查治理双体系概述\n### 3.1商混站隐患排查治理双体系的重要性\n### 3.2商混站隐患排查治理双体系的基本原则\n### 3.3商混站隐患排查治理双体系的实施步骤\n## 4.商混站隐患排查治理方法\n### 4.1商混站隐患排查方法与技巧\n### 4.2商混站隐患治理措施与方案\n### 4.3商混站隐患治理效果评估与持续改进\n## 5.商混站安全生产风险分级管控与隐患排查治理双体系融合与实践\n### 5.1商混站安全生产风险分级管控与隐患排查治理双体系融合的意义\n### 5.2商混站安全生产风险分级管控与隐患排查治理双体系融合的实践案例\n### 5.3商混站安全生产风险分级管控与隐患排查治理双体系融合的未来展望\n&quot;,&quot;templateId&quot;:&quot;1conbzikijrczy9ypxfn8ygnta&quot;}}"/>
        <p:cNvGrpSpPr/>
        <p:nvPr/>
      </p:nvGrpSpPr>
      <p:grpSpPr>
        <a:xfrm>
          <a:off x="0" y="0"/>
          <a:ext cx="0" cy="0"/>
        </a:xfrm>
      </p:grpSpPr>
      <p:sp>
        <p:nvSpPr>
          <p:cNvPr id="2" name="标题 4" descr="{&quot;isTemplate&quot;:true,&quot;type&quot;:&quot;title&quot;,&quot;canOmit&quot;:false,&quot;range&quot;:0}"/>
          <p:cNvSpPr>
            <a:spLocks noGrp="1"/>
          </p:cNvSpPr>
          <p:nvPr>
            <p:ph type="ctrTitle" idx="4294967295"/>
          </p:nvPr>
        </p:nvSpPr>
        <p:spPr>
          <a:xfrm>
            <a:off x="391695" y="5553433"/>
            <a:ext cx="9931400" cy="914400"/>
          </a:xfrm>
        </p:spPr>
        <p:txBody>
          <a:bodyPr vert="horz" wrap="square" lIns="91440" tIns="45720" rIns="91440" bIns="45720" anchor="t">
            <a:spAutoFit/>
          </a:bodyPr>
          <a:lstStyle/>
          <a:p>
            <a:pPr>
              <a:buNone/>
            </a:pPr>
            <a:r>
              <a:rPr lang="zh-CN" sz="3000"/>
              <a:t>商混站安全生产风险分级管控和隐患排查治理双体系培训资料</a:t>
            </a:r>
            <a:endParaRPr lang="zh-CN"/>
          </a:p>
        </p:txBody>
      </p:sp>
      <p:sp>
        <p:nvSpPr>
          <p:cNvPr id="3" name="文本占位符 3"/>
          <p:cNvSpPr>
            <a:spLocks noGrp="1"/>
          </p:cNvSpPr>
          <p:nvPr>
            <p:ph type="body" sz="quarter" idx="10"/>
          </p:nvPr>
        </p:nvSpPr>
        <p:spPr>
          <a:xfrm>
            <a:off x="391695" y="5051672"/>
            <a:ext cx="5848350" cy="482600"/>
          </a:xfrm>
        </p:spPr>
        <p:txBody>
          <a:bodyPr>
            <a:normAutofit/>
          </a:bodyPr>
          <a:lstStyle/>
          <a:p>
            <a:r>
              <a:rPr lang="en-US" smtClean="0"/>
              <a:t> </a:t>
            </a:r>
            <a:endParaRPr lang="zh-CN" spc="0">
              <a:solidFill>
                <a:schemeClr val="bg1">
                  <a:lumMod val="50000"/>
                  <a:alpha val="100000"/>
                </a:schemeClr>
              </a:solidFill>
            </a:endParaRPr>
          </a:p>
        </p:txBody>
      </p:sp>
      <p:sp>
        <p:nvSpPr>
          <p:cNvPr id="4"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p:cNvSpPr txBox="1"/>
          <p:nvPr/>
        </p:nvSpPr>
        <p:spPr>
          <a:xfrm>
            <a:off x="11614571" y="6098501"/>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33"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商混站安全生产风险分级管控概述</a:t>
            </a:r>
            <a:endParaRPr/>
          </a:p>
        </p:txBody>
      </p:sp>
      <p:sp>
        <p:nvSpPr>
          <p:cNvPr id="134"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59"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160" name="组合 159"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161" name="组合 3"/>
            <p:cNvGrpSpPr/>
            <p:nvPr/>
          </p:nvGrpSpPr>
          <p:grpSpPr>
            <a:xfrm>
              <a:off x="5582412" y="1807048"/>
              <a:ext cx="5629117" cy="1487888"/>
              <a:chOff x="571500" y="1815543"/>
              <a:chExt cx="5629117" cy="1487888"/>
            </a:xfrm>
          </p:grpSpPr>
          <p:sp>
            <p:nvSpPr>
              <p:cNvPr id="162"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提高商混站安全生产管理水平</a:t>
                </a:r>
                <a:endParaRPr lang="en-US" b="1">
                  <a:solidFill>
                    <a:schemeClr val="accent1">
                      <a:alpha val="100000"/>
                    </a:schemeClr>
                  </a:solidFill>
                  <a:latin typeface="微软雅黑"/>
                  <a:ea typeface="微软雅黑"/>
                </a:endParaRPr>
              </a:p>
            </p:txBody>
          </p:sp>
          <p:sp>
            <p:nvSpPr>
              <p:cNvPr id="163"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确保生产过程中的</a:t>
                </a:r>
                <a:r>
                  <a:rPr lang="zh-CN" sz="1400" b="1">
                    <a:solidFill>
                      <a:schemeClr val="tx1">
                        <a:lumMod val="50000"/>
                        <a:lumOff val="50000"/>
                        <a:alpha val="100000"/>
                      </a:schemeClr>
                    </a:solidFill>
                    <a:latin typeface="微软雅黑"/>
                    <a:ea typeface="微软雅黑"/>
                  </a:rPr>
                  <a:t>安全稳定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a:t>
                </a:r>
                <a:r>
                  <a:rPr lang="zh-CN" sz="1400" b="1">
                    <a:solidFill>
                      <a:schemeClr val="tx1">
                        <a:lumMod val="50000"/>
                        <a:lumOff val="50000"/>
                        <a:alpha val="100000"/>
                      </a:schemeClr>
                    </a:solidFill>
                    <a:latin typeface="微软雅黑"/>
                    <a:ea typeface="微软雅黑"/>
                  </a:rPr>
                  <a:t>事故概率</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事故损失</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a:t>
                </a:r>
                <a:r>
                  <a:rPr lang="zh-CN" sz="1400" b="1">
                    <a:solidFill>
                      <a:schemeClr val="tx1">
                        <a:lumMod val="50000"/>
                        <a:lumOff val="50000"/>
                        <a:alpha val="100000"/>
                      </a:schemeClr>
                    </a:solidFill>
                    <a:latin typeface="微软雅黑"/>
                    <a:ea typeface="微软雅黑"/>
                  </a:rPr>
                  <a:t>生产效率</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经济效益</a:t>
                </a:r>
                <a:endParaRPr/>
              </a:p>
            </p:txBody>
          </p:sp>
          <p:sp>
            <p:nvSpPr>
              <p:cNvPr id="164"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65" name="组合 7"/>
            <p:cNvGrpSpPr/>
            <p:nvPr/>
          </p:nvGrpSpPr>
          <p:grpSpPr>
            <a:xfrm>
              <a:off x="5582412" y="3393011"/>
              <a:ext cx="5629118" cy="1487888"/>
              <a:chOff x="571500" y="1815543"/>
              <a:chExt cx="5629118" cy="1487888"/>
            </a:xfrm>
          </p:grpSpPr>
          <p:sp>
            <p:nvSpPr>
              <p:cNvPr id="166"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促进商混站安全生产文化建设</a:t>
                </a:r>
                <a:endParaRPr lang="en-US" b="1">
                  <a:solidFill>
                    <a:schemeClr val="accent1">
                      <a:alpha val="100000"/>
                    </a:schemeClr>
                  </a:solidFill>
                  <a:latin typeface="微软雅黑"/>
                  <a:ea typeface="微软雅黑"/>
                </a:endParaRPr>
              </a:p>
            </p:txBody>
          </p:sp>
          <p:sp>
            <p:nvSpPr>
              <p:cNvPr id="167"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增强</a:t>
                </a:r>
                <a:r>
                  <a:rPr lang="zh-CN" sz="1400" b="1">
                    <a:solidFill>
                      <a:schemeClr val="tx1">
                        <a:lumMod val="50000"/>
                        <a:lumOff val="50000"/>
                        <a:alpha val="100000"/>
                      </a:schemeClr>
                    </a:solidFill>
                    <a:latin typeface="微软雅黑"/>
                    <a:ea typeface="微软雅黑"/>
                  </a:rPr>
                  <a:t>安全生产意识</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责任意识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培育</a:t>
                </a:r>
                <a:r>
                  <a:rPr lang="zh-CN" sz="1400" b="1">
                    <a:solidFill>
                      <a:schemeClr val="tx1">
                        <a:lumMod val="50000"/>
                        <a:lumOff val="50000"/>
                        <a:alpha val="100000"/>
                      </a:schemeClr>
                    </a:solidFill>
                    <a:latin typeface="微软雅黑"/>
                    <a:ea typeface="微软雅黑"/>
                  </a:rPr>
                  <a:t>安全文化</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安全氛围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a:t>
                </a:r>
                <a:r>
                  <a:rPr lang="zh-CN" sz="1400" b="1">
                    <a:solidFill>
                      <a:schemeClr val="tx1">
                        <a:lumMod val="50000"/>
                        <a:lumOff val="50000"/>
                        <a:alpha val="100000"/>
                      </a:schemeClr>
                    </a:solidFill>
                    <a:latin typeface="微软雅黑"/>
                    <a:ea typeface="微软雅黑"/>
                  </a:rPr>
                  <a:t>员工满意度</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企业凝聚力</a:t>
                </a:r>
                <a:endParaRPr/>
              </a:p>
            </p:txBody>
          </p:sp>
          <p:sp>
            <p:nvSpPr>
              <p:cNvPr id="168"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169" name="组合 11"/>
            <p:cNvGrpSpPr/>
            <p:nvPr/>
          </p:nvGrpSpPr>
          <p:grpSpPr>
            <a:xfrm>
              <a:off x="5582412" y="4978974"/>
              <a:ext cx="5629118" cy="1487888"/>
              <a:chOff x="571500" y="1815543"/>
              <a:chExt cx="5629118" cy="1487888"/>
            </a:xfrm>
          </p:grpSpPr>
          <p:sp>
            <p:nvSpPr>
              <p:cNvPr id="170"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为商混站安全生产提供决策支持</a:t>
                </a:r>
                <a:endParaRPr lang="en-US" b="1">
                  <a:solidFill>
                    <a:schemeClr val="accent1">
                      <a:alpha val="100000"/>
                    </a:schemeClr>
                  </a:solidFill>
                  <a:latin typeface="微软雅黑"/>
                  <a:ea typeface="微软雅黑"/>
                </a:endParaRPr>
              </a:p>
            </p:txBody>
          </p:sp>
          <p:sp>
            <p:nvSpPr>
              <p:cNvPr id="171"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a:t>
                </a:r>
                <a:r>
                  <a:rPr lang="zh-CN" sz="1400" b="1">
                    <a:solidFill>
                      <a:schemeClr val="tx1">
                        <a:lumMod val="50000"/>
                        <a:lumOff val="50000"/>
                        <a:alpha val="100000"/>
                      </a:schemeClr>
                    </a:solidFill>
                    <a:latin typeface="微软雅黑"/>
                    <a:ea typeface="微软雅黑"/>
                  </a:rPr>
                  <a:t>科学依据</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数据支持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a:t>
                </a:r>
                <a:r>
                  <a:rPr lang="zh-CN" sz="1400" b="1">
                    <a:solidFill>
                      <a:schemeClr val="tx1">
                        <a:lumMod val="50000"/>
                        <a:lumOff val="50000"/>
                        <a:alpha val="100000"/>
                      </a:schemeClr>
                    </a:solidFill>
                    <a:latin typeface="微软雅黑"/>
                    <a:ea typeface="微软雅黑"/>
                  </a:rPr>
                  <a:t>安全生产政策</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法规</a:t>
                </a:r>
                <a:r>
                  <a:rPr lang="zh-CN" sz="1400">
                    <a:solidFill>
                      <a:schemeClr val="tx1">
                        <a:lumMod val="50000"/>
                        <a:lumOff val="50000"/>
                        <a:alpha val="100000"/>
                      </a:schemeClr>
                    </a:solidFill>
                    <a:latin typeface="微软雅黑"/>
                    <a:ea typeface="微软雅黑"/>
                  </a:rPr>
                  <a:t>的制定和实施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a:t>
                </a:r>
                <a:r>
                  <a:rPr lang="zh-CN" sz="1400" b="1">
                    <a:solidFill>
                      <a:schemeClr val="tx1">
                        <a:lumMod val="50000"/>
                        <a:lumOff val="50000"/>
                        <a:alpha val="100000"/>
                      </a:schemeClr>
                    </a:solidFill>
                    <a:latin typeface="微软雅黑"/>
                    <a:ea typeface="微软雅黑"/>
                  </a:rPr>
                  <a:t>安全生产监管</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执法</a:t>
                </a:r>
                <a:r>
                  <a:rPr lang="zh-CN" sz="1400">
                    <a:solidFill>
                      <a:schemeClr val="tx1">
                        <a:lumMod val="50000"/>
                        <a:lumOff val="50000"/>
                        <a:alpha val="100000"/>
                      </a:schemeClr>
                    </a:solidFill>
                    <a:latin typeface="微软雅黑"/>
                    <a:ea typeface="微软雅黑"/>
                  </a:rPr>
                  <a:t>的针对性和有效性</a:t>
                </a:r>
                <a:endParaRPr/>
              </a:p>
            </p:txBody>
          </p:sp>
          <p:sp>
            <p:nvSpPr>
              <p:cNvPr id="172"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17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商混站安全生产风险分级管控的重要性</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75"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76"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177" name="Group 474"/>
            <p:cNvGrpSpPr/>
            <p:nvPr/>
          </p:nvGrpSpPr>
          <p:grpSpPr>
            <a:xfrm>
              <a:off x="454962" y="1575832"/>
              <a:ext cx="5829300" cy="1489352"/>
              <a:chOff x="454963" y="1575832"/>
              <a:chExt cx="5829300" cy="1489352"/>
            </a:xfrm>
          </p:grpSpPr>
          <p:sp>
            <p:nvSpPr>
              <p:cNvPr id="178"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依据</a:t>
                </a:r>
                <a:r>
                  <a:rPr lang="zh-CN" sz="1400" b="1">
                    <a:solidFill>
                      <a:schemeClr val="tx1">
                        <a:alpha val="100000"/>
                      </a:schemeClr>
                    </a:solidFill>
                    <a:latin typeface="Microsoft Yahei"/>
                    <a:ea typeface="Microsoft Yahei"/>
                  </a:rPr>
                  <a:t>实际情况</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数据</a:t>
                </a:r>
                <a:r>
                  <a:rPr lang="zh-CN" sz="1400">
                    <a:solidFill>
                      <a:schemeClr val="tx1">
                        <a:alpha val="100000"/>
                      </a:schemeClr>
                    </a:solidFill>
                    <a:latin typeface="Microsoft Yahei"/>
                    <a:ea typeface="Microsoft Yahei"/>
                  </a:rPr>
                  <a:t>进行评估和分级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客观公正地</a:t>
                </a:r>
                <a:r>
                  <a:rPr lang="zh-CN" sz="1400" b="1">
                    <a:solidFill>
                      <a:schemeClr val="tx1">
                        <a:alpha val="100000"/>
                      </a:schemeClr>
                    </a:solidFill>
                    <a:latin typeface="Microsoft Yahei"/>
                    <a:ea typeface="Microsoft Yahei"/>
                  </a:rPr>
                  <a:t>识别</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评估</a:t>
                </a:r>
                <a:r>
                  <a:rPr lang="zh-CN" sz="1400">
                    <a:solidFill>
                      <a:schemeClr val="tx1">
                        <a:alpha val="100000"/>
                      </a:schemeClr>
                    </a:solidFill>
                    <a:latin typeface="Microsoft Yahei"/>
                    <a:ea typeface="Microsoft Yahei"/>
                  </a:rPr>
                  <a:t>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a:t>
                </a:r>
                <a:r>
                  <a:rPr lang="zh-CN" sz="1400" b="1">
                    <a:solidFill>
                      <a:schemeClr val="tx1">
                        <a:alpha val="100000"/>
                      </a:schemeClr>
                    </a:solidFill>
                    <a:latin typeface="Microsoft Yahei"/>
                    <a:ea typeface="Microsoft Yahei"/>
                  </a:rPr>
                  <a:t>针对性</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可行性</a:t>
                </a:r>
                <a:r>
                  <a:rPr lang="zh-CN" sz="1400">
                    <a:solidFill>
                      <a:schemeClr val="tx1">
                        <a:alpha val="100000"/>
                      </a:schemeClr>
                    </a:solidFill>
                    <a:latin typeface="Microsoft Yahei"/>
                    <a:ea typeface="Microsoft Yahei"/>
                  </a:rPr>
                  <a:t>的管控措施</a:t>
                </a:r>
                <a:endParaRPr/>
              </a:p>
            </p:txBody>
          </p:sp>
          <p:sp>
            <p:nvSpPr>
              <p:cNvPr id="179"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实事求是原则</a:t>
                </a:r>
                <a:endParaRPr/>
              </a:p>
            </p:txBody>
          </p:sp>
        </p:grpSp>
        <p:grpSp>
          <p:nvGrpSpPr>
            <p:cNvPr id="180" name="Group 477"/>
            <p:cNvGrpSpPr/>
            <p:nvPr/>
          </p:nvGrpSpPr>
          <p:grpSpPr>
            <a:xfrm>
              <a:off x="454962" y="3071702"/>
              <a:ext cx="5829300" cy="1489351"/>
              <a:chOff x="454963" y="3071702"/>
              <a:chExt cx="5829300" cy="1489351"/>
            </a:xfrm>
          </p:grpSpPr>
          <p:sp>
            <p:nvSpPr>
              <p:cNvPr id="181"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按照</a:t>
                </a:r>
                <a:r>
                  <a:rPr lang="zh-CN" sz="1400" b="1">
                    <a:solidFill>
                      <a:schemeClr val="tx1">
                        <a:alpha val="100000"/>
                      </a:schemeClr>
                    </a:solidFill>
                    <a:latin typeface="Microsoft Yahei"/>
                    <a:ea typeface="Microsoft Yahei"/>
                  </a:rPr>
                  <a:t>风险类型</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严重程度</a:t>
                </a:r>
                <a:r>
                  <a:rPr lang="zh-CN" sz="1400">
                    <a:solidFill>
                      <a:schemeClr val="tx1">
                        <a:alpha val="100000"/>
                      </a:schemeClr>
                    </a:solidFill>
                    <a:latin typeface="Microsoft Yahei"/>
                    <a:ea typeface="Microsoft Yahei"/>
                  </a:rPr>
                  <a:t>进行分类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针对不同</a:t>
                </a:r>
                <a:r>
                  <a:rPr lang="zh-CN" sz="1400" b="1">
                    <a:solidFill>
                      <a:schemeClr val="tx1">
                        <a:alpha val="100000"/>
                      </a:schemeClr>
                    </a:solidFill>
                    <a:latin typeface="Microsoft Yahei"/>
                    <a:ea typeface="Microsoft Yahei"/>
                  </a:rPr>
                  <a:t>风险级别</a:t>
                </a:r>
                <a:r>
                  <a:rPr lang="zh-CN" sz="1400">
                    <a:solidFill>
                      <a:schemeClr val="tx1">
                        <a:alpha val="100000"/>
                      </a:schemeClr>
                    </a:solidFill>
                    <a:latin typeface="Microsoft Yahei"/>
                    <a:ea typeface="Microsoft Yahei"/>
                  </a:rPr>
                  <a:t>制定相应的管控策略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实现</a:t>
                </a:r>
                <a:r>
                  <a:rPr lang="zh-CN" sz="1400" b="1">
                    <a:solidFill>
                      <a:schemeClr val="tx1">
                        <a:alpha val="100000"/>
                      </a:schemeClr>
                    </a:solidFill>
                    <a:latin typeface="Microsoft Yahei"/>
                    <a:ea typeface="Microsoft Yahei"/>
                  </a:rPr>
                  <a:t>差异化</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精细化管理</a:t>
                </a:r>
                <a:endParaRPr/>
              </a:p>
            </p:txBody>
          </p:sp>
          <p:sp>
            <p:nvSpPr>
              <p:cNvPr id="182"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分类管理原则</a:t>
                </a:r>
                <a:endParaRPr/>
              </a:p>
            </p:txBody>
          </p:sp>
        </p:grpSp>
        <p:grpSp>
          <p:nvGrpSpPr>
            <p:cNvPr id="183" name="Group 480"/>
            <p:cNvGrpSpPr/>
            <p:nvPr/>
          </p:nvGrpSpPr>
          <p:grpSpPr>
            <a:xfrm>
              <a:off x="454962" y="4660638"/>
              <a:ext cx="6019800" cy="1489352"/>
              <a:chOff x="454963" y="4660638"/>
              <a:chExt cx="6019800" cy="1489352"/>
            </a:xfrm>
          </p:grpSpPr>
          <p:sp>
            <p:nvSpPr>
              <p:cNvPr id="184"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a:t>
                </a:r>
                <a:r>
                  <a:rPr lang="zh-CN" sz="1400" b="1">
                    <a:solidFill>
                      <a:schemeClr val="tx1">
                        <a:alpha val="100000"/>
                      </a:schemeClr>
                    </a:solidFill>
                    <a:latin typeface="Microsoft Yahei"/>
                    <a:ea typeface="Microsoft Yahei"/>
                  </a:rPr>
                  <a:t>风险状况</a:t>
                </a:r>
                <a:r>
                  <a:rPr lang="zh-CN" sz="1400">
                    <a:solidFill>
                      <a:schemeClr val="tx1">
                        <a:alpha val="100000"/>
                      </a:schemeClr>
                    </a:solidFill>
                    <a:latin typeface="Microsoft Yahei"/>
                    <a:ea typeface="Microsoft Yahei"/>
                  </a:rPr>
                  <a:t>进行</a:t>
                </a:r>
                <a:r>
                  <a:rPr lang="zh-CN" sz="1400" b="1">
                    <a:solidFill>
                      <a:schemeClr val="tx1">
                        <a:alpha val="100000"/>
                      </a:schemeClr>
                    </a:solidFill>
                    <a:latin typeface="Microsoft Yahei"/>
                    <a:ea typeface="Microsoft Yahei"/>
                  </a:rPr>
                  <a:t>实时监测</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预警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a:t>
                </a:r>
                <a:r>
                  <a:rPr lang="zh-CN" sz="1400" b="1">
                    <a:solidFill>
                      <a:schemeClr val="tx1">
                        <a:alpha val="100000"/>
                      </a:schemeClr>
                    </a:solidFill>
                    <a:latin typeface="Microsoft Yahei"/>
                    <a:ea typeface="Microsoft Yahei"/>
                  </a:rPr>
                  <a:t>监测结果</a:t>
                </a:r>
                <a:r>
                  <a:rPr lang="zh-CN" sz="1400">
                    <a:solidFill>
                      <a:schemeClr val="tx1">
                        <a:alpha val="100000"/>
                      </a:schemeClr>
                    </a:solidFill>
                    <a:latin typeface="Microsoft Yahei"/>
                    <a:ea typeface="Microsoft Yahei"/>
                  </a:rPr>
                  <a:t>调整管控策略和措施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实现</a:t>
                </a:r>
                <a:r>
                  <a:rPr lang="zh-CN" sz="1400" b="1">
                    <a:solidFill>
                      <a:schemeClr val="tx1">
                        <a:alpha val="100000"/>
                      </a:schemeClr>
                    </a:solidFill>
                    <a:latin typeface="Microsoft Yahei"/>
                    <a:ea typeface="Microsoft Yahei"/>
                  </a:rPr>
                  <a:t>持续改进</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动态调整</a:t>
                </a:r>
                <a:endParaRPr/>
              </a:p>
            </p:txBody>
          </p:sp>
          <p:sp>
            <p:nvSpPr>
              <p:cNvPr id="185"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动态监控原则</a:t>
                </a:r>
                <a:endParaRPr/>
              </a:p>
            </p:txBody>
          </p:sp>
        </p:grpSp>
      </p:grpSp>
      <p:pic>
        <p:nvPicPr>
          <p:cNvPr id="186"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87"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88"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89"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商混站安全生产风险分级管控的基本原则</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92"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93"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94" name="Group 2"/>
            <p:cNvGrpSpPr/>
            <p:nvPr/>
          </p:nvGrpSpPr>
          <p:grpSpPr>
            <a:xfrm>
              <a:off x="5982796" y="3116804"/>
              <a:ext cx="5783287" cy="1610798"/>
              <a:chOff x="5982796" y="3116804"/>
              <a:chExt cx="5783287" cy="1610798"/>
            </a:xfrm>
          </p:grpSpPr>
          <p:sp>
            <p:nvSpPr>
              <p:cNvPr id="195"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建立安全生产风险分级管控体系</a:t>
                </a:r>
                <a:endParaRPr/>
              </a:p>
            </p:txBody>
          </p:sp>
          <p:sp>
            <p:nvSpPr>
              <p:cNvPr id="196"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a:t>
                </a:r>
                <a:r>
                  <a:rPr lang="zh-CN" sz="1400" b="1">
                    <a:solidFill>
                      <a:schemeClr val="tx1">
                        <a:alpha val="100000"/>
                      </a:schemeClr>
                    </a:solidFill>
                    <a:latin typeface="Microsoft Yahei"/>
                    <a:ea typeface="Microsoft Yahei"/>
                  </a:rPr>
                  <a:t>风险分级</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管控标准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a:t>
                </a:r>
                <a:r>
                  <a:rPr lang="zh-CN" sz="1400" b="1">
                    <a:solidFill>
                      <a:schemeClr val="tx1">
                        <a:alpha val="100000"/>
                      </a:schemeClr>
                    </a:solidFill>
                    <a:latin typeface="Microsoft Yahei"/>
                    <a:ea typeface="Microsoft Yahei"/>
                  </a:rPr>
                  <a:t>风险识别</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评估机制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a:t>
                </a:r>
                <a:r>
                  <a:rPr lang="zh-CN" sz="1400" b="1">
                    <a:solidFill>
                      <a:schemeClr val="tx1">
                        <a:alpha val="100000"/>
                      </a:schemeClr>
                    </a:solidFill>
                    <a:latin typeface="Microsoft Yahei"/>
                    <a:ea typeface="Microsoft Yahei"/>
                  </a:rPr>
                  <a:t>管控策略</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措施</a:t>
                </a:r>
                <a:endParaRPr/>
              </a:p>
            </p:txBody>
          </p:sp>
        </p:grpSp>
        <p:grpSp>
          <p:nvGrpSpPr>
            <p:cNvPr id="197" name="Group 5"/>
            <p:cNvGrpSpPr/>
            <p:nvPr/>
          </p:nvGrpSpPr>
          <p:grpSpPr>
            <a:xfrm>
              <a:off x="5982796" y="4769459"/>
              <a:ext cx="5783287" cy="1610798"/>
              <a:chOff x="5982796" y="4769459"/>
              <a:chExt cx="5783287" cy="1610798"/>
            </a:xfrm>
          </p:grpSpPr>
          <p:sp>
            <p:nvSpPr>
              <p:cNvPr id="198"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开展安全生产风险分级管控培训</a:t>
                </a:r>
                <a:endParaRPr/>
              </a:p>
            </p:txBody>
          </p:sp>
          <p:sp>
            <p:nvSpPr>
              <p:cNvPr id="199"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提高员工</a:t>
                </a:r>
                <a:r>
                  <a:rPr lang="zh-CN" sz="1400" b="1">
                    <a:solidFill>
                      <a:schemeClr val="tx1">
                        <a:alpha val="100000"/>
                      </a:schemeClr>
                    </a:solidFill>
                    <a:latin typeface="Microsoft Yahei"/>
                    <a:ea typeface="Microsoft Yahei"/>
                  </a:rPr>
                  <a:t>风险意识</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管控能力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培育</a:t>
                </a:r>
                <a:r>
                  <a:rPr lang="zh-CN" sz="1400" b="1">
                    <a:solidFill>
                      <a:schemeClr val="tx1">
                        <a:alpha val="100000"/>
                      </a:schemeClr>
                    </a:solidFill>
                    <a:latin typeface="Microsoft Yahei"/>
                    <a:ea typeface="Microsoft Yahei"/>
                  </a:rPr>
                  <a:t>安全文化</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安全氛围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a:t>
                </a:r>
                <a:r>
                  <a:rPr lang="zh-CN" sz="1400" b="1">
                    <a:solidFill>
                      <a:schemeClr val="tx1">
                        <a:alpha val="100000"/>
                      </a:schemeClr>
                    </a:solidFill>
                    <a:latin typeface="Microsoft Yahei"/>
                    <a:ea typeface="Microsoft Yahei"/>
                  </a:rPr>
                  <a:t>员工满意度</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企业凝聚力</a:t>
                </a:r>
                <a:endParaRPr/>
              </a:p>
            </p:txBody>
          </p:sp>
        </p:grpSp>
        <p:grpSp>
          <p:nvGrpSpPr>
            <p:cNvPr id="200" name="Group 407"/>
            <p:cNvGrpSpPr/>
            <p:nvPr/>
          </p:nvGrpSpPr>
          <p:grpSpPr>
            <a:xfrm>
              <a:off x="5982796" y="1468163"/>
              <a:ext cx="5700871" cy="1610798"/>
              <a:chOff x="5982796" y="1468163"/>
              <a:chExt cx="5700871" cy="1610798"/>
            </a:xfrm>
          </p:grpSpPr>
          <p:sp>
            <p:nvSpPr>
              <p:cNvPr id="201"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实施安全生产风险分级管控</a:t>
                </a:r>
                <a:endParaRPr/>
              </a:p>
            </p:txBody>
          </p:sp>
          <p:sp>
            <p:nvSpPr>
              <p:cNvPr id="202"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严格按照</a:t>
                </a:r>
                <a:r>
                  <a:rPr lang="zh-CN" sz="1400" b="1">
                    <a:solidFill>
                      <a:schemeClr val="tx1">
                        <a:alpha val="100000"/>
                      </a:schemeClr>
                    </a:solidFill>
                    <a:latin typeface="Microsoft Yahei"/>
                    <a:ea typeface="Microsoft Yahei"/>
                  </a:rPr>
                  <a:t>风险分级</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管控策略</a:t>
                </a:r>
                <a:r>
                  <a:rPr lang="zh-CN" sz="1400">
                    <a:solidFill>
                      <a:schemeClr val="tx1">
                        <a:alpha val="100000"/>
                      </a:schemeClr>
                    </a:solidFill>
                    <a:latin typeface="Microsoft Yahei"/>
                    <a:ea typeface="Microsoft Yahei"/>
                  </a:rPr>
                  <a:t>进行操作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a:t>
                </a:r>
                <a:r>
                  <a:rPr lang="zh-CN" sz="1400" b="1">
                    <a:solidFill>
                      <a:schemeClr val="tx1">
                        <a:alpha val="100000"/>
                      </a:schemeClr>
                    </a:solidFill>
                    <a:latin typeface="Microsoft Yahei"/>
                    <a:ea typeface="Microsoft Yahei"/>
                  </a:rPr>
                  <a:t>实时监测</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预警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实现</a:t>
                </a:r>
                <a:r>
                  <a:rPr lang="zh-CN" sz="1400" b="1">
                    <a:solidFill>
                      <a:schemeClr val="tx1">
                        <a:alpha val="100000"/>
                      </a:schemeClr>
                    </a:solidFill>
                    <a:latin typeface="Microsoft Yahei"/>
                    <a:ea typeface="Microsoft Yahei"/>
                  </a:rPr>
                  <a:t>持续改进</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动态调整</a:t>
                </a:r>
                <a:endParaRPr/>
              </a:p>
            </p:txBody>
          </p:sp>
        </p:grpSp>
      </p:grpSp>
      <p:sp>
        <p:nvSpPr>
          <p:cNvPr id="20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商混站安全生产风险分级管控的实施步骤</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05"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商混站安全生产风险分级管控方法</a:t>
            </a:r>
            <a:endParaRPr/>
          </a:p>
        </p:txBody>
      </p:sp>
      <p:sp>
        <p:nvSpPr>
          <p:cNvPr id="206"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08" name="组合 207"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09" name="组合 208"/>
            <p:cNvGrpSpPr/>
            <p:nvPr/>
          </p:nvGrpSpPr>
          <p:grpSpPr>
            <a:xfrm>
              <a:off x="4252327" y="1207692"/>
              <a:ext cx="8485777" cy="1440001"/>
              <a:chOff x="4252327" y="1207692"/>
              <a:chExt cx="8485777" cy="1440001"/>
            </a:xfrm>
          </p:grpSpPr>
          <p:sp>
            <p:nvSpPr>
              <p:cNvPr id="210"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1"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风险识别方法</a:t>
                </a:r>
                <a:endParaRPr lang="en-US" altLang="zh-CN" sz="2000" b="1">
                  <a:latin typeface="Microsoft YaHei" panose="020b0503020204020204" pitchFamily="34" charset="-122"/>
                  <a:ea typeface="Microsoft YaHei" panose="020b0503020204020204" pitchFamily="34" charset="-122"/>
                </a:endParaRPr>
              </a:p>
            </p:txBody>
          </p:sp>
          <p:sp>
            <p:nvSpPr>
              <p:cNvPr id="212"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a:t>
                </a:r>
                <a:r>
                  <a:rPr lang="zh-CN" sz="1400" b="1">
                    <a:solidFill>
                      <a:schemeClr val="tx1">
                        <a:lumMod val="50000"/>
                        <a:lumOff val="50000"/>
                        <a:alpha val="100000"/>
                      </a:schemeClr>
                    </a:solidFill>
                    <a:latin typeface="微软雅黑"/>
                    <a:ea typeface="微软雅黑"/>
                  </a:rPr>
                  <a:t>问卷调查</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现场观察</a:t>
                </a:r>
                <a:r>
                  <a:rPr lang="zh-CN" sz="1400">
                    <a:solidFill>
                      <a:schemeClr val="tx1">
                        <a:lumMod val="50000"/>
                        <a:lumOff val="50000"/>
                        <a:alpha val="100000"/>
                      </a:schemeClr>
                    </a:solidFill>
                    <a:latin typeface="微软雅黑"/>
                    <a:ea typeface="微软雅黑"/>
                  </a:rPr>
                  <a:t>收集信息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利用</a:t>
                </a:r>
                <a:r>
                  <a:rPr lang="zh-CN" sz="1400" b="1">
                    <a:solidFill>
                      <a:schemeClr val="tx1">
                        <a:lumMod val="50000"/>
                        <a:lumOff val="50000"/>
                        <a:alpha val="100000"/>
                      </a:schemeClr>
                    </a:solidFill>
                    <a:latin typeface="微软雅黑"/>
                    <a:ea typeface="微软雅黑"/>
                  </a:rPr>
                  <a:t>风险评估软件</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专家经验</a:t>
                </a:r>
                <a:r>
                  <a:rPr lang="zh-CN" sz="1400">
                    <a:solidFill>
                      <a:schemeClr val="tx1">
                        <a:lumMod val="50000"/>
                        <a:lumOff val="50000"/>
                        <a:alpha val="100000"/>
                      </a:schemeClr>
                    </a:solidFill>
                    <a:latin typeface="微软雅黑"/>
                    <a:ea typeface="微软雅黑"/>
                  </a:rPr>
                  <a:t>进行分析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结合</a:t>
                </a:r>
                <a:r>
                  <a:rPr lang="zh-CN" sz="1400" b="1">
                    <a:solidFill>
                      <a:schemeClr val="tx1">
                        <a:lumMod val="50000"/>
                        <a:lumOff val="50000"/>
                        <a:alpha val="100000"/>
                      </a:schemeClr>
                    </a:solidFill>
                    <a:latin typeface="微软雅黑"/>
                    <a:ea typeface="微软雅黑"/>
                  </a:rPr>
                  <a:t>历史数据</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行业特点</a:t>
                </a:r>
                <a:r>
                  <a:rPr lang="zh-CN" sz="1400">
                    <a:solidFill>
                      <a:schemeClr val="tx1">
                        <a:lumMod val="50000"/>
                        <a:lumOff val="50000"/>
                        <a:alpha val="100000"/>
                      </a:schemeClr>
                    </a:solidFill>
                    <a:latin typeface="微软雅黑"/>
                    <a:ea typeface="微软雅黑"/>
                  </a:rPr>
                  <a:t>进行识别</a:t>
                </a:r>
                <a:endParaRPr/>
              </a:p>
            </p:txBody>
          </p:sp>
          <p:pic>
            <p:nvPicPr>
              <p:cNvPr id="213"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14" name="组合 213"/>
            <p:cNvGrpSpPr/>
            <p:nvPr/>
          </p:nvGrpSpPr>
          <p:grpSpPr>
            <a:xfrm>
              <a:off x="4252325" y="2998393"/>
              <a:ext cx="8485779" cy="1440000"/>
              <a:chOff x="4252325" y="2998393"/>
              <a:chExt cx="8485779" cy="1440000"/>
            </a:xfrm>
          </p:grpSpPr>
          <p:sp>
            <p:nvSpPr>
              <p:cNvPr id="215"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6"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风险评估方法</a:t>
                </a:r>
                <a:endParaRPr lang="en-US" altLang="zh-CN" sz="2000" b="1">
                  <a:latin typeface="Microsoft YaHei" panose="020b0503020204020204" pitchFamily="34" charset="-122"/>
                  <a:ea typeface="Microsoft YaHei" panose="020b0503020204020204" pitchFamily="34" charset="-122"/>
                </a:endParaRPr>
              </a:p>
            </p:txBody>
          </p:sp>
          <p:sp>
            <p:nvSpPr>
              <p:cNvPr id="217"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a:t>
                </a:r>
                <a:r>
                  <a:rPr lang="zh-CN" sz="1400" b="1">
                    <a:solidFill>
                      <a:schemeClr val="tx1">
                        <a:lumMod val="50000"/>
                        <a:lumOff val="50000"/>
                        <a:alpha val="100000"/>
                      </a:schemeClr>
                    </a:solidFill>
                    <a:latin typeface="微软雅黑"/>
                    <a:ea typeface="微软雅黑"/>
                  </a:rPr>
                  <a:t>定性和定量评估</a:t>
                </a:r>
                <a:r>
                  <a:rPr lang="zh-CN" sz="1400">
                    <a:solidFill>
                      <a:schemeClr val="tx1">
                        <a:lumMod val="50000"/>
                        <a:lumOff val="50000"/>
                        <a:alpha val="100000"/>
                      </a:schemeClr>
                    </a:solidFill>
                    <a:latin typeface="微软雅黑"/>
                    <a:ea typeface="微软雅黑"/>
                  </a:rPr>
                  <a:t>相结合的方法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考虑</a:t>
                </a:r>
                <a:r>
                  <a:rPr lang="zh-CN" sz="1400" b="1">
                    <a:solidFill>
                      <a:schemeClr val="tx1">
                        <a:lumMod val="50000"/>
                        <a:lumOff val="50000"/>
                        <a:alpha val="100000"/>
                      </a:schemeClr>
                    </a:solidFill>
                    <a:latin typeface="微软雅黑"/>
                    <a:ea typeface="微软雅黑"/>
                  </a:rPr>
                  <a:t>风险类型</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严重程度</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发生概率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a:t>
                </a:r>
                <a:r>
                  <a:rPr lang="zh-CN" sz="1400" b="1">
                    <a:solidFill>
                      <a:schemeClr val="tx1">
                        <a:lumMod val="50000"/>
                        <a:lumOff val="50000"/>
                        <a:alpha val="100000"/>
                      </a:schemeClr>
                    </a:solidFill>
                    <a:latin typeface="微软雅黑"/>
                    <a:ea typeface="微软雅黑"/>
                  </a:rPr>
                  <a:t>风险评估标准</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指标体系</a:t>
                </a:r>
                <a:endParaRPr/>
              </a:p>
            </p:txBody>
          </p:sp>
          <p:pic>
            <p:nvPicPr>
              <p:cNvPr id="218"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19" name="组合 218"/>
            <p:cNvGrpSpPr/>
            <p:nvPr/>
          </p:nvGrpSpPr>
          <p:grpSpPr>
            <a:xfrm>
              <a:off x="4252323" y="4789093"/>
              <a:ext cx="8485781" cy="1440002"/>
              <a:chOff x="4252323" y="4789093"/>
              <a:chExt cx="8485781" cy="1440002"/>
            </a:xfrm>
          </p:grpSpPr>
          <p:sp>
            <p:nvSpPr>
              <p:cNvPr id="220"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1"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风险分级方法</a:t>
                </a:r>
                <a:endParaRPr lang="en-US" altLang="zh-CN" sz="2000" b="1">
                  <a:latin typeface="Microsoft YaHei" panose="020b0503020204020204" pitchFamily="34" charset="-122"/>
                  <a:ea typeface="Microsoft YaHei" panose="020b0503020204020204" pitchFamily="34" charset="-122"/>
                </a:endParaRPr>
              </a:p>
            </p:txBody>
          </p:sp>
          <p:sp>
            <p:nvSpPr>
              <p:cNvPr id="222"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按照</a:t>
                </a:r>
                <a:r>
                  <a:rPr lang="zh-CN" sz="1400" b="1">
                    <a:solidFill>
                      <a:schemeClr val="tx1">
                        <a:lumMod val="50000"/>
                        <a:lumOff val="50000"/>
                        <a:alpha val="100000"/>
                      </a:schemeClr>
                    </a:solidFill>
                    <a:latin typeface="微软雅黑"/>
                    <a:ea typeface="微软雅黑"/>
                  </a:rPr>
                  <a:t>风险类型</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严重程度</a:t>
                </a:r>
                <a:r>
                  <a:rPr lang="zh-CN" sz="1400">
                    <a:solidFill>
                      <a:schemeClr val="tx1">
                        <a:lumMod val="50000"/>
                        <a:lumOff val="50000"/>
                        <a:alpha val="100000"/>
                      </a:schemeClr>
                    </a:solidFill>
                    <a:latin typeface="微软雅黑"/>
                    <a:ea typeface="微软雅黑"/>
                  </a:rPr>
                  <a:t>进行分级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a:t>
                </a:r>
                <a:r>
                  <a:rPr lang="zh-CN" sz="1400" b="1">
                    <a:solidFill>
                      <a:schemeClr val="tx1">
                        <a:lumMod val="50000"/>
                        <a:lumOff val="50000"/>
                        <a:alpha val="100000"/>
                      </a:schemeClr>
                    </a:solidFill>
                    <a:latin typeface="微软雅黑"/>
                    <a:ea typeface="微软雅黑"/>
                  </a:rPr>
                  <a:t>风险分级标准</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等级划分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a:t>
                </a:r>
                <a:r>
                  <a:rPr lang="zh-CN" sz="1400" b="1">
                    <a:solidFill>
                      <a:schemeClr val="tx1">
                        <a:lumMod val="50000"/>
                        <a:lumOff val="50000"/>
                        <a:alpha val="100000"/>
                      </a:schemeClr>
                    </a:solidFill>
                    <a:latin typeface="微软雅黑"/>
                    <a:ea typeface="微软雅黑"/>
                  </a:rPr>
                  <a:t>风险分级管控体系</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运行机制</a:t>
                </a:r>
                <a:endParaRPr/>
              </a:p>
            </p:txBody>
          </p:sp>
          <p:pic>
            <p:nvPicPr>
              <p:cNvPr id="223" name="图片 6" descr="{&quot;isTemplate&quot;:true,&quot;type&quot;:&quot;image&quot;,&quot;canOmit&quot;:false}"/>
              <p:cNvPicPr>
                <a:picLocks noChangeAspect="1"/>
              </p:cNvPicPr>
              <p:nvPr/>
            </p:nvPicPr>
            <p:blipFill>
              <a:blip r:embed="rId3"/>
              <a:srcRect l="21874" r="21874"/>
              <a:stretch>
                <a:fillRect/>
              </a:stretch>
            </p:blipFill>
            <p:spPr>
              <a:xfrm>
                <a:off x="4252323" y="4789096"/>
                <a:ext cx="1440000" cy="1439999"/>
              </a:xfrm>
              <a:prstGeom prst="rect">
                <a:avLst/>
              </a:prstGeom>
            </p:spPr>
          </p:pic>
        </p:grpSp>
      </p:grpSp>
      <p:sp>
        <p:nvSpPr>
          <p:cNvPr id="224"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商混站安全生产风险识别与评估</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26"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227" name="组合 226"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228" name="组合 4"/>
            <p:cNvGrpSpPr/>
            <p:nvPr/>
          </p:nvGrpSpPr>
          <p:grpSpPr>
            <a:xfrm>
              <a:off x="660396" y="1892786"/>
              <a:ext cx="5622867" cy="1446014"/>
              <a:chOff x="571500" y="1815543"/>
              <a:chExt cx="5622867" cy="1446014"/>
            </a:xfrm>
          </p:grpSpPr>
          <p:sp>
            <p:nvSpPr>
              <p:cNvPr id="229"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风险分级标准</a:t>
                </a:r>
                <a:endParaRPr lang="en-US" b="1">
                  <a:solidFill>
                    <a:schemeClr val="accent1">
                      <a:alpha val="100000"/>
                    </a:schemeClr>
                  </a:solidFill>
                  <a:latin typeface="微软雅黑"/>
                  <a:ea typeface="微软雅黑"/>
                </a:endParaRPr>
              </a:p>
            </p:txBody>
          </p:sp>
          <p:sp>
            <p:nvSpPr>
              <p:cNvPr id="230"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考虑</a:t>
                </a:r>
                <a:r>
                  <a:rPr lang="zh-CN" sz="1400" b="1">
                    <a:solidFill>
                      <a:schemeClr val="tx1">
                        <a:lumMod val="50000"/>
                        <a:lumOff val="50000"/>
                        <a:alpha val="100000"/>
                      </a:schemeClr>
                    </a:solidFill>
                    <a:latin typeface="微软雅黑"/>
                    <a:ea typeface="微软雅黑"/>
                  </a:rPr>
                  <a:t>风险类型</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严重程度</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发生概率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a:t>
                </a:r>
                <a:r>
                  <a:rPr lang="zh-CN" sz="1400" b="1">
                    <a:solidFill>
                      <a:schemeClr val="tx1">
                        <a:lumMod val="50000"/>
                        <a:lumOff val="50000"/>
                        <a:alpha val="100000"/>
                      </a:schemeClr>
                    </a:solidFill>
                    <a:latin typeface="微软雅黑"/>
                    <a:ea typeface="微软雅黑"/>
                  </a:rPr>
                  <a:t>风险分级标准</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等级划分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a:t>
                </a:r>
                <a:r>
                  <a:rPr lang="zh-CN" sz="1400" b="1">
                    <a:solidFill>
                      <a:schemeClr val="tx1">
                        <a:lumMod val="50000"/>
                        <a:lumOff val="50000"/>
                        <a:alpha val="100000"/>
                      </a:schemeClr>
                    </a:solidFill>
                    <a:latin typeface="微软雅黑"/>
                    <a:ea typeface="微软雅黑"/>
                  </a:rPr>
                  <a:t>风险分级管控体系</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运行机制</a:t>
                </a:r>
                <a:endParaRPr/>
              </a:p>
            </p:txBody>
          </p:sp>
          <p:sp>
            <p:nvSpPr>
              <p:cNvPr id="231"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32" name="组合 8"/>
            <p:cNvGrpSpPr/>
            <p:nvPr/>
          </p:nvGrpSpPr>
          <p:grpSpPr>
            <a:xfrm>
              <a:off x="660396" y="3478749"/>
              <a:ext cx="5622868" cy="1446014"/>
              <a:chOff x="571500" y="1815543"/>
              <a:chExt cx="5622868" cy="1446014"/>
            </a:xfrm>
          </p:grpSpPr>
          <p:sp>
            <p:nvSpPr>
              <p:cNvPr id="233"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风险分级方法</a:t>
                </a:r>
                <a:endParaRPr lang="en-US" b="1">
                  <a:solidFill>
                    <a:schemeClr val="accent1">
                      <a:alpha val="100000"/>
                    </a:schemeClr>
                  </a:solidFill>
                  <a:latin typeface="微软雅黑"/>
                  <a:ea typeface="微软雅黑"/>
                </a:endParaRPr>
              </a:p>
            </p:txBody>
          </p:sp>
          <p:sp>
            <p:nvSpPr>
              <p:cNvPr id="234"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a:t>
                </a:r>
                <a:r>
                  <a:rPr lang="zh-CN" sz="1400" b="1">
                    <a:solidFill>
                      <a:schemeClr val="tx1">
                        <a:lumMod val="50000"/>
                        <a:lumOff val="50000"/>
                        <a:alpha val="100000"/>
                      </a:schemeClr>
                    </a:solidFill>
                    <a:latin typeface="微软雅黑"/>
                    <a:ea typeface="微软雅黑"/>
                  </a:rPr>
                  <a:t>定性和定量评估</a:t>
                </a:r>
                <a:r>
                  <a:rPr lang="zh-CN" sz="1400">
                    <a:solidFill>
                      <a:schemeClr val="tx1">
                        <a:lumMod val="50000"/>
                        <a:lumOff val="50000"/>
                        <a:alpha val="100000"/>
                      </a:schemeClr>
                    </a:solidFill>
                    <a:latin typeface="微软雅黑"/>
                    <a:ea typeface="微软雅黑"/>
                  </a:rPr>
                  <a:t>相结合的方法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考虑</a:t>
                </a:r>
                <a:r>
                  <a:rPr lang="zh-CN" sz="1400" b="1">
                    <a:solidFill>
                      <a:schemeClr val="tx1">
                        <a:lumMod val="50000"/>
                        <a:lumOff val="50000"/>
                        <a:alpha val="100000"/>
                      </a:schemeClr>
                    </a:solidFill>
                    <a:latin typeface="微软雅黑"/>
                    <a:ea typeface="微软雅黑"/>
                  </a:rPr>
                  <a:t>历史数据</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行业特点</a:t>
                </a:r>
                <a:r>
                  <a:rPr lang="zh-CN" sz="1400">
                    <a:solidFill>
                      <a:schemeClr val="tx1">
                        <a:lumMod val="50000"/>
                        <a:lumOff val="50000"/>
                        <a:alpha val="100000"/>
                      </a:schemeClr>
                    </a:solidFill>
                    <a:latin typeface="微软雅黑"/>
                    <a:ea typeface="微软雅黑"/>
                  </a:rPr>
                  <a:t>进行分级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a:t>
                </a:r>
                <a:r>
                  <a:rPr lang="zh-CN" sz="1400" b="1">
                    <a:solidFill>
                      <a:schemeClr val="tx1">
                        <a:lumMod val="50000"/>
                        <a:lumOff val="50000"/>
                        <a:alpha val="100000"/>
                      </a:schemeClr>
                    </a:solidFill>
                    <a:latin typeface="微软雅黑"/>
                    <a:ea typeface="微软雅黑"/>
                  </a:rPr>
                  <a:t>风险分级策略</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措施</a:t>
                </a:r>
                <a:endParaRPr/>
              </a:p>
            </p:txBody>
          </p:sp>
          <p:sp>
            <p:nvSpPr>
              <p:cNvPr id="235"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36" name="组合 12"/>
            <p:cNvGrpSpPr/>
            <p:nvPr/>
          </p:nvGrpSpPr>
          <p:grpSpPr>
            <a:xfrm>
              <a:off x="660396" y="5064711"/>
              <a:ext cx="5622867" cy="1446014"/>
              <a:chOff x="571500" y="1815543"/>
              <a:chExt cx="5622867" cy="1446014"/>
            </a:xfrm>
          </p:grpSpPr>
          <p:sp>
            <p:nvSpPr>
              <p:cNvPr id="237"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风险管控方法</a:t>
                </a:r>
                <a:endParaRPr lang="en-US" b="1">
                  <a:solidFill>
                    <a:schemeClr val="accent1">
                      <a:alpha val="100000"/>
                    </a:schemeClr>
                  </a:solidFill>
                  <a:latin typeface="微软雅黑"/>
                  <a:ea typeface="微软雅黑"/>
                </a:endParaRPr>
              </a:p>
            </p:txBody>
          </p:sp>
          <p:sp>
            <p:nvSpPr>
              <p:cNvPr id="238"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a:t>
                </a:r>
                <a:r>
                  <a:rPr lang="zh-CN" sz="1400" b="1">
                    <a:solidFill>
                      <a:schemeClr val="tx1">
                        <a:lumMod val="50000"/>
                        <a:lumOff val="50000"/>
                        <a:alpha val="100000"/>
                      </a:schemeClr>
                    </a:solidFill>
                    <a:latin typeface="微软雅黑"/>
                    <a:ea typeface="微软雅黑"/>
                  </a:rPr>
                  <a:t>针对性</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可行性</a:t>
                </a:r>
                <a:r>
                  <a:rPr lang="zh-CN" sz="1400">
                    <a:solidFill>
                      <a:schemeClr val="tx1">
                        <a:lumMod val="50000"/>
                        <a:lumOff val="50000"/>
                        <a:alpha val="100000"/>
                      </a:schemeClr>
                    </a:solidFill>
                    <a:latin typeface="微软雅黑"/>
                    <a:ea typeface="微软雅黑"/>
                  </a:rPr>
                  <a:t>的管控措施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考虑</a:t>
                </a:r>
                <a:r>
                  <a:rPr lang="zh-CN" sz="1400" b="1">
                    <a:solidFill>
                      <a:schemeClr val="tx1">
                        <a:lumMod val="50000"/>
                        <a:lumOff val="50000"/>
                        <a:alpha val="100000"/>
                      </a:schemeClr>
                    </a:solidFill>
                    <a:latin typeface="微软雅黑"/>
                    <a:ea typeface="微软雅黑"/>
                  </a:rPr>
                  <a:t>实际情况</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数据</a:t>
                </a:r>
                <a:r>
                  <a:rPr lang="zh-CN" sz="1400">
                    <a:solidFill>
                      <a:schemeClr val="tx1">
                        <a:lumMod val="50000"/>
                        <a:lumOff val="50000"/>
                        <a:alpha val="100000"/>
                      </a:schemeClr>
                    </a:solidFill>
                    <a:latin typeface="微软雅黑"/>
                    <a:ea typeface="微软雅黑"/>
                  </a:rPr>
                  <a:t>进行调整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实现</a:t>
                </a:r>
                <a:r>
                  <a:rPr lang="zh-CN" sz="1400" b="1">
                    <a:solidFill>
                      <a:schemeClr val="tx1">
                        <a:lumMod val="50000"/>
                        <a:lumOff val="50000"/>
                        <a:alpha val="100000"/>
                      </a:schemeClr>
                    </a:solidFill>
                    <a:latin typeface="微软雅黑"/>
                    <a:ea typeface="微软雅黑"/>
                  </a:rPr>
                  <a:t>差异化</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精细化管理</a:t>
                </a:r>
                <a:endParaRPr/>
              </a:p>
            </p:txBody>
          </p:sp>
          <p:sp>
            <p:nvSpPr>
              <p:cNvPr id="239"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40"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商混站安全生产风险分级标准与方法</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42" name="Picture 2" descr="{&quot;isTemplate&quot;:true,&quot;type&quot;:&quot;image&quot;,&quot;canOmit&quot;:false,&quot;range&quot;:0}"/>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243" name="Group 551" descr="{&quot;isTemplate&quot;:true,&quot;type&quot;:&quot;list&quot;,&quot;alignment&quot;:&quot;left&quot;,&quot;alignmentVertical&quot;:&quot;top&quot;,&quot;canOmit&quot;:false,&quot;scalable&quot;:false,&quot;minItemsCount&quot;:-1}"/>
          <p:cNvGrpSpPr/>
          <p:nvPr/>
        </p:nvGrpSpPr>
        <p:grpSpPr>
          <a:xfrm>
            <a:off x="5328795" y="1294832"/>
            <a:ext cx="6099220" cy="4768654"/>
            <a:chOff x="5328795" y="1294832"/>
            <a:chExt cx="6099220" cy="4768654"/>
          </a:xfrm>
        </p:grpSpPr>
        <p:grpSp>
          <p:nvGrpSpPr>
            <p:cNvPr id="244" name="Group 3"/>
            <p:cNvGrpSpPr/>
            <p:nvPr/>
          </p:nvGrpSpPr>
          <p:grpSpPr>
            <a:xfrm>
              <a:off x="5328795" y="1294832"/>
              <a:ext cx="6099220" cy="1468186"/>
              <a:chOff x="5328795" y="1294832"/>
              <a:chExt cx="6099220" cy="1468186"/>
            </a:xfrm>
          </p:grpSpPr>
          <p:sp>
            <p:nvSpPr>
              <p:cNvPr id="245" name="AutoShape 4"/>
              <p:cNvSpPr/>
              <p:nvPr/>
            </p:nvSpPr>
            <p:spPr>
              <a:xfrm>
                <a:off x="5328795" y="1294832"/>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 name="TextBox 5" descr="{&quot;isTemplate&quot;:true,&quot;type&quot;:&quot;title&quot;,&quot;canOmit&quot;:false,&quot;range&quot;:0}"/>
              <p:cNvSpPr txBox="1"/>
              <p:nvPr/>
            </p:nvSpPr>
            <p:spPr>
              <a:xfrm>
                <a:off x="5632910" y="1424361"/>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风险控制方法</a:t>
                </a:r>
                <a:endParaRPr/>
              </a:p>
            </p:txBody>
          </p:sp>
          <p:sp>
            <p:nvSpPr>
              <p:cNvPr id="247" name="TextBox 6" descr="{&quot;isTemplate&quot;:true,&quot;type&quot;:&quot;content&quot;,&quot;canOmit&quot;:false,&quot;range&quot;:0}"/>
              <p:cNvSpPr txBox="1"/>
              <p:nvPr/>
            </p:nvSpPr>
            <p:spPr>
              <a:xfrm>
                <a:off x="5632910" y="1806799"/>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制定</a:t>
                </a:r>
                <a:r>
                  <a:rPr lang="zh-CN" sz="1400" b="1">
                    <a:solidFill>
                      <a:srgbClr val="FFFFFF">
                        <a:alpha val="100000"/>
                      </a:srgbClr>
                    </a:solidFill>
                    <a:latin typeface="Microsoft Yahei"/>
                    <a:ea typeface="Microsoft Yahei"/>
                  </a:rPr>
                  <a:t>针对性</a:t>
                </a:r>
                <a:r>
                  <a:rPr lang="zh-CN" sz="1400">
                    <a:solidFill>
                      <a:srgbClr val="FFFFFF">
                        <a:alpha val="100000"/>
                      </a:srgbClr>
                    </a:solidFill>
                    <a:latin typeface="Microsoft Yahei"/>
                    <a:ea typeface="Microsoft Yahei"/>
                  </a:rPr>
                  <a:t>和</a:t>
                </a:r>
                <a:r>
                  <a:rPr lang="zh-CN" sz="1400" b="1">
                    <a:solidFill>
                      <a:srgbClr val="FFFFFF">
                        <a:alpha val="100000"/>
                      </a:srgbClr>
                    </a:solidFill>
                    <a:latin typeface="Microsoft Yahei"/>
                    <a:ea typeface="Microsoft Yahei"/>
                  </a:rPr>
                  <a:t>可行性</a:t>
                </a:r>
                <a:r>
                  <a:rPr lang="zh-CN" sz="1400">
                    <a:solidFill>
                      <a:srgbClr val="FFFFFF">
                        <a:alpha val="100000"/>
                      </a:srgbClr>
                    </a:solidFill>
                    <a:latin typeface="Microsoft Yahei"/>
                    <a:ea typeface="Microsoft Yahei"/>
                  </a:rPr>
                  <a:t>的管控措施</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考虑</a:t>
                </a:r>
                <a:r>
                  <a:rPr lang="zh-CN" sz="1400" b="1">
                    <a:solidFill>
                      <a:srgbClr val="FFFFFF">
                        <a:alpha val="100000"/>
                      </a:srgbClr>
                    </a:solidFill>
                    <a:latin typeface="Microsoft Yahei"/>
                    <a:ea typeface="Microsoft Yahei"/>
                  </a:rPr>
                  <a:t>实际情况</a:t>
                </a:r>
                <a:r>
                  <a:rPr lang="zh-CN" sz="1400">
                    <a:solidFill>
                      <a:srgbClr val="FFFFFF">
                        <a:alpha val="100000"/>
                      </a:srgbClr>
                    </a:solidFill>
                    <a:latin typeface="Microsoft Yahei"/>
                    <a:ea typeface="Microsoft Yahei"/>
                  </a:rPr>
                  <a:t>和</a:t>
                </a:r>
                <a:r>
                  <a:rPr lang="zh-CN" sz="1400" b="1">
                    <a:solidFill>
                      <a:srgbClr val="FFFFFF">
                        <a:alpha val="100000"/>
                      </a:srgbClr>
                    </a:solidFill>
                    <a:latin typeface="Microsoft Yahei"/>
                    <a:ea typeface="Microsoft Yahei"/>
                  </a:rPr>
                  <a:t>数据</a:t>
                </a:r>
                <a:r>
                  <a:rPr lang="zh-CN" sz="1400">
                    <a:solidFill>
                      <a:srgbClr val="FFFFFF">
                        <a:alpha val="100000"/>
                      </a:srgbClr>
                    </a:solidFill>
                    <a:latin typeface="Microsoft Yahei"/>
                    <a:ea typeface="Microsoft Yahei"/>
                  </a:rPr>
                  <a:t>进行调整</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实现</a:t>
                </a:r>
                <a:r>
                  <a:rPr lang="zh-CN" sz="1400" b="1">
                    <a:solidFill>
                      <a:srgbClr val="FFFFFF">
                        <a:alpha val="100000"/>
                      </a:srgbClr>
                    </a:solidFill>
                    <a:latin typeface="Microsoft Yahei"/>
                    <a:ea typeface="Microsoft Yahei"/>
                  </a:rPr>
                  <a:t>差异化</a:t>
                </a:r>
                <a:r>
                  <a:rPr lang="zh-CN" sz="1400">
                    <a:solidFill>
                      <a:srgbClr val="FFFFFF">
                        <a:alpha val="100000"/>
                      </a:srgbClr>
                    </a:solidFill>
                    <a:latin typeface="Microsoft Yahei"/>
                    <a:ea typeface="Microsoft Yahei"/>
                  </a:rPr>
                  <a:t>和</a:t>
                </a:r>
                <a:r>
                  <a:rPr lang="zh-CN" sz="1400" b="1">
                    <a:solidFill>
                      <a:srgbClr val="FFFFFF">
                        <a:alpha val="100000"/>
                      </a:srgbClr>
                    </a:solidFill>
                    <a:latin typeface="Microsoft Yahei"/>
                    <a:ea typeface="Microsoft Yahei"/>
                  </a:rPr>
                  <a:t>精细化管理</a:t>
                </a:r>
                <a:endParaRPr/>
              </a:p>
            </p:txBody>
          </p:sp>
        </p:grpSp>
        <p:grpSp>
          <p:nvGrpSpPr>
            <p:cNvPr id="248" name="Group 8"/>
            <p:cNvGrpSpPr/>
            <p:nvPr/>
          </p:nvGrpSpPr>
          <p:grpSpPr>
            <a:xfrm>
              <a:off x="5328795" y="2945066"/>
              <a:ext cx="6099220" cy="1468186"/>
              <a:chOff x="5328795" y="2945066"/>
              <a:chExt cx="6099220" cy="1468186"/>
            </a:xfrm>
          </p:grpSpPr>
          <p:sp>
            <p:nvSpPr>
              <p:cNvPr id="249" name="AutoShape 9"/>
              <p:cNvSpPr/>
              <p:nvPr/>
            </p:nvSpPr>
            <p:spPr>
              <a:xfrm>
                <a:off x="5328795" y="2945066"/>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 name="TextBox 10" descr="{&quot;isTemplate&quot;:true,&quot;type&quot;:&quot;title&quot;,&quot;canOmit&quot;:false,&quot;range&quot;:0}"/>
              <p:cNvSpPr txBox="1"/>
              <p:nvPr/>
            </p:nvSpPr>
            <p:spPr>
              <a:xfrm>
                <a:off x="5632910" y="3074595"/>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风险监测方法</a:t>
                </a:r>
                <a:endParaRPr/>
              </a:p>
            </p:txBody>
          </p:sp>
          <p:sp>
            <p:nvSpPr>
              <p:cNvPr id="251" name="TextBox 11" descr="{&quot;isTemplate&quot;:true,&quot;type&quot;:&quot;content&quot;,&quot;canOmit&quot;:false,&quot;range&quot;:0}"/>
              <p:cNvSpPr txBox="1"/>
              <p:nvPr/>
            </p:nvSpPr>
            <p:spPr>
              <a:xfrm>
                <a:off x="5632910" y="3457032"/>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对</a:t>
                </a:r>
                <a:r>
                  <a:rPr lang="zh-CN" sz="1400" b="1">
                    <a:solidFill>
                      <a:srgbClr val="FFFFFF">
                        <a:alpha val="100000"/>
                      </a:srgbClr>
                    </a:solidFill>
                    <a:latin typeface="Microsoft Yahei"/>
                    <a:ea typeface="Microsoft Yahei"/>
                  </a:rPr>
                  <a:t>风险状况</a:t>
                </a:r>
                <a:r>
                  <a:rPr lang="zh-CN" sz="1400">
                    <a:solidFill>
                      <a:srgbClr val="FFFFFF">
                        <a:alpha val="100000"/>
                      </a:srgbClr>
                    </a:solidFill>
                    <a:latin typeface="Microsoft Yahei"/>
                    <a:ea typeface="Microsoft Yahei"/>
                  </a:rPr>
                  <a:t>进行</a:t>
                </a:r>
                <a:r>
                  <a:rPr lang="zh-CN" sz="1400" b="1">
                    <a:solidFill>
                      <a:srgbClr val="FFFFFF">
                        <a:alpha val="100000"/>
                      </a:srgbClr>
                    </a:solidFill>
                    <a:latin typeface="Microsoft Yahei"/>
                    <a:ea typeface="Microsoft Yahei"/>
                  </a:rPr>
                  <a:t>实时监测</a:t>
                </a:r>
                <a:r>
                  <a:rPr lang="zh-CN" sz="1400">
                    <a:solidFill>
                      <a:srgbClr val="FFFFFF">
                        <a:alpha val="100000"/>
                      </a:srgbClr>
                    </a:solidFill>
                    <a:latin typeface="Microsoft Yahei"/>
                    <a:ea typeface="Microsoft Yahei"/>
                  </a:rPr>
                  <a:t>和</a:t>
                </a:r>
                <a:r>
                  <a:rPr lang="zh-CN" sz="1400" b="1">
                    <a:solidFill>
                      <a:srgbClr val="FFFFFF">
                        <a:alpha val="100000"/>
                      </a:srgbClr>
                    </a:solidFill>
                    <a:latin typeface="Microsoft Yahei"/>
                    <a:ea typeface="Microsoft Yahei"/>
                  </a:rPr>
                  <a:t>预警</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根据</a:t>
                </a:r>
                <a:r>
                  <a:rPr lang="zh-CN" sz="1400" b="1">
                    <a:solidFill>
                      <a:srgbClr val="FFFFFF">
                        <a:alpha val="100000"/>
                      </a:srgbClr>
                    </a:solidFill>
                    <a:latin typeface="Microsoft Yahei"/>
                    <a:ea typeface="Microsoft Yahei"/>
                  </a:rPr>
                  <a:t>监测结果</a:t>
                </a:r>
                <a:r>
                  <a:rPr lang="zh-CN" sz="1400">
                    <a:solidFill>
                      <a:srgbClr val="FFFFFF">
                        <a:alpha val="100000"/>
                      </a:srgbClr>
                    </a:solidFill>
                    <a:latin typeface="Microsoft Yahei"/>
                    <a:ea typeface="Microsoft Yahei"/>
                  </a:rPr>
                  <a:t>调整管控策略和措施</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实现</a:t>
                </a:r>
                <a:r>
                  <a:rPr lang="zh-CN" sz="1400" b="1">
                    <a:solidFill>
                      <a:srgbClr val="FFFFFF">
                        <a:alpha val="100000"/>
                      </a:srgbClr>
                    </a:solidFill>
                    <a:latin typeface="Microsoft Yahei"/>
                    <a:ea typeface="Microsoft Yahei"/>
                  </a:rPr>
                  <a:t>持续改进</a:t>
                </a:r>
                <a:r>
                  <a:rPr lang="zh-CN" sz="1400">
                    <a:solidFill>
                      <a:srgbClr val="FFFFFF">
                        <a:alpha val="100000"/>
                      </a:srgbClr>
                    </a:solidFill>
                    <a:latin typeface="Microsoft Yahei"/>
                    <a:ea typeface="Microsoft Yahei"/>
                  </a:rPr>
                  <a:t>和</a:t>
                </a:r>
                <a:r>
                  <a:rPr lang="zh-CN" sz="1400" b="1">
                    <a:solidFill>
                      <a:srgbClr val="FFFFFF">
                        <a:alpha val="100000"/>
                      </a:srgbClr>
                    </a:solidFill>
                    <a:latin typeface="Microsoft Yahei"/>
                    <a:ea typeface="Microsoft Yahei"/>
                  </a:rPr>
                  <a:t>动态调整</a:t>
                </a:r>
                <a:endParaRPr/>
              </a:p>
            </p:txBody>
          </p:sp>
        </p:grpSp>
        <p:grpSp>
          <p:nvGrpSpPr>
            <p:cNvPr id="252" name="Group 13"/>
            <p:cNvGrpSpPr/>
            <p:nvPr/>
          </p:nvGrpSpPr>
          <p:grpSpPr>
            <a:xfrm>
              <a:off x="5328795" y="4595300"/>
              <a:ext cx="6099220" cy="1468186"/>
              <a:chOff x="5328795" y="4595300"/>
              <a:chExt cx="6099220" cy="1468186"/>
            </a:xfrm>
          </p:grpSpPr>
          <p:sp>
            <p:nvSpPr>
              <p:cNvPr id="253" name="AutoShape 14"/>
              <p:cNvSpPr/>
              <p:nvPr/>
            </p:nvSpPr>
            <p:spPr>
              <a:xfrm>
                <a:off x="5328795" y="4595300"/>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4" name="TextBox 15" descr="{&quot;isTemplate&quot;:true,&quot;type&quot;:&quot;title&quot;,&quot;canOmit&quot;:false,&quot;range&quot;:0}"/>
              <p:cNvSpPr txBox="1"/>
              <p:nvPr/>
            </p:nvSpPr>
            <p:spPr>
              <a:xfrm>
                <a:off x="5632910" y="4724828"/>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风险应急方法</a:t>
                </a:r>
                <a:endParaRPr/>
              </a:p>
            </p:txBody>
          </p:sp>
          <p:sp>
            <p:nvSpPr>
              <p:cNvPr id="255" name="TextBox 16" descr="{&quot;isTemplate&quot;:true,&quot;type&quot;:&quot;content&quot;,&quot;canOmit&quot;:false,&quot;range&quot;:0}"/>
              <p:cNvSpPr txBox="1"/>
              <p:nvPr/>
            </p:nvSpPr>
            <p:spPr>
              <a:xfrm>
                <a:off x="5632910" y="5107266"/>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建立</a:t>
                </a:r>
                <a:r>
                  <a:rPr lang="zh-CN" sz="1400" b="1">
                    <a:solidFill>
                      <a:srgbClr val="FFFFFF">
                        <a:alpha val="100000"/>
                      </a:srgbClr>
                    </a:solidFill>
                    <a:latin typeface="Microsoft Yahei"/>
                    <a:ea typeface="Microsoft Yahei"/>
                  </a:rPr>
                  <a:t>应急预案</a:t>
                </a:r>
                <a:r>
                  <a:rPr lang="zh-CN" sz="1400">
                    <a:solidFill>
                      <a:srgbClr val="FFFFFF">
                        <a:alpha val="100000"/>
                      </a:srgbClr>
                    </a:solidFill>
                    <a:latin typeface="Microsoft Yahei"/>
                    <a:ea typeface="Microsoft Yahei"/>
                  </a:rPr>
                  <a:t>和</a:t>
                </a:r>
                <a:r>
                  <a:rPr lang="zh-CN" sz="1400" b="1">
                    <a:solidFill>
                      <a:srgbClr val="FFFFFF">
                        <a:alpha val="100000"/>
                      </a:srgbClr>
                    </a:solidFill>
                    <a:latin typeface="Microsoft Yahei"/>
                    <a:ea typeface="Microsoft Yahei"/>
                  </a:rPr>
                  <a:t>应急处理机制</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提高员工</a:t>
                </a:r>
                <a:r>
                  <a:rPr lang="zh-CN" sz="1400" b="1">
                    <a:solidFill>
                      <a:srgbClr val="FFFFFF">
                        <a:alpha val="100000"/>
                      </a:srgbClr>
                    </a:solidFill>
                    <a:latin typeface="Microsoft Yahei"/>
                    <a:ea typeface="Microsoft Yahei"/>
                  </a:rPr>
                  <a:t>应急意识</a:t>
                </a:r>
                <a:r>
                  <a:rPr lang="zh-CN" sz="1400">
                    <a:solidFill>
                      <a:srgbClr val="FFFFFF">
                        <a:alpha val="100000"/>
                      </a:srgbClr>
                    </a:solidFill>
                    <a:latin typeface="Microsoft Yahei"/>
                    <a:ea typeface="Microsoft Yahei"/>
                  </a:rPr>
                  <a:t>和</a:t>
                </a:r>
                <a:r>
                  <a:rPr lang="zh-CN" sz="1400" b="1">
                    <a:solidFill>
                      <a:srgbClr val="FFFFFF">
                        <a:alpha val="100000"/>
                      </a:srgbClr>
                    </a:solidFill>
                    <a:latin typeface="Microsoft Yahei"/>
                    <a:ea typeface="Microsoft Yahei"/>
                  </a:rPr>
                  <a:t>应急能力</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保障</a:t>
                </a:r>
                <a:r>
                  <a:rPr lang="zh-CN" sz="1400" b="1">
                    <a:solidFill>
                      <a:srgbClr val="FFFFFF">
                        <a:alpha val="100000"/>
                      </a:srgbClr>
                    </a:solidFill>
                    <a:latin typeface="Microsoft Yahei"/>
                    <a:ea typeface="Microsoft Yahei"/>
                  </a:rPr>
                  <a:t>生产安全</a:t>
                </a:r>
                <a:r>
                  <a:rPr lang="zh-CN" sz="1400">
                    <a:solidFill>
                      <a:srgbClr val="FFFFFF">
                        <a:alpha val="100000"/>
                      </a:srgbClr>
                    </a:solidFill>
                    <a:latin typeface="Microsoft Yahei"/>
                    <a:ea typeface="Microsoft Yahei"/>
                  </a:rPr>
                  <a:t>和</a:t>
                </a:r>
                <a:r>
                  <a:rPr lang="zh-CN" sz="1400" b="1">
                    <a:solidFill>
                      <a:srgbClr val="FFFFFF">
                        <a:alpha val="100000"/>
                      </a:srgbClr>
                    </a:solidFill>
                    <a:latin typeface="Microsoft Yahei"/>
                    <a:ea typeface="Microsoft Yahei"/>
                  </a:rPr>
                  <a:t>社会稳定</a:t>
                </a:r>
                <a:endParaRPr/>
              </a:p>
            </p:txBody>
          </p:sp>
        </p:grpSp>
      </p:grpSp>
      <p:sp>
        <p:nvSpPr>
          <p:cNvPr id="25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商混站安全生产风险控制与监测</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商混站隐患排查治理双体系概述</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1"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2" name="Group 9"/>
            <p:cNvGrpSpPr/>
            <p:nvPr/>
          </p:nvGrpSpPr>
          <p:grpSpPr>
            <a:xfrm>
              <a:off x="5982796" y="1521950"/>
              <a:ext cx="5687135" cy="1523479"/>
              <a:chOff x="5982796" y="1521950"/>
              <a:chExt cx="5687135" cy="1523479"/>
            </a:xfrm>
          </p:grpSpPr>
          <p:sp>
            <p:nvSpPr>
              <p:cNvPr id="13"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提高商混站安全生产管理水平</a:t>
                </a:r>
                <a:endParaRPr/>
              </a:p>
            </p:txBody>
          </p:sp>
          <p:sp>
            <p:nvSpPr>
              <p:cNvPr id="14"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确保生产过程中的</a:t>
                </a:r>
                <a:r>
                  <a:rPr lang="zh-CN" sz="1400" b="1">
                    <a:solidFill>
                      <a:schemeClr val="tx1">
                        <a:alpha val="100000"/>
                      </a:schemeClr>
                    </a:solidFill>
                    <a:latin typeface="Microsoft Yahei"/>
                    <a:ea typeface="Microsoft Yahei"/>
                  </a:rPr>
                  <a:t>安全稳定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a:t>
                </a:r>
                <a:r>
                  <a:rPr lang="zh-CN" sz="1400" b="1">
                    <a:solidFill>
                      <a:schemeClr val="tx1">
                        <a:alpha val="100000"/>
                      </a:schemeClr>
                    </a:solidFill>
                    <a:latin typeface="Microsoft Yahei"/>
                    <a:ea typeface="Microsoft Yahei"/>
                  </a:rPr>
                  <a:t>事故概率</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事故损失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a:t>
                </a:r>
                <a:r>
                  <a:rPr lang="zh-CN" sz="1400" b="1">
                    <a:solidFill>
                      <a:schemeClr val="tx1">
                        <a:alpha val="100000"/>
                      </a:schemeClr>
                    </a:solidFill>
                    <a:latin typeface="Microsoft Yahei"/>
                    <a:ea typeface="Microsoft Yahei"/>
                  </a:rPr>
                  <a:t>生产效率</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经济效益</a:t>
                </a:r>
                <a:endParaRPr/>
              </a:p>
            </p:txBody>
          </p:sp>
        </p:grpSp>
        <p:grpSp>
          <p:nvGrpSpPr>
            <p:cNvPr id="15" name="Group 2"/>
            <p:cNvGrpSpPr/>
            <p:nvPr/>
          </p:nvGrpSpPr>
          <p:grpSpPr>
            <a:xfrm>
              <a:off x="5982796" y="3170591"/>
              <a:ext cx="5783287" cy="1523479"/>
              <a:chOff x="5982796" y="3170591"/>
              <a:chExt cx="5783287" cy="1523479"/>
            </a:xfrm>
          </p:grpSpPr>
          <p:sp>
            <p:nvSpPr>
              <p:cNvPr id="16"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促进商混站安全生产文化建设</a:t>
                </a:r>
                <a:endParaRPr/>
              </a:p>
            </p:txBody>
          </p:sp>
          <p:sp>
            <p:nvSpPr>
              <p:cNvPr id="17"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a:t>
                </a:r>
                <a:r>
                  <a:rPr lang="zh-CN" sz="1400" b="1">
                    <a:solidFill>
                      <a:schemeClr val="tx1">
                        <a:alpha val="100000"/>
                      </a:schemeClr>
                    </a:solidFill>
                    <a:latin typeface="Microsoft Yahei"/>
                    <a:ea typeface="Microsoft Yahei"/>
                  </a:rPr>
                  <a:t>安全生产意识</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责任意识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培育</a:t>
                </a:r>
                <a:r>
                  <a:rPr lang="zh-CN" sz="1400" b="1">
                    <a:solidFill>
                      <a:schemeClr val="tx1">
                        <a:alpha val="100000"/>
                      </a:schemeClr>
                    </a:solidFill>
                    <a:latin typeface="Microsoft Yahei"/>
                    <a:ea typeface="Microsoft Yahei"/>
                  </a:rPr>
                  <a:t>安全文化</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安全氛围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a:t>
                </a:r>
                <a:r>
                  <a:rPr lang="zh-CN" sz="1400" b="1">
                    <a:solidFill>
                      <a:schemeClr val="tx1">
                        <a:alpha val="100000"/>
                      </a:schemeClr>
                    </a:solidFill>
                    <a:latin typeface="Microsoft Yahei"/>
                    <a:ea typeface="Microsoft Yahei"/>
                  </a:rPr>
                  <a:t>员工满意度</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企业凝聚力</a:t>
                </a:r>
                <a:endParaRPr/>
              </a:p>
            </p:txBody>
          </p:sp>
        </p:grpSp>
        <p:grpSp>
          <p:nvGrpSpPr>
            <p:cNvPr id="18" name="Group 5"/>
            <p:cNvGrpSpPr/>
            <p:nvPr/>
          </p:nvGrpSpPr>
          <p:grpSpPr>
            <a:xfrm>
              <a:off x="5982796" y="4823246"/>
              <a:ext cx="5783287" cy="1523479"/>
              <a:chOff x="5982796" y="4823246"/>
              <a:chExt cx="5783287" cy="1523479"/>
            </a:xfrm>
          </p:grpSpPr>
          <p:sp>
            <p:nvSpPr>
              <p:cNvPr id="19"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为商混站安全生产提供决策支持</a:t>
                </a:r>
                <a:endParaRPr/>
              </a:p>
            </p:txBody>
          </p:sp>
          <p:sp>
            <p:nvSpPr>
              <p:cNvPr id="20"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提供</a:t>
                </a:r>
                <a:r>
                  <a:rPr lang="zh-CN" sz="1400" b="1">
                    <a:solidFill>
                      <a:schemeClr val="tx1">
                        <a:alpha val="100000"/>
                      </a:schemeClr>
                    </a:solidFill>
                    <a:latin typeface="Microsoft Yahei"/>
                    <a:ea typeface="Microsoft Yahei"/>
                  </a:rPr>
                  <a:t>科学依据</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数据支持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a:t>
                </a:r>
                <a:r>
                  <a:rPr lang="zh-CN" sz="1400" b="1">
                    <a:solidFill>
                      <a:schemeClr val="tx1">
                        <a:alpha val="100000"/>
                      </a:schemeClr>
                    </a:solidFill>
                    <a:latin typeface="Microsoft Yahei"/>
                    <a:ea typeface="Microsoft Yahei"/>
                  </a:rPr>
                  <a:t>安全生产政策</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法规</a:t>
                </a:r>
                <a:r>
                  <a:rPr lang="zh-CN" sz="1400">
                    <a:solidFill>
                      <a:schemeClr val="tx1">
                        <a:alpha val="100000"/>
                      </a:schemeClr>
                    </a:solidFill>
                    <a:latin typeface="Microsoft Yahei"/>
                    <a:ea typeface="Microsoft Yahei"/>
                  </a:rPr>
                  <a:t>的制定和实施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a:t>
                </a:r>
                <a:r>
                  <a:rPr lang="zh-CN" sz="1400" b="1">
                    <a:solidFill>
                      <a:schemeClr val="tx1">
                        <a:alpha val="100000"/>
                      </a:schemeClr>
                    </a:solidFill>
                    <a:latin typeface="Microsoft Yahei"/>
                    <a:ea typeface="Microsoft Yahei"/>
                  </a:rPr>
                  <a:t>安全生产监管</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执法</a:t>
                </a:r>
                <a:r>
                  <a:rPr lang="zh-CN" sz="1400">
                    <a:solidFill>
                      <a:schemeClr val="tx1">
                        <a:alpha val="100000"/>
                      </a:schemeClr>
                    </a:solidFill>
                    <a:latin typeface="Microsoft Yahei"/>
                    <a:ea typeface="Microsoft Yahei"/>
                  </a:rPr>
                  <a:t>的针对性和有效性</a:t>
                </a:r>
                <a:endParaRPr/>
              </a:p>
            </p:txBody>
          </p:sp>
        </p:grpSp>
      </p:grpSp>
      <p:pic>
        <p:nvPicPr>
          <p:cNvPr id="21"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2"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商混站隐患排查治理双体系的重要性</a:t>
            </a:r>
            <a:endParaRPr lang="en-US" altLang="zh-CN" sz="2800" b="1">
              <a:latin typeface="+mj-ea"/>
              <a:ea typeface="+mj-ea"/>
            </a:endParaRPr>
          </a:p>
        </p:txBody>
      </p:sp>
      <p:sp>
        <p:nvSpPr>
          <p:cNvPr id="23"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https://d.book118.com/767152056165006042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gray">
      <a:dk1>
        <a:srgbClr val="000000"/>
      </a:dk1>
      <a:lt1>
        <a:srgbClr val="FFFFFF"/>
      </a:lt1>
      <a:dk2>
        <a:srgbClr val="000000"/>
      </a:dk2>
      <a:lt2>
        <a:srgbClr val="FFFEFF"/>
      </a:lt2>
      <a:accent1>
        <a:srgbClr val="414042"/>
      </a:accent1>
      <a:accent2>
        <a:srgbClr val="B8B9B6"/>
      </a:accent2>
      <a:accent3>
        <a:srgbClr val="727371"/>
      </a:accent3>
      <a:accent4>
        <a:srgbClr val="1D1C1E"/>
      </a:accent4>
      <a:accent5>
        <a:srgbClr val="71756B"/>
      </a:accent5>
      <a:accent6>
        <a:srgbClr val="464A40"/>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商混站安全生产风险分级管控和隐患排查治理双体系培训资料</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2024-09-16T12:00:30.486</cp:lastPrinted>
  <dcterms:created xsi:type="dcterms:W3CDTF">2024-09-16T04:00:30Z</dcterms:created>
  <dcterms:modified xsi:type="dcterms:W3CDTF">2024-09-16T04:00:32Z</dcterms:modified>
</cp:coreProperties>
</file>