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7994FB-FF07-4BA7-9D51-A0AAA20111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5BDFD2-EB87-4491-9AE1-845AB35B78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112922-0E54-44A6-8FB1-C54C142C1E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771C910-3964-42BB-B068-74DFC88D3F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E23590A-B2F1-4C29-A591-51641C7191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D79B459-7003-4228-9362-82E7ACE2DE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9D10325-CEAA-4CFD-87C2-CEDBD38208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AA45AA5-5769-494F-BAEB-9969B73E5E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297A65D-C17A-44C7-A87D-F18B49AE17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D569DC-73AB-434B-A4A2-222AD0132B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B6C3A0-7773-4EE4-A0E1-5DB649CC91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Relationship Id="rId6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67166054053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设立飞行器开发公司商业计划书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XX-01-05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摘要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公司描述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产品与服务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运营计划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财务预测与回报分析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摘要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560834" y="4130676"/>
            <a:ext cx="143933" cy="143933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公司概述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763829" y="2541248"/>
            <a:ext cx="2267763" cy="1218088"/>
            <a:chOff x="763829" y="2541248"/>
            <a:chExt cx="2267763" cy="1218088"/>
          </a:xfrm>
        </p:grpSpPr>
        <p:sp>
          <p:nvSpPr>
            <p:cNvPr id="26" name="TextBox 26"/>
            <p:cNvSpPr txBox="1"/>
            <p:nvPr/>
          </p:nvSpPr>
          <p:spPr>
            <a:xfrm>
              <a:off x="763829" y="2541248"/>
              <a:ext cx="2267763" cy="121808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公司名称：未来之翼飞行器开发有限公司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3095436" y="4987041"/>
            <a:ext cx="2267763" cy="1218088"/>
            <a:chOff x="3095436" y="4987041"/>
            <a:chExt cx="2267763" cy="1218088"/>
          </a:xfrm>
        </p:grpSpPr>
        <p:sp>
          <p:nvSpPr>
            <p:cNvPr id="28" name="TextBox 28"/>
            <p:cNvSpPr txBox="1"/>
            <p:nvPr/>
          </p:nvSpPr>
          <p:spPr>
            <a:xfrm>
              <a:off x="3095436" y="4987041"/>
              <a:ext cx="2267763" cy="121808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注册资本：XX亿元人民币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7054044" y="4987041"/>
            <a:ext cx="2267763" cy="1218088"/>
            <a:chOff x="7054044" y="4987041"/>
            <a:chExt cx="2267763" cy="1218088"/>
          </a:xfrm>
        </p:grpSpPr>
        <p:sp>
          <p:nvSpPr>
            <p:cNvPr id="30" name="TextBox 30"/>
            <p:cNvSpPr txBox="1"/>
            <p:nvPr/>
          </p:nvSpPr>
          <p:spPr>
            <a:xfrm>
              <a:off x="7054044" y="4987041"/>
              <a:ext cx="2267763" cy="121808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经营范围：研发、生产、销售载人飞行器及其相关技术和产品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8972595" y="2757148"/>
            <a:ext cx="2267763" cy="1218088"/>
            <a:chOff x="8972595" y="2757148"/>
            <a:chExt cx="2267763" cy="1218088"/>
          </a:xfrm>
        </p:grpSpPr>
        <p:sp>
          <p:nvSpPr>
            <p:cNvPr id="32" name="TextBox 32"/>
            <p:cNvSpPr txBox="1"/>
            <p:nvPr/>
          </p:nvSpPr>
          <p:spPr>
            <a:xfrm>
              <a:off x="8972595" y="2757148"/>
              <a:ext cx="2267763" cy="121808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成立时间：XXXX年</a:t>
              </a:r>
            </a:p>
          </p:txBody>
        </p:sp>
      </p:grpSp>
      <p:sp>
        <p:nvSpPr>
          <p:cNvPr id="33" name="Freeform 33"/>
          <p:cNvSpPr/>
          <p:nvPr/>
        </p:nvSpPr>
        <p:spPr>
          <a:xfrm>
            <a:off x="3095436" y="2932359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4186361" y="1337322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5685709" y="2892389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7185067" y="1745822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7" name="Group 37"/>
          <p:cNvGrpSpPr/>
          <p:nvPr/>
        </p:nvGrpSpPr>
        <p:grpSpPr>
          <a:xfrm>
            <a:off x="7802444" y="2287786"/>
            <a:ext cx="461677" cy="550831"/>
            <a:chOff x="7802444" y="2287786"/>
            <a:chExt cx="461677" cy="550831"/>
          </a:xfrm>
        </p:grpSpPr>
        <p:sp>
          <p:nvSpPr>
            <p:cNvPr id="38" name="Freeform 38"/>
            <p:cNvSpPr/>
            <p:nvPr/>
          </p:nvSpPr>
          <p:spPr>
            <a:xfrm>
              <a:off x="7968655" y="2393704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7802444" y="2287786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3614276" y="3475144"/>
            <a:ext cx="664559" cy="579787"/>
            <a:chOff x="3614276" y="3475144"/>
            <a:chExt cx="664559" cy="579787"/>
          </a:xfrm>
        </p:grpSpPr>
        <p:sp>
          <p:nvSpPr>
            <p:cNvPr id="41" name="Freeform 41"/>
            <p:cNvSpPr/>
            <p:nvPr/>
          </p:nvSpPr>
          <p:spPr>
            <a:xfrm>
              <a:off x="3614276" y="3614495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3959938" y="3475144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3" name="Group 43"/>
          <p:cNvGrpSpPr/>
          <p:nvPr/>
        </p:nvGrpSpPr>
        <p:grpSpPr>
          <a:xfrm>
            <a:off x="6455230" y="3620596"/>
            <a:ext cx="577692" cy="614458"/>
            <a:chOff x="6455230" y="3620596"/>
            <a:chExt cx="577692" cy="614458"/>
          </a:xfrm>
        </p:grpSpPr>
        <p:sp>
          <p:nvSpPr>
            <p:cNvPr id="44" name="Freeform 44"/>
            <p:cNvSpPr/>
            <p:nvPr/>
          </p:nvSpPr>
          <p:spPr>
            <a:xfrm>
              <a:off x="6793178" y="3620596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6455230" y="3805762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Freeform 46"/>
            <p:cNvSpPr/>
            <p:nvPr/>
          </p:nvSpPr>
          <p:spPr>
            <a:xfrm>
              <a:off x="6594677" y="3921682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6702786" y="3871485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8" name="Group 48"/>
          <p:cNvGrpSpPr/>
          <p:nvPr/>
        </p:nvGrpSpPr>
        <p:grpSpPr>
          <a:xfrm>
            <a:off x="5009105" y="2064915"/>
            <a:ext cx="559445" cy="701973"/>
            <a:chOff x="5009105" y="2064915"/>
            <a:chExt cx="559445" cy="701973"/>
          </a:xfrm>
        </p:grpSpPr>
        <p:sp>
          <p:nvSpPr>
            <p:cNvPr id="49" name="Freeform 49"/>
            <p:cNvSpPr/>
            <p:nvPr/>
          </p:nvSpPr>
          <p:spPr>
            <a:xfrm>
              <a:off x="5400317" y="2064915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5182698" y="2160634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5009105" y="2421786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产品与服务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载人飞行器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采用先进的垂直起降技术，具备高效、安全、舒适的特点，适用于城市空中交通、旅游观光、应急救援等领域。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飞行控制系统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自主研发的高度集成化飞行控制系统，实现飞行器的精准操控和自主导航。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客户服务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提供完善的售后服务和技术支持，包括飞行器维护保养、操作培训、故障排除等。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市场需求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随着城市化进程加速和交通拥堵问题日益严重，载人飞行器作为新型交通工具具有广阔的市场前景。同时，旅游观光和应急救援等领域也对载人飞行器有迫切需求。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竞争态势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当前市场上尚无成熟的载人飞行器产品，但多家公司正在积极研发。未来之翼凭借技术优势和品牌影响力，有望在竞争中脱颖而出。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目标市场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以大中城市为主要目标市场，逐步拓展至旅游城市和应急救援领域。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市场分析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预计前三年实现销售收入分别为XX亿元、XX亿元和XX亿元人民币，随着市场拓展和产品升级，收入将逐年增长。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收入预测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主要包括研发成本、生产成本、销售成本和管理成本等。随着生产规模扩大和效率提升，成本将逐渐降低。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成本预测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预计前三年实现净利润分别为-XX亿元、XX亿元和XX亿元人民币。从第二年开始实现盈利，并逐年提升盈利水平。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盈利预测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财务预测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公司描述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公司名称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注册地址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注册资本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公司类型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公司名称与注册信息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天空之翼飞行器开发有限公司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中国XX市XX区XX路XX号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1亿元人民币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有限责任公司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9110" y="1382428"/>
            <a:ext cx="3553224" cy="1998628"/>
          </a:xfrm>
          <a:prstGeom prst="roundRect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223339" y="2903942"/>
            <a:ext cx="656574" cy="12724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2759875" y="1820909"/>
            <a:ext cx="1581150" cy="1600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4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22679" y="1458399"/>
            <a:ext cx="31527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董事会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22679" y="2112567"/>
            <a:ext cx="24860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负责公司重大决策和战略规划。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281349" y="1382428"/>
            <a:ext cx="3553224" cy="1998628"/>
          </a:xfrm>
          <a:prstGeom prst="roundRect">
            <a:avLst/>
          </a:prstGeom>
          <a:solidFill>
            <a:schemeClr val="accent1">
              <a:alpha val="2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965578" y="2903942"/>
            <a:ext cx="656574" cy="12724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502115" y="1820909"/>
            <a:ext cx="1581150" cy="1600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4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464918" y="1458399"/>
            <a:ext cx="31527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总经理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464918" y="2112567"/>
            <a:ext cx="24860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全面负责公司日常经营和管理。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8023589" y="1382428"/>
            <a:ext cx="3553224" cy="1998628"/>
          </a:xfrm>
          <a:prstGeom prst="roundRect">
            <a:avLst/>
          </a:prstGeom>
          <a:solidFill>
            <a:schemeClr val="accent2">
              <a:alpha val="18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0720010" y="2903942"/>
            <a:ext cx="656574" cy="12724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0244354" y="1820909"/>
            <a:ext cx="1581150" cy="1600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4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207158" y="1458399"/>
            <a:ext cx="31527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技术研发部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207158" y="2112567"/>
            <a:ext cx="24860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负责飞行器的设计、研发和技术创新。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539110" y="3628558"/>
            <a:ext cx="3553224" cy="1998628"/>
          </a:xfrm>
          <a:prstGeom prst="roundRect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223339" y="5163660"/>
            <a:ext cx="656574" cy="12724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2759875" y="4067040"/>
            <a:ext cx="1581150" cy="1600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4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22679" y="3704529"/>
            <a:ext cx="31527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市场营销部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22679" y="4358697"/>
            <a:ext cx="24860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负责市场调研、品牌推广和销售策略制定。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4281349" y="3628558"/>
            <a:ext cx="3553224" cy="1998628"/>
          </a:xfrm>
          <a:prstGeom prst="roundRect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965578" y="5163660"/>
            <a:ext cx="656574" cy="12724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6502115" y="4067040"/>
            <a:ext cx="1581150" cy="1600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4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4464918" y="3704529"/>
            <a:ext cx="31527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生产制造部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464918" y="4358697"/>
            <a:ext cx="24860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负责飞行器的生产和质量控制。</a:t>
            </a:r>
          </a:p>
        </p:txBody>
      </p:sp>
      <p:sp>
        <p:nvSpPr>
          <p:cNvPr id="27" name="AutoShape 27"/>
          <p:cNvSpPr/>
          <p:nvPr/>
        </p:nvSpPr>
        <p:spPr>
          <a:xfrm>
            <a:off x="8023589" y="3628558"/>
            <a:ext cx="3553224" cy="1998628"/>
          </a:xfrm>
          <a:prstGeom prst="roundRect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10720010" y="5163660"/>
            <a:ext cx="656574" cy="12724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244354" y="4067040"/>
            <a:ext cx="1581150" cy="1600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4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8207158" y="3704529"/>
            <a:ext cx="32289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财务部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8207158" y="4358697"/>
            <a:ext cx="24860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负责公司财务管理和资金筹措。</a:t>
            </a:r>
          </a:p>
        </p:txBody>
      </p:sp>
      <p:grpSp>
        <p:nvGrpSpPr>
          <p:cNvPr id="32" name="Group 3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3" name="AutoShape 3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TextBox 5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组织结构与管理团队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成为全球领先的飞行器开发商和制造商。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企业愿景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企业使命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核心价值观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通过技术创新和卓越品质，为人类探索天空提供无限可能。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创新、卓越、合作、责任。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企业文化与价值观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0308" y="489630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12500" y="3227524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12500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11716" y="4884110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11716" y="321533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11716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596603" y="1542784"/>
            <a:ext cx="4316948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发展历程：自成立以来，公司一直致力于飞行器的研发和创新，成功推出了多款具有自主知识产权的飞行器产品，并在市场上获得了良好的口碑和市场份额。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285195" y="1542784"/>
            <a:ext cx="4297245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未来规划：在未来五年内，公司计划实现以下目标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596603" y="3117987"/>
            <a:ext cx="4416556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扩大生产规模，提高产能和效率。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285195" y="3117987"/>
            <a:ext cx="4297245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加强技术研发，推出更多具有创新性和竞争力的飞行器产品。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96603" y="4786765"/>
            <a:ext cx="4316948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拓展国际市场，提高品牌知名度和影响力。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285195" y="4786765"/>
            <a:ext cx="4297245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加强与上下游企业的合作，构建完整的产业链生态系统。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793456" y="1834061"/>
            <a:ext cx="621407" cy="621407"/>
          </a:xfrm>
          <a:custGeom>
            <a:rect l="l" t="t" r="r" b="b"/>
            <a:pathLst>
              <a:path w="304800" h="304800">
                <a:moveTo>
                  <a:pt x="247650" y="219075"/>
                </a:moveTo>
                <a:lnTo>
                  <a:pt x="228600" y="219075"/>
                </a:lnTo>
                <a:lnTo>
                  <a:pt x="228600" y="200025"/>
                </a:lnTo>
                <a:lnTo>
                  <a:pt x="238125" y="200025"/>
                </a:lnTo>
                <a:lnTo>
                  <a:pt x="238125" y="180975"/>
                </a:lnTo>
                <a:lnTo>
                  <a:pt x="57150" y="180975"/>
                </a:lnTo>
                <a:lnTo>
                  <a:pt x="57150" y="200025"/>
                </a:lnTo>
                <a:lnTo>
                  <a:pt x="66675" y="200025"/>
                </a:lnTo>
                <a:lnTo>
                  <a:pt x="66675" y="219075"/>
                </a:lnTo>
                <a:lnTo>
                  <a:pt x="47625" y="219075"/>
                </a:lnTo>
                <a:cubicBezTo>
                  <a:pt x="42367" y="219075"/>
                  <a:pt x="38100" y="214808"/>
                  <a:pt x="38100" y="209550"/>
                </a:cubicBezTo>
                <a:lnTo>
                  <a:pt x="38100" y="114300"/>
                </a:lnTo>
                <a:cubicBezTo>
                  <a:pt x="38100" y="105089"/>
                  <a:pt x="76200" y="95250"/>
                  <a:pt x="142875" y="95250"/>
                </a:cubicBezTo>
                <a:cubicBezTo>
                  <a:pt x="146409" y="95250"/>
                  <a:pt x="149533" y="95250"/>
                  <a:pt x="152400" y="95250"/>
                </a:cubicBezTo>
                <a:cubicBezTo>
                  <a:pt x="218484" y="95250"/>
                  <a:pt x="257175" y="104870"/>
                  <a:pt x="257175" y="114300"/>
                </a:cubicBezTo>
                <a:lnTo>
                  <a:pt x="257175" y="209550"/>
                </a:lnTo>
                <a:cubicBezTo>
                  <a:pt x="257175" y="214808"/>
                  <a:pt x="252917" y="219075"/>
                  <a:pt x="247650" y="219075"/>
                </a:cubicBezTo>
                <a:close/>
                <a:moveTo>
                  <a:pt x="223838" y="123825"/>
                </a:moveTo>
                <a:cubicBezTo>
                  <a:pt x="215951" y="123825"/>
                  <a:pt x="209550" y="130226"/>
                  <a:pt x="209550" y="138113"/>
                </a:cubicBezTo>
                <a:cubicBezTo>
                  <a:pt x="209550" y="145999"/>
                  <a:pt x="215951" y="152400"/>
                  <a:pt x="223838" y="152400"/>
                </a:cubicBezTo>
                <a:cubicBezTo>
                  <a:pt x="231724" y="152400"/>
                  <a:pt x="238125" y="145999"/>
                  <a:pt x="238125" y="138113"/>
                </a:cubicBezTo>
                <a:cubicBezTo>
                  <a:pt x="238125" y="130226"/>
                  <a:pt x="231724" y="123825"/>
                  <a:pt x="223838" y="123825"/>
                </a:cubicBezTo>
                <a:close/>
                <a:moveTo>
                  <a:pt x="76200" y="38100"/>
                </a:moveTo>
                <a:cubicBezTo>
                  <a:pt x="76200" y="32833"/>
                  <a:pt x="80467" y="28575"/>
                  <a:pt x="85725" y="28575"/>
                </a:cubicBezTo>
                <a:lnTo>
                  <a:pt x="209550" y="28575"/>
                </a:lnTo>
                <a:cubicBezTo>
                  <a:pt x="214817" y="28575"/>
                  <a:pt x="219075" y="32833"/>
                  <a:pt x="219075" y="38100"/>
                </a:cubicBezTo>
                <a:lnTo>
                  <a:pt x="219075" y="85725"/>
                </a:lnTo>
                <a:lnTo>
                  <a:pt x="76200" y="85725"/>
                </a:lnTo>
                <a:lnTo>
                  <a:pt x="76200" y="38100"/>
                </a:lnTo>
                <a:close/>
                <a:moveTo>
                  <a:pt x="219075" y="276225"/>
                </a:moveTo>
                <a:cubicBezTo>
                  <a:pt x="219075" y="281483"/>
                  <a:pt x="214817" y="285750"/>
                  <a:pt x="209550" y="285750"/>
                </a:cubicBezTo>
                <a:lnTo>
                  <a:pt x="85725" y="285750"/>
                </a:lnTo>
                <a:cubicBezTo>
                  <a:pt x="80467" y="285750"/>
                  <a:pt x="76200" y="281483"/>
                  <a:pt x="76200" y="276225"/>
                </a:cubicBezTo>
                <a:lnTo>
                  <a:pt x="76200" y="190500"/>
                </a:lnTo>
                <a:lnTo>
                  <a:pt x="219075" y="190500"/>
                </a:lnTo>
                <a:lnTo>
                  <a:pt x="219075" y="276225"/>
                </a:lnTo>
                <a:close/>
                <a:moveTo>
                  <a:pt x="200025" y="200025"/>
                </a:moveTo>
                <a:lnTo>
                  <a:pt x="95250" y="200025"/>
                </a:lnTo>
                <a:lnTo>
                  <a:pt x="95250" y="209550"/>
                </a:lnTo>
                <a:lnTo>
                  <a:pt x="200025" y="209550"/>
                </a:lnTo>
                <a:lnTo>
                  <a:pt x="200025" y="200025"/>
                </a:lnTo>
                <a:close/>
                <a:moveTo>
                  <a:pt x="200025" y="219075"/>
                </a:moveTo>
                <a:lnTo>
                  <a:pt x="95250" y="219075"/>
                </a:lnTo>
                <a:lnTo>
                  <a:pt x="95250" y="228600"/>
                </a:lnTo>
                <a:lnTo>
                  <a:pt x="200025" y="228600"/>
                </a:lnTo>
                <a:lnTo>
                  <a:pt x="200025" y="219075"/>
                </a:lnTo>
                <a:close/>
                <a:moveTo>
                  <a:pt x="200025" y="238125"/>
                </a:moveTo>
                <a:lnTo>
                  <a:pt x="95250" y="238125"/>
                </a:lnTo>
                <a:lnTo>
                  <a:pt x="95250" y="247650"/>
                </a:lnTo>
                <a:lnTo>
                  <a:pt x="200025" y="247650"/>
                </a:lnTo>
                <a:lnTo>
                  <a:pt x="200025" y="238125"/>
                </a:lnTo>
                <a:close/>
                <a:moveTo>
                  <a:pt x="200025" y="257175"/>
                </a:moveTo>
                <a:lnTo>
                  <a:pt x="95250" y="257175"/>
                </a:lnTo>
                <a:lnTo>
                  <a:pt x="95250" y="266700"/>
                </a:lnTo>
                <a:lnTo>
                  <a:pt x="200025" y="266700"/>
                </a:lnTo>
                <a:lnTo>
                  <a:pt x="200025" y="25717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6564902" y="1916915"/>
            <a:ext cx="455698" cy="455698"/>
          </a:xfrm>
          <a:custGeom>
            <a:rect l="l" t="t" r="r" b="b"/>
            <a:pathLst>
              <a:path w="304800" h="304800">
                <a:moveTo>
                  <a:pt x="76200" y="57150"/>
                </a:moveTo>
                <a:lnTo>
                  <a:pt x="38100" y="19050"/>
                </a:lnTo>
                <a:lnTo>
                  <a:pt x="19050" y="19050"/>
                </a:lnTo>
                <a:lnTo>
                  <a:pt x="19050" y="38100"/>
                </a:lnTo>
                <a:lnTo>
                  <a:pt x="57150" y="76200"/>
                </a:lnTo>
                <a:close/>
                <a:moveTo>
                  <a:pt x="95250" y="0"/>
                </a:moveTo>
                <a:lnTo>
                  <a:pt x="114300" y="0"/>
                </a:lnTo>
                <a:lnTo>
                  <a:pt x="114300" y="38100"/>
                </a:lnTo>
                <a:lnTo>
                  <a:pt x="95250" y="38100"/>
                </a:lnTo>
                <a:close/>
                <a:moveTo>
                  <a:pt x="171450" y="95250"/>
                </a:moveTo>
                <a:lnTo>
                  <a:pt x="209550" y="95250"/>
                </a:lnTo>
                <a:lnTo>
                  <a:pt x="209550" y="114300"/>
                </a:lnTo>
                <a:lnTo>
                  <a:pt x="171450" y="114300"/>
                </a:lnTo>
                <a:close/>
                <a:moveTo>
                  <a:pt x="190500" y="38100"/>
                </a:moveTo>
                <a:lnTo>
                  <a:pt x="190500" y="19050"/>
                </a:lnTo>
                <a:lnTo>
                  <a:pt x="171450" y="19050"/>
                </a:lnTo>
                <a:lnTo>
                  <a:pt x="133350" y="57150"/>
                </a:lnTo>
                <a:lnTo>
                  <a:pt x="152400" y="76200"/>
                </a:lnTo>
                <a:close/>
                <a:moveTo>
                  <a:pt x="0" y="95250"/>
                </a:moveTo>
                <a:lnTo>
                  <a:pt x="38100" y="95250"/>
                </a:lnTo>
                <a:lnTo>
                  <a:pt x="38100" y="114300"/>
                </a:lnTo>
                <a:lnTo>
                  <a:pt x="0" y="114300"/>
                </a:lnTo>
                <a:close/>
                <a:moveTo>
                  <a:pt x="95250" y="171450"/>
                </a:moveTo>
                <a:lnTo>
                  <a:pt x="114300" y="171450"/>
                </a:lnTo>
                <a:lnTo>
                  <a:pt x="114300" y="209550"/>
                </a:lnTo>
                <a:lnTo>
                  <a:pt x="95250" y="209550"/>
                </a:lnTo>
                <a:close/>
                <a:moveTo>
                  <a:pt x="19050" y="171450"/>
                </a:moveTo>
                <a:lnTo>
                  <a:pt x="19050" y="190500"/>
                </a:lnTo>
                <a:lnTo>
                  <a:pt x="38100" y="190500"/>
                </a:lnTo>
                <a:lnTo>
                  <a:pt x="76200" y="152400"/>
                </a:lnTo>
                <a:lnTo>
                  <a:pt x="57150" y="133350"/>
                </a:lnTo>
                <a:close/>
                <a:moveTo>
                  <a:pt x="300638" y="262538"/>
                </a:moveTo>
                <a:lnTo>
                  <a:pt x="111290" y="73190"/>
                </a:lnTo>
                <a:cubicBezTo>
                  <a:pt x="105737" y="67637"/>
                  <a:pt x="96641" y="67637"/>
                  <a:pt x="91088" y="73190"/>
                </a:cubicBezTo>
                <a:lnTo>
                  <a:pt x="73190" y="91088"/>
                </a:lnTo>
                <a:cubicBezTo>
                  <a:pt x="67637" y="96641"/>
                  <a:pt x="67637" y="105737"/>
                  <a:pt x="73190" y="111290"/>
                </a:cubicBezTo>
                <a:lnTo>
                  <a:pt x="262538" y="300638"/>
                </a:lnTo>
                <a:cubicBezTo>
                  <a:pt x="268091" y="306191"/>
                  <a:pt x="277187" y="306191"/>
                  <a:pt x="282740" y="300638"/>
                </a:cubicBezTo>
                <a:lnTo>
                  <a:pt x="300638" y="282740"/>
                </a:lnTo>
                <a:cubicBezTo>
                  <a:pt x="306191" y="277187"/>
                  <a:pt x="306191" y="268091"/>
                  <a:pt x="300638" y="262538"/>
                </a:cubicBezTo>
                <a:close/>
                <a:moveTo>
                  <a:pt x="142875" y="161925"/>
                </a:moveTo>
                <a:lnTo>
                  <a:pt x="85725" y="104775"/>
                </a:lnTo>
                <a:lnTo>
                  <a:pt x="104775" y="85725"/>
                </a:lnTo>
                <a:lnTo>
                  <a:pt x="161925" y="142875"/>
                </a:lnTo>
                <a:lnTo>
                  <a:pt x="142875" y="16192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6551100" y="3478315"/>
            <a:ext cx="483304" cy="483304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6530380" y="5087413"/>
            <a:ext cx="524743" cy="5538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829809" y="3450697"/>
            <a:ext cx="548701" cy="538540"/>
          </a:xfrm>
          <a:custGeom>
            <a:rect l="l" t="t" r="r" b="b"/>
            <a:pathLst>
              <a:path w="304800" h="304800">
                <a:moveTo>
                  <a:pt x="274320" y="167640"/>
                </a:moveTo>
                <a:lnTo>
                  <a:pt x="274320" y="274320"/>
                </a:lnTo>
                <a:cubicBezTo>
                  <a:pt x="274320" y="291151"/>
                  <a:pt x="260671" y="304800"/>
                  <a:pt x="243840" y="304800"/>
                </a:cubicBezTo>
                <a:cubicBezTo>
                  <a:pt x="227009" y="304800"/>
                  <a:pt x="213360" y="291151"/>
                  <a:pt x="213360" y="274320"/>
                </a:cubicBezTo>
                <a:lnTo>
                  <a:pt x="213360" y="274320"/>
                </a:lnTo>
                <a:lnTo>
                  <a:pt x="213360" y="198120"/>
                </a:lnTo>
                <a:lnTo>
                  <a:pt x="182880" y="198120"/>
                </a:lnTo>
                <a:lnTo>
                  <a:pt x="182880" y="45720"/>
                </a:lnTo>
                <a:cubicBezTo>
                  <a:pt x="182880" y="20469"/>
                  <a:pt x="203349" y="0"/>
                  <a:pt x="228600" y="0"/>
                </a:cubicBezTo>
                <a:lnTo>
                  <a:pt x="228600" y="0"/>
                </a:lnTo>
                <a:lnTo>
                  <a:pt x="274320" y="0"/>
                </a:lnTo>
                <a:lnTo>
                  <a:pt x="274320" y="167640"/>
                </a:lnTo>
                <a:close/>
                <a:moveTo>
                  <a:pt x="60960" y="152400"/>
                </a:moveTo>
                <a:cubicBezTo>
                  <a:pt x="44129" y="152400"/>
                  <a:pt x="30480" y="138751"/>
                  <a:pt x="30480" y="121920"/>
                </a:cubicBezTo>
                <a:lnTo>
                  <a:pt x="30480" y="121920"/>
                </a:lnTo>
                <a:lnTo>
                  <a:pt x="30480" y="15240"/>
                </a:lnTo>
                <a:cubicBezTo>
                  <a:pt x="30480" y="6820"/>
                  <a:pt x="37300" y="0"/>
                  <a:pt x="45720" y="0"/>
                </a:cubicBezTo>
                <a:cubicBezTo>
                  <a:pt x="54140" y="0"/>
                  <a:pt x="60960" y="6820"/>
                  <a:pt x="60960" y="15240"/>
                </a:cubicBezTo>
                <a:lnTo>
                  <a:pt x="60960" y="15240"/>
                </a:lnTo>
                <a:lnTo>
                  <a:pt x="60960" y="76200"/>
                </a:lnTo>
                <a:lnTo>
                  <a:pt x="76200" y="76200"/>
                </a:lnTo>
                <a:lnTo>
                  <a:pt x="76200" y="15240"/>
                </a:lnTo>
                <a:cubicBezTo>
                  <a:pt x="76200" y="6820"/>
                  <a:pt x="83020" y="0"/>
                  <a:pt x="91440" y="0"/>
                </a:cubicBezTo>
                <a:cubicBezTo>
                  <a:pt x="99860" y="0"/>
                  <a:pt x="106680" y="6820"/>
                  <a:pt x="106680" y="15240"/>
                </a:cubicBezTo>
                <a:lnTo>
                  <a:pt x="106680" y="15240"/>
                </a:lnTo>
                <a:lnTo>
                  <a:pt x="106680" y="76200"/>
                </a:lnTo>
                <a:lnTo>
                  <a:pt x="121920" y="76200"/>
                </a:lnTo>
                <a:lnTo>
                  <a:pt x="121920" y="15240"/>
                </a:lnTo>
                <a:cubicBezTo>
                  <a:pt x="121920" y="6820"/>
                  <a:pt x="128740" y="0"/>
                  <a:pt x="137160" y="0"/>
                </a:cubicBezTo>
                <a:cubicBezTo>
                  <a:pt x="145580" y="0"/>
                  <a:pt x="152400" y="6820"/>
                  <a:pt x="152400" y="15240"/>
                </a:cubicBezTo>
                <a:lnTo>
                  <a:pt x="152400" y="15240"/>
                </a:lnTo>
                <a:lnTo>
                  <a:pt x="152400" y="121920"/>
                </a:lnTo>
                <a:cubicBezTo>
                  <a:pt x="152400" y="138751"/>
                  <a:pt x="138751" y="152400"/>
                  <a:pt x="121920" y="152400"/>
                </a:cubicBezTo>
                <a:lnTo>
                  <a:pt x="121920" y="152400"/>
                </a:lnTo>
                <a:lnTo>
                  <a:pt x="121920" y="274320"/>
                </a:lnTo>
                <a:cubicBezTo>
                  <a:pt x="121920" y="291151"/>
                  <a:pt x="108271" y="304800"/>
                  <a:pt x="91440" y="304800"/>
                </a:cubicBezTo>
                <a:cubicBezTo>
                  <a:pt x="74609" y="304800"/>
                  <a:pt x="60960" y="291151"/>
                  <a:pt x="60960" y="274320"/>
                </a:cubicBezTo>
                <a:lnTo>
                  <a:pt x="60960" y="274320"/>
                </a:lnTo>
                <a:lnTo>
                  <a:pt x="6096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660484" y="4984613"/>
            <a:ext cx="883778" cy="759497"/>
          </a:xfrm>
          <a:custGeom>
            <a:rect l="l" t="t" r="r" b="b"/>
            <a:pathLst>
              <a:path w="304800" h="304800">
                <a:moveTo>
                  <a:pt x="147838" y="37243"/>
                </a:moveTo>
                <a:cubicBezTo>
                  <a:pt x="155724" y="37243"/>
                  <a:pt x="162125" y="43644"/>
                  <a:pt x="162125" y="51530"/>
                </a:cubicBezTo>
                <a:lnTo>
                  <a:pt x="162125" y="125349"/>
                </a:lnTo>
                <a:lnTo>
                  <a:pt x="257375" y="184880"/>
                </a:lnTo>
                <a:lnTo>
                  <a:pt x="257375" y="210483"/>
                </a:lnTo>
                <a:lnTo>
                  <a:pt x="162125" y="178337"/>
                </a:lnTo>
                <a:lnTo>
                  <a:pt x="162125" y="228343"/>
                </a:lnTo>
                <a:lnTo>
                  <a:pt x="181547" y="247669"/>
                </a:lnTo>
                <a:lnTo>
                  <a:pt x="181537" y="267519"/>
                </a:lnTo>
                <a:lnTo>
                  <a:pt x="147838" y="256318"/>
                </a:lnTo>
                <a:lnTo>
                  <a:pt x="114624" y="267557"/>
                </a:lnTo>
                <a:lnTo>
                  <a:pt x="114767" y="246707"/>
                </a:lnTo>
                <a:lnTo>
                  <a:pt x="132959" y="228943"/>
                </a:lnTo>
                <a:lnTo>
                  <a:pt x="133121" y="178346"/>
                </a:lnTo>
                <a:lnTo>
                  <a:pt x="37900" y="211074"/>
                </a:lnTo>
                <a:lnTo>
                  <a:pt x="38100" y="184880"/>
                </a:lnTo>
                <a:lnTo>
                  <a:pt x="133417" y="124749"/>
                </a:lnTo>
                <a:lnTo>
                  <a:pt x="133569" y="51521"/>
                </a:lnTo>
                <a:cubicBezTo>
                  <a:pt x="133550" y="43644"/>
                  <a:pt x="139951" y="37243"/>
                  <a:pt x="147838" y="3724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发展历程与未来规划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产品与服务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89" r="8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我们提供多旋翼、固定翼和垂直起降等多种类型的无人机，具备稳定性高、载荷能力强、航程远等特点，可广泛应用于航拍、测绘、农业等领域。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我们研发中的载人飞行器将采用先进的电动垂直起降技术，具备安全、舒适、便捷等特点，未来可用于城市空中交通、旅游观光等领域。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飞行器类型与特点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载人飞行器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无人机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技术合作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我们积极与国内外知名高校、科研机构和企业开展技术合作，共同研发新技术、新材料和新工艺，提升飞行器的性能和质量。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研发团队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我们拥有一支高素质的研发团队，成员具备丰富的航空器设计、开发和测试经验，能够持续推动技术创新和产品升级。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知识产权保护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我们重视知识产权保护，对核心技术和创新成果进行专利申请和保护，确保公司技术的领先地位和竞争优势。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67" r="1666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67" r="1666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技术创新与研发能力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质量控制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我们建立了完善的质量控制体系，包括进货检验、过程控制和成品检测等环节，确保产品质量的稳定性和可靠性。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持续改进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我们不断对生产流程和质量控制体系进行持续改进和优化，提高生产效率和产品质量水平。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生产流程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我们的生产流程包括原材料采购、零部件加工、装配调试、质量检测等环节，确保每一步都符合高标准的质量要求。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17417" b="17417"/>
          <a:stretch>
            <a:fillRect/>
          </a:stretch>
        </p:blipFill>
        <p:spPr>
          <a:xfrm>
            <a:off x="869006" y="1293635"/>
            <a:ext cx="4563025" cy="4563024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生产流程与质量控制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https://d.book118.com/767166054053006030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116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2024-09-01T22:51:45.220</cp:lastPrinted>
  <dcterms:created xsi:type="dcterms:W3CDTF">2024-09-01T14:51:45Z</dcterms:created>
  <dcterms:modified xsi:type="dcterms:W3CDTF">2024-09-01T14:51:47Z</dcterms:modified>
</cp:coreProperties>
</file>