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C810508E-720A-4CE9-922D-0A3579B5A0BE}"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2" name="PlaceHolder 1"/>
          <p:cNvSpPr>
            <a:spLocks noGrp="1"/>
          </p:cNvSpPr>
          <p:nvPr>
            <p:ph type="sldImg"/>
          </p:nvPr>
        </p:nvSpPr>
        <p:spPr>
          <a:xfrm>
            <a:off x="685800" y="1143000"/>
            <a:ext cx="5486040" cy="3085920"/>
          </a:xfrm>
          <a:prstGeom prst="rect">
            <a:avLst/>
          </a:prstGeom>
          <a:ln w="0">
            <a:noFill/>
          </a:ln>
        </p:spPr>
      </p:sp>
      <p:sp>
        <p:nvSpPr>
          <p:cNvPr id="333"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4"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5" name="PlaceHolder 1"/>
          <p:cNvSpPr>
            <a:spLocks noGrp="1"/>
          </p:cNvSpPr>
          <p:nvPr>
            <p:ph type="sldImg"/>
          </p:nvPr>
        </p:nvSpPr>
        <p:spPr>
          <a:xfrm>
            <a:off x="685800" y="1143000"/>
            <a:ext cx="5486040" cy="3085920"/>
          </a:xfrm>
          <a:prstGeom prst="rect">
            <a:avLst/>
          </a:prstGeom>
          <a:ln w="0">
            <a:noFill/>
          </a:ln>
        </p:spPr>
      </p:sp>
      <p:sp>
        <p:nvSpPr>
          <p:cNvPr id="336"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7"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8" name="PlaceHolder 1"/>
          <p:cNvSpPr>
            <a:spLocks noGrp="1"/>
          </p:cNvSpPr>
          <p:nvPr>
            <p:ph type="sldImg"/>
          </p:nvPr>
        </p:nvSpPr>
        <p:spPr>
          <a:xfrm>
            <a:off x="685800" y="1143000"/>
            <a:ext cx="5486040" cy="3085920"/>
          </a:xfrm>
          <a:prstGeom prst="rect">
            <a:avLst/>
          </a:prstGeom>
          <a:ln w="0">
            <a:noFill/>
          </a:ln>
        </p:spPr>
      </p:sp>
      <p:sp>
        <p:nvSpPr>
          <p:cNvPr id="339"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0"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1" name="PlaceHolder 1"/>
          <p:cNvSpPr>
            <a:spLocks noGrp="1"/>
          </p:cNvSpPr>
          <p:nvPr>
            <p:ph type="sldImg"/>
          </p:nvPr>
        </p:nvSpPr>
        <p:spPr>
          <a:xfrm>
            <a:off x="685800" y="1143000"/>
            <a:ext cx="5486040" cy="3085920"/>
          </a:xfrm>
          <a:prstGeom prst="rect">
            <a:avLst/>
          </a:prstGeom>
          <a:ln w="0">
            <a:noFill/>
          </a:ln>
        </p:spPr>
      </p:sp>
      <p:sp>
        <p:nvSpPr>
          <p:cNvPr id="342"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3"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4" name="PlaceHolder 1"/>
          <p:cNvSpPr>
            <a:spLocks noGrp="1"/>
          </p:cNvSpPr>
          <p:nvPr>
            <p:ph type="sldImg"/>
          </p:nvPr>
        </p:nvSpPr>
        <p:spPr>
          <a:xfrm>
            <a:off x="685800" y="1143000"/>
            <a:ext cx="5486040" cy="3085920"/>
          </a:xfrm>
          <a:prstGeom prst="rect">
            <a:avLst/>
          </a:prstGeom>
          <a:ln w="0">
            <a:noFill/>
          </a:ln>
        </p:spPr>
      </p:sp>
      <p:sp>
        <p:nvSpPr>
          <p:cNvPr id="345"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6"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7" name="PlaceHolder 1"/>
          <p:cNvSpPr>
            <a:spLocks noGrp="1"/>
          </p:cNvSpPr>
          <p:nvPr>
            <p:ph type="sldImg"/>
          </p:nvPr>
        </p:nvSpPr>
        <p:spPr>
          <a:xfrm>
            <a:off x="685800" y="1143000"/>
            <a:ext cx="5486040" cy="3085920"/>
          </a:xfrm>
          <a:prstGeom prst="rect">
            <a:avLst/>
          </a:prstGeom>
          <a:ln w="0">
            <a:noFill/>
          </a:ln>
        </p:spPr>
      </p:sp>
      <p:sp>
        <p:nvSpPr>
          <p:cNvPr id="348"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9"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2813D01-D326-4E11-810A-C12CC53B7A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385EC42-7F3F-4D21-B46F-D5E0365802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DF7B1BC-7ACC-4942-BA0D-F7A637A6C8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B47257B-8138-488F-9028-A5C86EDFC5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B713486-D5C8-41A7-846D-F734AE43D74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665E78-C835-4E1B-BEB3-A6A6815C470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C8927E6-C9F2-423F-B622-66094EE33B2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5C75989-3540-4A66-9880-DFA81EF8C0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0A3E434-0182-4753-8E15-DD091F6BE4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9D95E2-6F55-40C3-8DFF-F8A9B3B1B8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111929-895D-40B7-88C3-3CB34C79AD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0CA16A72-5EBF-4F34-B57F-A6A9DCB43C2D}"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25C6A79C-0D01-4F16-901A-8286FDD0F6DD}"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8001121011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专注售后服务绩效考核细节</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专注售后服务绩效考核细节</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售后服务绩效考核指标设置</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数据分析和报告</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售后服务激励机制设计</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结合实际案例的售后服务综合考核</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专注售后服务绩效考核细节</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售后服务绩效考核的重要性</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售后服务是企业与客户之间保持关系的重要环节。绩效考核可以帮助企业评估售后服务的效果和员工表现，促使企业更好地满足客户需求，提高客户满意度和忠诚度。</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设定售后服务绩效考核指标</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确保及时响应客户问题</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平均处理时长</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解决客户问题的效率</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问题解决率</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客户对服务质量的满意度</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服务质量评价</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处理客户投诉的速度和结果</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客户投诉处理</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报告生成</a:t>
            </a:r>
            <a:endParaRPr lang="en-US" sz="2200" b="0" strike="noStrike" spc="-1">
              <a:solidFill>
                <a:srgbClr val="000000"/>
              </a:solidFill>
              <a:latin typeface="Arial"/>
            </a:endParaRPr>
          </a:p>
        </p:txBody>
      </p:sp>
      <p:sp>
        <p:nvSpPr>
          <p:cNvPr id="9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定期生成售后服务绩效报告</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反映服务情况</a:t>
            </a:r>
            <a:endParaRPr lang="en-US" sz="1500" b="0" strike="noStrike" spc="-1">
              <a:solidFill>
                <a:srgbClr val="000000"/>
              </a:solidFill>
              <a:latin typeface="Arial"/>
            </a:endParaRPr>
          </a:p>
        </p:txBody>
      </p:sp>
      <p:sp>
        <p:nvSpPr>
          <p:cNvPr id="9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报告清晰性</a:t>
            </a:r>
            <a:endParaRPr lang="en-US" sz="2200" b="0" strike="noStrike" spc="-1">
              <a:solidFill>
                <a:srgbClr val="000000"/>
              </a:solidFill>
              <a:latin typeface="Arial"/>
            </a:endParaRPr>
          </a:p>
        </p:txBody>
      </p:sp>
      <p:sp>
        <p:nvSpPr>
          <p:cNvPr id="9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报告需明了易懂</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为管理层决策提供依据</a:t>
            </a:r>
            <a:endParaRPr lang="en-US" sz="1500" b="0" strike="noStrike" spc="-1">
              <a:solidFill>
                <a:srgbClr val="000000"/>
              </a:solidFill>
              <a:latin typeface="Arial"/>
            </a:endParaRPr>
          </a:p>
        </p:txBody>
      </p:sp>
      <p:sp>
        <p:nvSpPr>
          <p:cNvPr id="9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数据利用</a:t>
            </a:r>
            <a:endParaRPr lang="en-US" sz="2200" b="0" strike="noStrike" spc="-1">
              <a:solidFill>
                <a:srgbClr val="000000"/>
              </a:solidFill>
              <a:latin typeface="Arial"/>
            </a:endParaRPr>
          </a:p>
        </p:txBody>
      </p:sp>
      <p:sp>
        <p:nvSpPr>
          <p:cNvPr id="10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使用数据指导改进服务策略</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优化售后服务流程</a:t>
            </a:r>
            <a:endParaRPr lang="en-US" sz="1500" b="0" strike="noStrike" spc="-1">
              <a:solidFill>
                <a:srgbClr val="000000"/>
              </a:solidFill>
              <a:latin typeface="Arial"/>
            </a:endParaRPr>
          </a:p>
        </p:txBody>
      </p:sp>
      <p:sp>
        <p:nvSpPr>
          <p:cNvPr id="10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数据分析和报告</a:t>
            </a:r>
            <a:endParaRPr lang="en-US" sz="3600" b="0" strike="noStrike" spc="-1">
              <a:solidFill>
                <a:schemeClr val="dk1"/>
              </a:solidFill>
              <a:latin typeface="Arial"/>
            </a:endParaRPr>
          </a:p>
        </p:txBody>
      </p:sp>
      <p:sp>
        <p:nvSpPr>
          <p:cNvPr id="10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数据收集</a:t>
            </a:r>
            <a:endParaRPr lang="en-US" sz="2200" b="0" strike="noStrike" spc="-1">
              <a:solidFill>
                <a:srgbClr val="000000"/>
              </a:solidFill>
              <a:latin typeface="Arial"/>
            </a:endParaRPr>
          </a:p>
        </p:txBody>
      </p:sp>
      <p:sp>
        <p:nvSpPr>
          <p:cNvPr id="10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收集售后服务数据</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整理数据进行分析</a:t>
            </a:r>
            <a:endParaRPr lang="en-US" sz="15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6"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激励机制设计</a:t>
            </a:r>
            <a:endParaRPr lang="en-US" sz="3600" b="0" strike="noStrike" spc="-1">
              <a:solidFill>
                <a:schemeClr val="dk1"/>
              </a:solidFill>
              <a:latin typeface="Arial"/>
            </a:endParaRPr>
          </a:p>
        </p:txBody>
      </p:sp>
      <p:sp>
        <p:nvSpPr>
          <p:cNvPr id="107"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激励员工提高售后服务质量</a:t>
            </a:r>
            <a:endParaRPr lang="en-US" sz="2000" b="0" strike="noStrike" spc="-1">
              <a:solidFill>
                <a:srgbClr val="000000"/>
              </a:solidFill>
              <a:latin typeface="Arial"/>
            </a:endParaRPr>
          </a:p>
        </p:txBody>
      </p:sp>
      <p:sp>
        <p:nvSpPr>
          <p:cNvPr id="108"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奖金制度</a:t>
            </a:r>
            <a:endParaRPr lang="en-US" sz="3000" b="0" strike="noStrike" spc="-1">
              <a:solidFill>
                <a:srgbClr val="000000"/>
              </a:solidFill>
              <a:latin typeface="Arial"/>
            </a:endParaRPr>
          </a:p>
        </p:txBody>
      </p:sp>
      <p:sp>
        <p:nvSpPr>
          <p:cNvPr id="109"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10"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表彰员工卓越的售后服务表现</a:t>
            </a:r>
            <a:endParaRPr lang="en-US" sz="2000" b="0" strike="noStrike" spc="-1">
              <a:solidFill>
                <a:srgbClr val="000000"/>
              </a:solidFill>
              <a:latin typeface="Arial"/>
            </a:endParaRPr>
          </a:p>
        </p:txBody>
      </p:sp>
      <p:sp>
        <p:nvSpPr>
          <p:cNvPr id="111"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荣誉称号</a:t>
            </a:r>
            <a:endParaRPr lang="en-US" sz="3000" b="0" strike="noStrike" spc="-1">
              <a:solidFill>
                <a:srgbClr val="000000"/>
              </a:solidFill>
              <a:latin typeface="Arial"/>
            </a:endParaRPr>
          </a:p>
        </p:txBody>
      </p:sp>
      <p:sp>
        <p:nvSpPr>
          <p:cNvPr id="112"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13"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激发员工的职业发展动力</a:t>
            </a:r>
            <a:endParaRPr lang="en-US" sz="2000" b="0" strike="noStrike" spc="-1">
              <a:solidFill>
                <a:srgbClr val="000000"/>
              </a:solidFill>
              <a:latin typeface="Arial"/>
            </a:endParaRPr>
          </a:p>
        </p:txBody>
      </p:sp>
      <p:sp>
        <p:nvSpPr>
          <p:cNvPr id="114"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晋升机会</a:t>
            </a:r>
            <a:endParaRPr lang="en-US" sz="3000" b="0" strike="noStrike" spc="-1">
              <a:solidFill>
                <a:srgbClr val="000000"/>
              </a:solidFill>
              <a:latin typeface="Arial"/>
            </a:endParaRPr>
          </a:p>
        </p:txBody>
      </p:sp>
      <p:sp>
        <p:nvSpPr>
          <p:cNvPr id="115"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6"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提高售后服务绩效的关键</a:t>
            </a:r>
            <a:endParaRPr lang="en-US" sz="3600" b="0" strike="noStrike" spc="-1">
              <a:solidFill>
                <a:schemeClr val="dk1"/>
              </a:solidFill>
              <a:latin typeface="Arial"/>
            </a:endParaRPr>
          </a:p>
        </p:txBody>
      </p:sp>
      <p:sp>
        <p:nvSpPr>
          <p:cNvPr id="117"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专注售后服务绩效考核可以有效地提升客户满意度和忠诚度。通过设定明确的考核指标、数据分析和激励机制，能够帮助企业优化售后服务流程，提升员工绩效水平，实现持续发展。</a:t>
            </a:r>
            <a:endParaRPr lang="en-US" sz="25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售后服务绩效考核指标设置</a:t>
            </a:r>
            <a:endParaRPr lang="en-US" sz="3600" b="0" strike="noStrike" spc="-1">
              <a:solidFill>
                <a:schemeClr val="dk1"/>
              </a:solidFill>
              <a:latin typeface="Arial"/>
            </a:endParaRPr>
          </a:p>
        </p:txBody>
      </p:sp>
      <p:sp>
        <p:nvSpPr>
          <p:cNvPr id="12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平均处理时长</a:t>
            </a:r>
            <a:endParaRPr lang="en-US" sz="3500" b="0" strike="noStrike" spc="-1">
              <a:solidFill>
                <a:srgbClr val="000000"/>
              </a:solidFill>
              <a:latin typeface="Arial"/>
            </a:endParaRPr>
          </a:p>
        </p:txBody>
      </p:sp>
      <p:sp>
        <p:nvSpPr>
          <p:cNvPr id="12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平均处理时长是衡量售后服务人员处理客户问题的速度和效率的重要指标。长时间处理会影响客户体验，因此应设定合理的时长目标。为提升处理时长，可以借助技术手段如知识库和自动回复系统。</a:t>
            </a:r>
            <a:endParaRPr lang="en-US" sz="2500" b="0" strike="noStrike" spc="-1">
              <a:solidFill>
                <a:srgbClr val="000000"/>
              </a:solidFill>
              <a:latin typeface="Arial"/>
            </a:endParaRPr>
          </a:p>
        </p:txBody>
      </p:sp>
      <p:sp>
        <p:nvSpPr>
          <p:cNvPr id="12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问题解决率</a:t>
            </a:r>
            <a:endParaRPr lang="en-US" sz="3600" b="0" strike="noStrike" spc="-1">
              <a:solidFill>
                <a:schemeClr val="dk1"/>
              </a:solidFill>
              <a:latin typeface="Arial"/>
            </a:endParaRPr>
          </a:p>
        </p:txBody>
      </p:sp>
      <p:sp>
        <p:nvSpPr>
          <p:cNvPr id="12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衡量售后服务人员解决客户问题的能力</a:t>
            </a:r>
            <a:endParaRPr lang="en-US" sz="1500" b="0" strike="noStrike" spc="-1">
              <a:solidFill>
                <a:srgbClr val="000000"/>
              </a:solidFill>
              <a:latin typeface="Arial"/>
            </a:endParaRPr>
          </a:p>
        </p:txBody>
      </p:sp>
      <p:sp>
        <p:nvSpPr>
          <p:cNvPr id="12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问题解决率</a:t>
            </a:r>
            <a:endParaRPr lang="en-US" sz="2200" b="0" strike="noStrike" spc="-1">
              <a:solidFill>
                <a:srgbClr val="000000"/>
              </a:solidFill>
              <a:latin typeface="Arial"/>
            </a:endParaRPr>
          </a:p>
        </p:txBody>
      </p:sp>
      <p:sp>
        <p:nvSpPr>
          <p:cNvPr id="12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代表服务质量高，客户满意度高</a:t>
            </a:r>
            <a:endParaRPr lang="en-US" sz="1500" b="0" strike="noStrike" spc="-1">
              <a:solidFill>
                <a:srgbClr val="000000"/>
              </a:solidFill>
              <a:latin typeface="Arial"/>
            </a:endParaRPr>
          </a:p>
        </p:txBody>
      </p:sp>
      <p:sp>
        <p:nvSpPr>
          <p:cNvPr id="12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高问题解决率</a:t>
            </a:r>
            <a:endParaRPr lang="en-US" sz="2200" b="0" strike="noStrike" spc="-1">
              <a:solidFill>
                <a:srgbClr val="000000"/>
              </a:solidFill>
              <a:latin typeface="Arial"/>
            </a:endParaRPr>
          </a:p>
        </p:txBody>
      </p:sp>
      <p:sp>
        <p:nvSpPr>
          <p:cNvPr id="13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提升问题解决率的有效方法</a:t>
            </a:r>
            <a:endParaRPr lang="en-US" sz="1500" b="0" strike="noStrike" spc="-1">
              <a:solidFill>
                <a:srgbClr val="000000"/>
              </a:solidFill>
              <a:latin typeface="Arial"/>
            </a:endParaRPr>
          </a:p>
        </p:txBody>
      </p:sp>
      <p:sp>
        <p:nvSpPr>
          <p:cNvPr id="13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培训和知识分享</a:t>
            </a:r>
            <a:endParaRPr lang="en-US" sz="2200" b="0" strike="noStrike" spc="-1">
              <a:solidFill>
                <a:srgbClr val="000000"/>
              </a:solidFill>
              <a:latin typeface="Arial"/>
            </a:endParaRPr>
          </a:p>
        </p:txBody>
      </p:sp>
      <p:sp>
        <p:nvSpPr>
          <p:cNvPr id="13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4"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客户满意度</a:t>
            </a:r>
            <a:endParaRPr lang="en-US" sz="3600" b="0" strike="noStrike" spc="-1">
              <a:solidFill>
                <a:schemeClr val="dk1"/>
              </a:solidFill>
              <a:latin typeface="Arial"/>
            </a:endParaRPr>
          </a:p>
        </p:txBody>
      </p:sp>
      <p:sp>
        <p:nvSpPr>
          <p:cNvPr id="135"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综合评价售后服务效果的重要指标</a:t>
            </a:r>
            <a:endParaRPr lang="en-US" sz="2000" b="0" strike="noStrike" spc="-1">
              <a:solidFill>
                <a:srgbClr val="000000"/>
              </a:solidFill>
              <a:latin typeface="Arial"/>
            </a:endParaRPr>
          </a:p>
        </p:txBody>
      </p:sp>
      <p:sp>
        <p:nvSpPr>
          <p:cNvPr id="136"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客户满意度</a:t>
            </a:r>
            <a:endParaRPr lang="en-US" sz="3000" b="0" strike="noStrike" spc="-1">
              <a:solidFill>
                <a:srgbClr val="000000"/>
              </a:solidFill>
              <a:latin typeface="Arial"/>
            </a:endParaRPr>
          </a:p>
        </p:txBody>
      </p:sp>
      <p:sp>
        <p:nvSpPr>
          <p:cNvPr id="137"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38"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提升客户满意度的关键步骤</a:t>
            </a:r>
            <a:endParaRPr lang="en-US" sz="2000" b="0" strike="noStrike" spc="-1">
              <a:solidFill>
                <a:srgbClr val="000000"/>
              </a:solidFill>
              <a:latin typeface="Arial"/>
            </a:endParaRPr>
          </a:p>
        </p:txBody>
      </p:sp>
      <p:sp>
        <p:nvSpPr>
          <p:cNvPr id="139"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持续改进</a:t>
            </a:r>
            <a:endParaRPr lang="en-US" sz="3000" b="0" strike="noStrike" spc="-1">
              <a:solidFill>
                <a:srgbClr val="000000"/>
              </a:solidFill>
              <a:latin typeface="Arial"/>
            </a:endParaRPr>
          </a:p>
        </p:txBody>
      </p:sp>
      <p:sp>
        <p:nvSpPr>
          <p:cNvPr id="14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41"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评估客户满意度的常用方法之一</a:t>
            </a:r>
            <a:endParaRPr lang="en-US" sz="2000" b="0" strike="noStrike" spc="-1">
              <a:solidFill>
                <a:srgbClr val="000000"/>
              </a:solidFill>
              <a:latin typeface="Arial"/>
            </a:endParaRPr>
          </a:p>
        </p:txBody>
      </p:sp>
      <p:sp>
        <p:nvSpPr>
          <p:cNvPr id="142"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定期调查</a:t>
            </a:r>
            <a:endParaRPr lang="en-US" sz="3000" b="0" strike="noStrike" spc="-1">
              <a:solidFill>
                <a:srgbClr val="000000"/>
              </a:solidFill>
              <a:latin typeface="Arial"/>
            </a:endParaRPr>
          </a:p>
        </p:txBody>
      </p:sp>
      <p:sp>
        <p:nvSpPr>
          <p:cNvPr id="143"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4"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5"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客户关系稳定</a:t>
            </a:r>
            <a:endParaRPr lang="en-US" sz="2200" b="0" strike="noStrike" spc="-1">
              <a:solidFill>
                <a:srgbClr val="000000"/>
              </a:solidFill>
              <a:latin typeface="Arial"/>
            </a:endParaRPr>
          </a:p>
        </p:txBody>
      </p:sp>
      <p:sp>
        <p:nvSpPr>
          <p:cNvPr id="146"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保持客户关系良好的重要性</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通过及时处理投诉来维护客户关系</a:t>
            </a:r>
            <a:endParaRPr lang="en-US" sz="1500" b="0" strike="noStrike" spc="-1">
              <a:solidFill>
                <a:srgbClr val="000000"/>
              </a:solidFill>
              <a:latin typeface="Arial"/>
            </a:endParaRPr>
          </a:p>
        </p:txBody>
      </p:sp>
      <p:sp>
        <p:nvSpPr>
          <p:cNvPr id="147"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8"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提升服务质量</a:t>
            </a:r>
            <a:endParaRPr lang="en-US" sz="2200" b="0" strike="noStrike" spc="-1">
              <a:solidFill>
                <a:srgbClr val="000000"/>
              </a:solidFill>
              <a:latin typeface="Arial"/>
            </a:endParaRPr>
          </a:p>
        </p:txBody>
      </p:sp>
      <p:sp>
        <p:nvSpPr>
          <p:cNvPr id="149"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投诉处理及时率是服务质量的重要考核指标</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持续提升服务水平来提高投诉处理及时率</a:t>
            </a:r>
            <a:endParaRPr lang="en-US" sz="1500" b="0" strike="noStrike" spc="-1">
              <a:solidFill>
                <a:srgbClr val="000000"/>
              </a:solidFill>
              <a:latin typeface="Arial"/>
            </a:endParaRPr>
          </a:p>
        </p:txBody>
      </p:sp>
      <p:sp>
        <p:nvSpPr>
          <p:cNvPr id="150"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1"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重视客户反馈</a:t>
            </a:r>
            <a:endParaRPr lang="en-US" sz="2200" b="0" strike="noStrike" spc="-1">
              <a:solidFill>
                <a:srgbClr val="000000"/>
              </a:solidFill>
              <a:latin typeface="Arial"/>
            </a:endParaRPr>
          </a:p>
        </p:txBody>
      </p:sp>
      <p:sp>
        <p:nvSpPr>
          <p:cNvPr id="152"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客户投诉是宝贵的改进机会</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及时处理投诉是对客户反馈的重视</a:t>
            </a:r>
            <a:endParaRPr lang="en-US" sz="1500" b="0" strike="noStrike" spc="-1">
              <a:solidFill>
                <a:srgbClr val="000000"/>
              </a:solidFill>
              <a:latin typeface="Arial"/>
            </a:endParaRPr>
          </a:p>
        </p:txBody>
      </p:sp>
      <p:sp>
        <p:nvSpPr>
          <p:cNvPr id="153"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投诉处理及时率</a:t>
            </a:r>
            <a:endParaRPr lang="en-US" sz="3600" b="0" strike="noStrike" spc="-1">
              <a:solidFill>
                <a:schemeClr val="dk1"/>
              </a:solidFill>
              <a:latin typeface="Arial"/>
            </a:endParaRPr>
          </a:p>
        </p:txBody>
      </p:sp>
      <p:sp>
        <p:nvSpPr>
          <p:cNvPr id="154"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5"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投诉处理及时率</a:t>
            </a:r>
            <a:endParaRPr lang="en-US" sz="2200" b="0" strike="noStrike" spc="-1">
              <a:solidFill>
                <a:srgbClr val="000000"/>
              </a:solidFill>
              <a:latin typeface="Arial"/>
            </a:endParaRPr>
          </a:p>
        </p:txBody>
      </p:sp>
      <p:sp>
        <p:nvSpPr>
          <p:cNvPr id="156"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评估售后服务人员对客户投诉的处理速度</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及时处理投诉可以避免问题升级</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设定合理的处理时限，提升投诉处理及时率</a:t>
            </a:r>
            <a:endParaRPr lang="en-US" sz="15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7"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158"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售后服务绩效考核指标的设置对于企业的服务质量和客户满意度至关重要。平均处理时长、问题解决率、客户满意度和投诉处理及时率是关键指标，通过科学合理地设定和监测，可以不断提升服务水平，满足客户需求，保持良好的客户关系。</a:t>
            </a:r>
            <a:endParaRPr lang="en-US" sz="25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5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0"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数据分析和报告</a:t>
            </a:r>
            <a:endParaRPr lang="en-US" sz="3600" b="0" strike="noStrike" spc="-1">
              <a:solidFill>
                <a:schemeClr val="dk1"/>
              </a:solidFill>
              <a:latin typeface="Arial"/>
            </a:endParaRPr>
          </a:p>
        </p:txBody>
      </p:sp>
      <p:sp>
        <p:nvSpPr>
          <p:cNvPr id="16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数据收集和整理</a:t>
            </a:r>
            <a:endParaRPr lang="en-US" sz="3500" b="0" strike="noStrike" spc="-1">
              <a:solidFill>
                <a:srgbClr val="000000"/>
              </a:solidFill>
              <a:latin typeface="Arial"/>
            </a:endParaRPr>
          </a:p>
        </p:txBody>
      </p:sp>
      <p:sp>
        <p:nvSpPr>
          <p:cNvPr id="16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在售后服务中，通过系统记录售后服务数据，包括处理时长、问题类型、客户满意度等。随后，对数据进行整理，建立数据分析模型，从中发现问题和趋势。数据分析是改进售后服务的关键依据。</a:t>
            </a:r>
            <a:endParaRPr lang="en-US" sz="2500" b="0" strike="noStrike" spc="-1">
              <a:solidFill>
                <a:srgbClr val="000000"/>
              </a:solidFill>
              <a:latin typeface="Arial"/>
            </a:endParaRPr>
          </a:p>
        </p:txBody>
      </p:sp>
      <p:sp>
        <p:nvSpPr>
          <p:cNvPr id="16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报告内容和形式</a:t>
            </a:r>
            <a:endParaRPr lang="en-US" sz="3600" b="0" strike="noStrike" spc="-1">
              <a:solidFill>
                <a:schemeClr val="dk1"/>
              </a:solidFill>
              <a:latin typeface="Arial"/>
            </a:endParaRPr>
          </a:p>
        </p:txBody>
      </p:sp>
      <p:sp>
        <p:nvSpPr>
          <p:cNvPr id="16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包括问题分析和改进措施</a:t>
            </a:r>
            <a:endParaRPr lang="en-US" sz="1500" b="0" strike="noStrike" spc="-1">
              <a:solidFill>
                <a:srgbClr val="000000"/>
              </a:solidFill>
              <a:latin typeface="Arial"/>
            </a:endParaRPr>
          </a:p>
        </p:txBody>
      </p:sp>
      <p:sp>
        <p:nvSpPr>
          <p:cNvPr id="16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绩效指标及达成情况</a:t>
            </a:r>
            <a:endParaRPr lang="en-US" sz="2200" b="0" strike="noStrike" spc="-1">
              <a:solidFill>
                <a:srgbClr val="000000"/>
              </a:solidFill>
              <a:latin typeface="Arial"/>
            </a:endParaRPr>
          </a:p>
        </p:txBody>
      </p:sp>
      <p:sp>
        <p:nvSpPr>
          <p:cNvPr id="16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如图表、文字说明等</a:t>
            </a:r>
            <a:endParaRPr lang="en-US" sz="1500" b="0" strike="noStrike" spc="-1">
              <a:solidFill>
                <a:srgbClr val="000000"/>
              </a:solidFill>
              <a:latin typeface="Arial"/>
            </a:endParaRPr>
          </a:p>
        </p:txBody>
      </p:sp>
      <p:sp>
        <p:nvSpPr>
          <p:cNvPr id="17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灵活多样的报告形式</a:t>
            </a:r>
            <a:endParaRPr lang="en-US" sz="2200" b="0" strike="noStrike" spc="-1">
              <a:solidFill>
                <a:srgbClr val="000000"/>
              </a:solidFill>
              <a:latin typeface="Arial"/>
            </a:endParaRPr>
          </a:p>
        </p:txBody>
      </p:sp>
      <p:sp>
        <p:nvSpPr>
          <p:cNvPr id="17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落实决策和改进方案</a:t>
            </a:r>
            <a:endParaRPr lang="en-US" sz="1500" b="0" strike="noStrike" spc="-1">
              <a:solidFill>
                <a:srgbClr val="000000"/>
              </a:solidFill>
              <a:latin typeface="Arial"/>
            </a:endParaRPr>
          </a:p>
        </p:txBody>
      </p:sp>
      <p:sp>
        <p:nvSpPr>
          <p:cNvPr id="17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定期向管理层汇报</a:t>
            </a:r>
            <a:endParaRPr lang="en-US" sz="2200" b="0" strike="noStrike" spc="-1">
              <a:solidFill>
                <a:srgbClr val="000000"/>
              </a:solidFill>
              <a:latin typeface="Arial"/>
            </a:endParaRPr>
          </a:p>
        </p:txBody>
      </p:sp>
      <p:sp>
        <p:nvSpPr>
          <p:cNvPr id="17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7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5"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持续改进和优化</a:t>
            </a:r>
            <a:endParaRPr lang="en-US" sz="3600" b="0" strike="noStrike" spc="-1">
              <a:solidFill>
                <a:schemeClr val="dk1"/>
              </a:solidFill>
              <a:latin typeface="Arial"/>
            </a:endParaRPr>
          </a:p>
        </p:txBody>
      </p:sp>
      <p:sp>
        <p:nvSpPr>
          <p:cNvPr id="176"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Arial"/>
                <a:ea typeface="微软雅黑"/>
              </a:rPr>
              <a:t> </a:t>
            </a:r>
            <a:endParaRPr lang="en-US" sz="2000" b="0" strike="noStrike" spc="-1">
              <a:solidFill>
                <a:srgbClr val="000000"/>
              </a:solidFill>
              <a:latin typeface="Arial"/>
            </a:endParaRPr>
          </a:p>
        </p:txBody>
      </p:sp>
      <p:sp>
        <p:nvSpPr>
          <p:cNvPr id="177"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及时调整售后服务策略</a:t>
            </a:r>
            <a:endParaRPr lang="en-US" sz="3000" b="0" strike="noStrike" spc="-1">
              <a:solidFill>
                <a:srgbClr val="000000"/>
              </a:solidFill>
              <a:latin typeface="Arial"/>
            </a:endParaRPr>
          </a:p>
        </p:txBody>
      </p:sp>
      <p:sp>
        <p:nvSpPr>
          <p:cNvPr id="178"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79"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80"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提升服务质量</a:t>
            </a:r>
            <a:endParaRPr lang="en-US" sz="3000" b="0" strike="noStrike" spc="-1">
              <a:solidFill>
                <a:srgbClr val="000000"/>
              </a:solidFill>
              <a:latin typeface="Arial"/>
            </a:endParaRPr>
          </a:p>
        </p:txBody>
      </p:sp>
      <p:sp>
        <p:nvSpPr>
          <p:cNvPr id="18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82"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lumMod val="85000"/>
                    <a:lumOff val="15000"/>
                  </a:schemeClr>
                </a:solidFill>
                <a:latin typeface="微软雅黑"/>
                <a:ea typeface="微软雅黑"/>
              </a:rPr>
              <a:t> </a:t>
            </a:r>
            <a:endParaRPr lang="en-US" sz="2000" b="0" strike="noStrike" spc="-1">
              <a:solidFill>
                <a:srgbClr val="000000"/>
              </a:solidFill>
              <a:latin typeface="Arial"/>
            </a:endParaRPr>
          </a:p>
        </p:txBody>
      </p:sp>
      <p:sp>
        <p:nvSpPr>
          <p:cNvPr id="183"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不断优化服务流程</a:t>
            </a:r>
            <a:endParaRPr lang="en-US" sz="3000" b="0" strike="noStrike" spc="-1">
              <a:solidFill>
                <a:srgbClr val="000000"/>
              </a:solidFill>
              <a:latin typeface="Arial"/>
            </a:endParaRPr>
          </a:p>
        </p:txBody>
      </p:sp>
      <p:sp>
        <p:nvSpPr>
          <p:cNvPr id="184"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6"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解决方案探讨</a:t>
            </a:r>
            <a:endParaRPr lang="en-US" sz="2200" b="0" strike="noStrike" spc="-1">
              <a:solidFill>
                <a:srgbClr val="000000"/>
              </a:solidFill>
              <a:latin typeface="Arial"/>
            </a:endParaRPr>
          </a:p>
        </p:txBody>
      </p:sp>
      <p:sp>
        <p:nvSpPr>
          <p:cNvPr id="187"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9"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实施策略讨论</a:t>
            </a:r>
            <a:endParaRPr lang="en-US" sz="2200" b="0" strike="noStrike" spc="-1">
              <a:solidFill>
                <a:srgbClr val="000000"/>
              </a:solidFill>
              <a:latin typeface="Arial"/>
            </a:endParaRPr>
          </a:p>
        </p:txBody>
      </p:sp>
      <p:sp>
        <p:nvSpPr>
          <p:cNvPr id="190"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2"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效果评估</a:t>
            </a:r>
            <a:endParaRPr lang="en-US" sz="2200" b="0" strike="noStrike" spc="-1">
              <a:solidFill>
                <a:srgbClr val="000000"/>
              </a:solidFill>
              <a:latin typeface="Arial"/>
            </a:endParaRPr>
          </a:p>
        </p:txBody>
      </p:sp>
      <p:sp>
        <p:nvSpPr>
          <p:cNvPr id="193"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4"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售后服务绩效考核综合案例分析</a:t>
            </a:r>
            <a:endParaRPr lang="en-US" sz="3600" b="0" strike="noStrike" spc="-1">
              <a:solidFill>
                <a:schemeClr val="dk1"/>
              </a:solidFill>
              <a:latin typeface="Arial"/>
            </a:endParaRPr>
          </a:p>
        </p:txBody>
      </p:sp>
      <p:sp>
        <p:nvSpPr>
          <p:cNvPr id="19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6"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关键问题分析</a:t>
            </a:r>
            <a:endParaRPr lang="en-US" sz="2200" b="0" strike="noStrike" spc="-1">
              <a:solidFill>
                <a:srgbClr val="000000"/>
              </a:solidFill>
              <a:latin typeface="Arial"/>
            </a:endParaRPr>
          </a:p>
        </p:txBody>
      </p:sp>
      <p:sp>
        <p:nvSpPr>
          <p:cNvPr id="197"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https://d.book118.com/768001121011006050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127</Paragraphs>
  <Slides>20</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专注售后服务绩效考核细节</vt:lpstr>
      <vt:lpstr>目录</vt:lpstr>
      <vt:lpstr>第1章 专注售后服务绩效考核细节</vt:lpstr>
      <vt:lpstr> </vt:lpstr>
      <vt:lpstr>设定售后服务绩效考核指标</vt:lpstr>
      <vt:lpstr>数据分析和报告</vt:lpstr>
      <vt:lpstr>激励机制设计</vt:lpstr>
      <vt:lpstr>提高售后服务绩效的关键</vt:lpstr>
      <vt:lpstr>第2章 售后服务绩效考核指标设置</vt:lpstr>
      <vt:lpstr> </vt:lpstr>
      <vt:lpstr>问题解决率</vt:lpstr>
      <vt:lpstr>客户满意度</vt:lpstr>
      <vt:lpstr>投诉处理及时率</vt:lpstr>
      <vt:lpstr>总结</vt:lpstr>
      <vt:lpstr>第3章 数据分析和报告</vt:lpstr>
      <vt:lpstr> </vt:lpstr>
      <vt:lpstr>报告内容和形式</vt:lpstr>
      <vt:lpstr>持续改进和优化</vt:lpstr>
      <vt:lpstr>售后服务绩效考核综合案例分析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2024-09-29T14:45:44.748</cp:lastPrinted>
  <dcterms:created xsi:type="dcterms:W3CDTF">2024-09-29T06:45:44Z</dcterms:created>
  <dcterms:modified xsi:type="dcterms:W3CDTF">2024-09-29T06:45:46Z</dcterms:modified>
</cp:coreProperties>
</file>