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20E42F-0CBC-47AC-80B3-35FE3A2F9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56856-4B50-4C35-B112-A0C6D1F01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1FDF5C-6106-4F1C-8ECF-780ACE881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BA2879-9975-4C81-AD13-AA3416E38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39625B-289B-4771-80DD-61245A9D2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92F0D7-33D7-479E-9908-E9A05C985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D5D444-C029-4988-9847-104C03F45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1A3531-131A-4CFB-80EF-243D23C62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A2C243-0983-473F-BCC2-E82CAB12F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1176AD-08D8-42A5-BE0E-D081CDC8E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60074-8B96-4E66-875F-6CE58CD17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0705202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5413258" y="2094481"/>
            <a:ext cx="5932804" cy="16186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  <a:spcBef>
                <a:spcPts val="1"/>
              </a:spcBef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编制经营分析报告</a:t>
            </a:r>
            <a:r>
              <a:rPr sz="51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endParaRPr lang="Microsoft YaHei" altLang="Microsoft YaHei" sz="5100"/>
          </a:p>
          <a:p>
            <a:pPr marL="2314301" algn="l" rtl="0" eaLnBrk="0">
              <a:lnSpc>
                <a:spcPts val="7441"/>
              </a:lnSpc>
            </a:pPr>
            <a:r>
              <a:rPr sz="51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</a:t>
            </a:r>
            <a:r>
              <a:rPr sz="5100" spc="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5100"/>
          </a:p>
        </p:txBody>
      </p:sp>
      <p:grpSp>
        <p:nvGrpSpPr>
          <p:cNvPr id="8" name="group 2"/>
          <p:cNvGrpSpPr/>
          <p:nvPr/>
        </p:nvGrpSpPr>
        <p:grpSpPr>
          <a:xfrm rot="21600000">
            <a:off x="8143884" y="4180913"/>
            <a:ext cx="438915" cy="438911"/>
            <a:chExt cx="438915" cy="438911"/>
          </a:xfrm>
        </p:grpSpPr>
        <p:sp>
          <p:nvSpPr>
            <p:cNvPr id="3" name="path"/>
            <p:cNvSpPr/>
            <p:nvPr/>
          </p:nvSpPr>
          <p:spPr>
            <a:xfrm>
              <a:off x="0" y="0"/>
              <a:ext cx="438915" cy="438911"/>
            </a:xfrm>
            <a:custGeom>
              <a:rect l="0" t="0" r="0" b="0"/>
              <a:pathLst>
                <a:path w="691" h="691">
                  <a:moveTo>
                    <a:pt x="0" y="345"/>
                  </a:moveTo>
                  <a:cubicBezTo>
                    <a:pt x="0" y="154"/>
                    <a:pt x="154" y="0"/>
                    <a:pt x="345" y="0"/>
                  </a:cubicBezTo>
                  <a:lnTo>
                    <a:pt x="345" y="0"/>
                  </a:lnTo>
                  <a:lnTo>
                    <a:pt x="345" y="0"/>
                  </a:lnTo>
                  <a:lnTo>
                    <a:pt x="345" y="0"/>
                  </a:lnTo>
                  <a:cubicBezTo>
                    <a:pt x="536" y="0"/>
                    <a:pt x="691" y="154"/>
                    <a:pt x="691" y="345"/>
                  </a:cubicBezTo>
                  <a:lnTo>
                    <a:pt x="691" y="345"/>
                  </a:lnTo>
                  <a:cubicBezTo>
                    <a:pt x="691" y="345"/>
                    <a:pt x="691" y="345"/>
                    <a:pt x="691" y="345"/>
                  </a:cubicBezTo>
                  <a:lnTo>
                    <a:pt x="691" y="345"/>
                  </a:lnTo>
                  <a:lnTo>
                    <a:pt x="691" y="345"/>
                  </a:lnTo>
                  <a:lnTo>
                    <a:pt x="691" y="345"/>
                  </a:lnTo>
                  <a:cubicBezTo>
                    <a:pt x="691" y="536"/>
                    <a:pt x="536" y="691"/>
                    <a:pt x="345" y="691"/>
                  </a:cubicBezTo>
                  <a:lnTo>
                    <a:pt x="345" y="691"/>
                  </a:lnTo>
                  <a:lnTo>
                    <a:pt x="345" y="691"/>
                  </a:lnTo>
                  <a:lnTo>
                    <a:pt x="345" y="691"/>
                  </a:lnTo>
                  <a:cubicBezTo>
                    <a:pt x="154" y="691"/>
                    <a:pt x="0" y="536"/>
                    <a:pt x="0" y="345"/>
                  </a:cubicBezTo>
                  <a:lnTo>
                    <a:pt x="0" y="34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path"/>
            <p:cNvSpPr/>
            <p:nvPr/>
          </p:nvSpPr>
          <p:spPr>
            <a:xfrm>
              <a:off x="121925" y="97535"/>
              <a:ext cx="243840" cy="243839"/>
            </a:xfrm>
            <a:custGeom>
              <a:rect l="0" t="0" r="0" b="0"/>
              <a:pathLst>
                <a:path w="384" h="383">
                  <a:moveTo>
                    <a:pt x="0" y="0"/>
                  </a:moveTo>
                  <a:lnTo>
                    <a:pt x="384" y="192"/>
                  </a:lnTo>
                  <a:lnTo>
                    <a:pt x="0" y="383"/>
                  </a:lnTo>
                  <a:lnTo>
                    <a:pt x="0" y="0"/>
                  </a:lnTo>
                  <a:close/>
                  <a:moveTo>
                    <a:pt x="0" y="153"/>
                  </a:moveTo>
                  <a:lnTo>
                    <a:pt x="0" y="230"/>
                  </a:lnTo>
                  <a:lnTo>
                    <a:pt x="192" y="192"/>
                  </a:lnTo>
                  <a:lnTo>
                    <a:pt x="0" y="153"/>
                  </a:lnTo>
                  <a:close/>
                </a:path>
              </a:pathLst>
            </a:custGeom>
            <a:solidFill>
              <a:srgbClr val="005259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9" name="group 4"/>
          <p:cNvGrpSpPr/>
          <p:nvPr/>
        </p:nvGrpSpPr>
        <p:grpSpPr>
          <a:xfrm rot="21600000">
            <a:off x="5414011" y="4180913"/>
            <a:ext cx="438912" cy="438911"/>
            <a:chExt cx="438912" cy="438911"/>
          </a:xfrm>
        </p:grpSpPr>
        <p:sp>
          <p:nvSpPr>
            <p:cNvPr id="5" name="path"/>
            <p:cNvSpPr/>
            <p:nvPr/>
          </p:nvSpPr>
          <p:spPr>
            <a:xfrm>
              <a:off x="0" y="0"/>
              <a:ext cx="438912" cy="438911"/>
            </a:xfrm>
            <a:custGeom>
              <a:rect l="0" t="0" r="0" b="0"/>
              <a:pathLst>
                <a:path w="691" h="691">
                  <a:moveTo>
                    <a:pt x="0" y="345"/>
                  </a:moveTo>
                  <a:cubicBezTo>
                    <a:pt x="0" y="154"/>
                    <a:pt x="154" y="0"/>
                    <a:pt x="345" y="0"/>
                  </a:cubicBezTo>
                  <a:lnTo>
                    <a:pt x="345" y="0"/>
                  </a:lnTo>
                  <a:lnTo>
                    <a:pt x="345" y="0"/>
                  </a:lnTo>
                  <a:lnTo>
                    <a:pt x="345" y="0"/>
                  </a:lnTo>
                  <a:cubicBezTo>
                    <a:pt x="536" y="0"/>
                    <a:pt x="691" y="154"/>
                    <a:pt x="691" y="345"/>
                  </a:cubicBezTo>
                  <a:lnTo>
                    <a:pt x="691" y="345"/>
                  </a:lnTo>
                  <a:cubicBezTo>
                    <a:pt x="691" y="345"/>
                    <a:pt x="691" y="345"/>
                    <a:pt x="691" y="345"/>
                  </a:cubicBezTo>
                  <a:lnTo>
                    <a:pt x="691" y="345"/>
                  </a:lnTo>
                  <a:lnTo>
                    <a:pt x="691" y="345"/>
                  </a:lnTo>
                  <a:lnTo>
                    <a:pt x="691" y="345"/>
                  </a:lnTo>
                  <a:cubicBezTo>
                    <a:pt x="691" y="536"/>
                    <a:pt x="536" y="691"/>
                    <a:pt x="345" y="691"/>
                  </a:cubicBezTo>
                  <a:lnTo>
                    <a:pt x="345" y="691"/>
                  </a:lnTo>
                  <a:cubicBezTo>
                    <a:pt x="154" y="691"/>
                    <a:pt x="0" y="536"/>
                    <a:pt x="0" y="345"/>
                  </a:cubicBezTo>
                  <a:lnTo>
                    <a:pt x="0" y="34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path"/>
            <p:cNvSpPr/>
            <p:nvPr/>
          </p:nvSpPr>
          <p:spPr>
            <a:xfrm>
              <a:off x="102746" y="100307"/>
              <a:ext cx="243840" cy="243839"/>
            </a:xfrm>
            <a:custGeom>
              <a:rect l="0" t="0" r="0" b="0"/>
              <a:pathLst>
                <a:path w="384" h="383">
                  <a:moveTo>
                    <a:pt x="324" y="0"/>
                  </a:moveTo>
                  <a:cubicBezTo>
                    <a:pt x="357" y="0"/>
                    <a:pt x="384" y="26"/>
                    <a:pt x="384" y="60"/>
                  </a:cubicBezTo>
                  <a:lnTo>
                    <a:pt x="384" y="60"/>
                  </a:lnTo>
                  <a:cubicBezTo>
                    <a:pt x="384" y="73"/>
                    <a:pt x="379" y="85"/>
                    <a:pt x="372" y="96"/>
                  </a:cubicBezTo>
                  <a:lnTo>
                    <a:pt x="372" y="96"/>
                  </a:lnTo>
                  <a:lnTo>
                    <a:pt x="348" y="120"/>
                  </a:lnTo>
                  <a:lnTo>
                    <a:pt x="264" y="36"/>
                  </a:lnTo>
                  <a:lnTo>
                    <a:pt x="288" y="12"/>
                  </a:lnTo>
                  <a:lnTo>
                    <a:pt x="288" y="12"/>
                  </a:lnTo>
                  <a:cubicBezTo>
                    <a:pt x="298" y="4"/>
                    <a:pt x="310" y="0"/>
                    <a:pt x="324" y="0"/>
                  </a:cubicBezTo>
                  <a:moveTo>
                    <a:pt x="24" y="276"/>
                  </a:moveTo>
                  <a:lnTo>
                    <a:pt x="0" y="383"/>
                  </a:lnTo>
                  <a:lnTo>
                    <a:pt x="108" y="360"/>
                  </a:lnTo>
                  <a:lnTo>
                    <a:pt x="330" y="138"/>
                  </a:lnTo>
                  <a:lnTo>
                    <a:pt x="246" y="54"/>
                  </a:lnTo>
                  <a:lnTo>
                    <a:pt x="24" y="276"/>
                  </a:lnTo>
                  <a:close/>
                  <a:moveTo>
                    <a:pt x="268" y="136"/>
                  </a:moveTo>
                  <a:lnTo>
                    <a:pt x="100" y="304"/>
                  </a:lnTo>
                  <a:lnTo>
                    <a:pt x="79" y="283"/>
                  </a:lnTo>
                  <a:lnTo>
                    <a:pt x="247" y="115"/>
                  </a:lnTo>
                  <a:lnTo>
                    <a:pt x="268" y="136"/>
                  </a:lnTo>
                  <a:close/>
                </a:path>
              </a:pathLst>
            </a:custGeom>
            <a:solidFill>
              <a:srgbClr val="005259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5727718" y="1792764"/>
            <a:ext cx="4479925" cy="33864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855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10">
                <a:solidFill>
                  <a:srgbClr val="2C3F55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24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marL="12700" algn="l" rtl="0" eaLnBrk="0">
              <a:lnSpc>
                <a:spcPct val="90000"/>
              </a:lnSpc>
              <a:spcBef>
                <a:spcPts val="727"/>
              </a:spcBef>
            </a:pPr>
            <a:r>
              <a:rPr sz="2400" spc="-10">
                <a:solidFill>
                  <a:srgbClr val="2C3F55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分析报告的定义和作用</a:t>
            </a:r>
            <a:endParaRPr lang="Microsoft YaHei" altLang="Microsoft YaHei" sz="24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731"/>
              </a:spcBef>
            </a:pPr>
            <a:r>
              <a:rPr sz="2400" spc="-10">
                <a:solidFill>
                  <a:srgbClr val="2C3F55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编制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经营分析报告的意义</a:t>
            </a:r>
            <a:endParaRPr lang="Microsoft YaHei" altLang="Microsoft YaHei" sz="24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726"/>
              </a:spcBef>
            </a:pPr>
            <a:r>
              <a:rPr sz="2400" spc="-10">
                <a:solidFill>
                  <a:srgbClr val="2C3F55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分析报告的编制方法和步骤</a:t>
            </a:r>
            <a:endParaRPr lang="Microsoft YaHei" altLang="Microsoft YaHei" sz="24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729"/>
              </a:spcBef>
            </a:pPr>
            <a:r>
              <a:rPr sz="2400" spc="-10">
                <a:solidFill>
                  <a:srgbClr val="2C3F55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分析报告的案例分析</a:t>
            </a:r>
            <a:endParaRPr lang="Microsoft YaHei" altLang="Microsoft YaHei" sz="24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600"/>
          </a:p>
          <a:p>
            <a:pPr marL="12700" algn="l" rtl="0" eaLnBrk="0">
              <a:lnSpc>
                <a:spcPct val="91000"/>
              </a:lnSpc>
              <a:spcBef>
                <a:spcPts val="1"/>
              </a:spcBef>
            </a:pPr>
            <a:r>
              <a:rPr sz="2400" spc="-10">
                <a:solidFill>
                  <a:srgbClr val="2C3F55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</a:t>
            </a:r>
            <a:endParaRPr lang="Microsoft YaHei" altLang="Microsoft YaHei" sz="2400"/>
          </a:p>
        </p:txBody>
      </p:sp>
      <p:sp>
        <p:nvSpPr>
          <p:cNvPr id="9" name="textbox 9"/>
          <p:cNvSpPr/>
          <p:nvPr/>
        </p:nvSpPr>
        <p:spPr>
          <a:xfrm>
            <a:off x="1722424" y="2474264"/>
            <a:ext cx="1920239" cy="2011045"/>
          </a:xfrm>
          <a:prstGeom prst="rect">
            <a:avLst/>
          </a:prstGeom>
          <a:solidFill>
            <a:srgbClr val="00A5B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8120"/>
              </a:lnSpc>
            </a:pPr>
            <a:endParaRPr lang="Arial" altLang="Arial" sz="100"/>
          </a:p>
          <a:p>
            <a:pPr marL="301704" algn="l" rtl="0" eaLnBrk="0">
              <a:lnSpc>
                <a:spcPct val="87000"/>
              </a:lnSpc>
            </a:pPr>
            <a:r>
              <a:rPr sz="6000" spc="-1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60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box 11"/>
          <p:cNvSpPr/>
          <p:nvPr/>
        </p:nvSpPr>
        <p:spPr>
          <a:xfrm>
            <a:off x="1870020" y="3064900"/>
            <a:ext cx="3615054" cy="7854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879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8800" spc="60" baseline="-8286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r>
              <a:rPr sz="5700" spc="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5800" spc="0" baseline="18859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Microsoft YaHei" altLang="Microsoft YaHei" sz="3769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040099" y="1663699"/>
            <a:ext cx="10117897" cy="4335007"/>
          </a:xfrm>
          <a:prstGeom prst="rect">
            <a:avLst/>
          </a:prstGeom>
        </p:spPr>
      </p:pic>
      <p:sp>
        <p:nvSpPr>
          <p:cNvPr id="14" name="textbox 14"/>
          <p:cNvSpPr/>
          <p:nvPr/>
        </p:nvSpPr>
        <p:spPr>
          <a:xfrm>
            <a:off x="6333615" y="1842605"/>
            <a:ext cx="4748529" cy="13982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576"/>
              </a:lnSpc>
            </a:pPr>
            <a:endParaRPr lang="Arial" altLang="Arial" sz="100"/>
          </a:p>
          <a:p>
            <a:pPr marL="15300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endParaRPr lang="Microsoft YaHei" altLang="Microsoft YaHei" sz="2000"/>
          </a:p>
          <a:p>
            <a:pPr marL="22034" algn="l" rtl="0" eaLnBrk="0">
              <a:lnSpc>
                <a:spcPct val="91000"/>
              </a:lnSpc>
              <a:spcBef>
                <a:spcPts val="1579"/>
              </a:spcBef>
            </a:pPr>
            <a:r>
              <a:rPr sz="1500" spc="-10">
                <a:solidFill>
                  <a:srgbClr val="003C3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随着市场竞争日益激</a:t>
            </a:r>
            <a:r>
              <a:rPr sz="1500" spc="0">
                <a:solidFill>
                  <a:srgbClr val="003C3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烈，企业经营环境日趋复杂。为了</a:t>
            </a:r>
            <a:endParaRPr lang="Microsoft YaHei" altLang="Microsoft YaHei" sz="1500"/>
          </a:p>
          <a:p>
            <a:pPr marL="13652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50">
                <a:solidFill>
                  <a:srgbClr val="003C3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更好地了解企业的经营状况，制定科学合理的</a:t>
            </a:r>
            <a:r>
              <a:rPr sz="1500" spc="-30">
                <a:solidFill>
                  <a:srgbClr val="003C3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</a:t>
            </a:r>
            <a:r>
              <a:rPr sz="1500" spc="0">
                <a:solidFill>
                  <a:srgbClr val="003C3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营策略，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70">
                <a:solidFill>
                  <a:srgbClr val="003C3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编制经营分析报告显得尤为重要</a:t>
            </a:r>
            <a:r>
              <a:rPr sz="1500" spc="-10">
                <a:solidFill>
                  <a:srgbClr val="003C3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5" name="textbox 15"/>
          <p:cNvSpPr/>
          <p:nvPr/>
        </p:nvSpPr>
        <p:spPr>
          <a:xfrm>
            <a:off x="1274648" y="4005912"/>
            <a:ext cx="4595495" cy="13982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718"/>
              </a:lnSpc>
            </a:pPr>
            <a:endParaRPr lang="Arial" altLang="Arial" sz="100"/>
          </a:p>
          <a:p>
            <a:pPr marL="39989" algn="l" rtl="0" eaLnBrk="0">
              <a:lnSpc>
                <a:spcPct val="92000"/>
              </a:lnSpc>
            </a:pPr>
            <a:r>
              <a:rPr sz="2000" spc="-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Microsoft YaHei" altLang="Microsoft YaHei" sz="2000"/>
          </a:p>
          <a:p>
            <a:pPr marL="13461" algn="l" rtl="0" eaLnBrk="0">
              <a:lnSpc>
                <a:spcPct val="91000"/>
              </a:lnSpc>
              <a:spcBef>
                <a:spcPts val="156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旨在通过对企业经营数据的深入分析，揭示企业</a:t>
            </a:r>
            <a:endParaRPr lang="Microsoft YaHei" altLang="Microsoft YaHei" sz="1500"/>
          </a:p>
          <a:p>
            <a:pPr marL="21081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的经营状况、竞争优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势和存在的问题，为企业的战略决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策提供有力支持</a:t>
            </a: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6" name="textbox 16"/>
          <p:cNvSpPr/>
          <p:nvPr/>
        </p:nvSpPr>
        <p:spPr>
          <a:xfrm>
            <a:off x="442263" y="318468"/>
            <a:ext cx="3837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82319"/>
              </a:tabLst>
            </a:pPr>
            <a:r>
              <a:rPr sz="30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报告的背景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和目的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7" name="picture 3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 rot="21600000">
            <a:off x="4624187" y="1957189"/>
            <a:ext cx="2943620" cy="2943620"/>
            <a:chExt cx="2943620" cy="2943620"/>
          </a:xfrm>
        </p:grpSpPr>
        <p:sp>
          <p:nvSpPr>
            <p:cNvPr id="38" name="path"/>
            <p:cNvSpPr/>
            <p:nvPr/>
          </p:nvSpPr>
          <p:spPr>
            <a:xfrm>
              <a:off x="0" y="0"/>
              <a:ext cx="2943620" cy="2943620"/>
            </a:xfrm>
            <a:custGeom>
              <a:rect l="0" t="0" r="0" b="0"/>
              <a:pathLst>
                <a:path w="4635" h="4635">
                  <a:moveTo>
                    <a:pt x="0" y="2317"/>
                  </a:moveTo>
                  <a:cubicBezTo>
                    <a:pt x="0" y="1037"/>
                    <a:pt x="1037" y="0"/>
                    <a:pt x="2317" y="0"/>
                  </a:cubicBezTo>
                  <a:lnTo>
                    <a:pt x="2317" y="0"/>
                  </a:lnTo>
                  <a:lnTo>
                    <a:pt x="2317" y="0"/>
                  </a:lnTo>
                  <a:lnTo>
                    <a:pt x="2317" y="0"/>
                  </a:lnTo>
                  <a:cubicBezTo>
                    <a:pt x="3597" y="0"/>
                    <a:pt x="4635" y="1037"/>
                    <a:pt x="4635" y="2317"/>
                  </a:cubicBezTo>
                  <a:lnTo>
                    <a:pt x="4635" y="2317"/>
                  </a:lnTo>
                  <a:cubicBezTo>
                    <a:pt x="4635" y="2317"/>
                    <a:pt x="4635" y="2317"/>
                    <a:pt x="4635" y="2317"/>
                  </a:cubicBezTo>
                  <a:lnTo>
                    <a:pt x="4635" y="2317"/>
                  </a:lnTo>
                  <a:lnTo>
                    <a:pt x="4635" y="2317"/>
                  </a:lnTo>
                  <a:lnTo>
                    <a:pt x="4635" y="2317"/>
                  </a:lnTo>
                  <a:cubicBezTo>
                    <a:pt x="4635" y="3597"/>
                    <a:pt x="3597" y="4635"/>
                    <a:pt x="2317" y="4635"/>
                  </a:cubicBezTo>
                  <a:lnTo>
                    <a:pt x="2317" y="4635"/>
                  </a:lnTo>
                  <a:lnTo>
                    <a:pt x="2317" y="4635"/>
                  </a:lnTo>
                  <a:lnTo>
                    <a:pt x="2317" y="4635"/>
                  </a:lnTo>
                  <a:cubicBezTo>
                    <a:pt x="1037" y="4635"/>
                    <a:pt x="0" y="3597"/>
                    <a:pt x="0" y="2317"/>
                  </a:cubicBezTo>
                  <a:lnTo>
                    <a:pt x="0" y="2317"/>
                  </a:lnTo>
                  <a:close/>
                </a:path>
              </a:pathLst>
            </a:custGeom>
            <a:solidFill>
              <a:srgbClr val="349E91">
                <a:alpha val="32941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146591" y="146591"/>
              <a:ext cx="2650436" cy="2650435"/>
            </a:xfrm>
            <a:custGeom>
              <a:rect l="0" t="0" r="0" b="0"/>
              <a:pathLst>
                <a:path w="4173" h="4173">
                  <a:moveTo>
                    <a:pt x="0" y="2086"/>
                  </a:moveTo>
                  <a:cubicBezTo>
                    <a:pt x="0" y="934"/>
                    <a:pt x="934" y="0"/>
                    <a:pt x="2086" y="0"/>
                  </a:cubicBezTo>
                  <a:lnTo>
                    <a:pt x="2086" y="0"/>
                  </a:lnTo>
                  <a:lnTo>
                    <a:pt x="2086" y="0"/>
                  </a:lnTo>
                  <a:lnTo>
                    <a:pt x="2086" y="0"/>
                  </a:lnTo>
                  <a:cubicBezTo>
                    <a:pt x="3239" y="0"/>
                    <a:pt x="4173" y="934"/>
                    <a:pt x="4173" y="2086"/>
                  </a:cubicBezTo>
                  <a:lnTo>
                    <a:pt x="4173" y="2086"/>
                  </a:lnTo>
                  <a:cubicBezTo>
                    <a:pt x="4173" y="2086"/>
                    <a:pt x="4173" y="2086"/>
                    <a:pt x="4173" y="2086"/>
                  </a:cubicBezTo>
                  <a:lnTo>
                    <a:pt x="4173" y="2086"/>
                  </a:lnTo>
                  <a:lnTo>
                    <a:pt x="4173" y="2086"/>
                  </a:lnTo>
                  <a:lnTo>
                    <a:pt x="4173" y="2086"/>
                  </a:lnTo>
                  <a:cubicBezTo>
                    <a:pt x="4173" y="3239"/>
                    <a:pt x="3239" y="4173"/>
                    <a:pt x="2086" y="4173"/>
                  </a:cubicBezTo>
                  <a:lnTo>
                    <a:pt x="2086" y="4173"/>
                  </a:lnTo>
                  <a:lnTo>
                    <a:pt x="2086" y="4173"/>
                  </a:lnTo>
                  <a:lnTo>
                    <a:pt x="2086" y="4173"/>
                  </a:lnTo>
                  <a:cubicBezTo>
                    <a:pt x="934" y="4173"/>
                    <a:pt x="0" y="3239"/>
                    <a:pt x="0" y="2086"/>
                  </a:cubicBezTo>
                  <a:lnTo>
                    <a:pt x="0" y="2086"/>
                  </a:lnTo>
                  <a:close/>
                </a:path>
              </a:pathLst>
            </a:custGeom>
            <a:solidFill>
              <a:srgbClr val="52C6B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0" name="textbox 40"/>
          <p:cNvSpPr/>
          <p:nvPr/>
        </p:nvSpPr>
        <p:spPr>
          <a:xfrm>
            <a:off x="1218607" y="4987771"/>
            <a:ext cx="3836034" cy="10864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Arial" altLang="Arial" sz="700"/>
          </a:p>
          <a:p>
            <a:pPr marL="417720" algn="l" rtl="0" eaLnBrk="0">
              <a:lnSpc>
                <a:spcPct val="91000"/>
              </a:lnSpc>
              <a:spcBef>
                <a:spcPts val="4"/>
              </a:spcBef>
              <a:tabLst>
                <a:tab pos="754380"/>
              </a:tabLst>
            </a:pPr>
            <a:r>
              <a:rPr sz="23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</a:t>
            </a:r>
            <a:r>
              <a:rPr sz="2300" spc="3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财务分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2300"/>
          </a:p>
          <a:p>
            <a:pPr algn="l" rtl="0" eaLnBrk="0">
              <a:lnSpc>
                <a:spcPct val="119000"/>
              </a:lnSpc>
            </a:pPr>
            <a:endParaRPr lang="Arial" altLang="Arial" sz="300"/>
          </a:p>
          <a:p>
            <a:pPr marL="225652" indent="-1028" algn="l" rtl="0" eaLnBrk="0">
              <a:lnSpc>
                <a:spcPct val="147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对企业近几年的财务报表进行深入分析，了解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业的盈利能力、偿债能力和运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效率。</a:t>
            </a:r>
            <a:endParaRPr lang="Microsoft YaHei" altLang="Microsoft YaHei" sz="13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1231307" y="5000471"/>
            <a:ext cx="405020" cy="405020"/>
            <a:chExt cx="405020" cy="405020"/>
          </a:xfrm>
        </p:grpSpPr>
        <p:sp>
          <p:nvSpPr>
            <p:cNvPr id="41" name="path"/>
            <p:cNvSpPr/>
            <p:nvPr/>
          </p:nvSpPr>
          <p:spPr>
            <a:xfrm>
              <a:off x="0" y="0"/>
              <a:ext cx="405020" cy="405020"/>
            </a:xfrm>
            <a:custGeom>
              <a:rect l="0" t="0" r="0" b="0"/>
              <a:pathLst>
                <a:path w="637" h="637">
                  <a:moveTo>
                    <a:pt x="0" y="318"/>
                  </a:moveTo>
                  <a:cubicBezTo>
                    <a:pt x="0" y="142"/>
                    <a:pt x="142" y="0"/>
                    <a:pt x="318" y="0"/>
                  </a:cubicBezTo>
                  <a:lnTo>
                    <a:pt x="318" y="0"/>
                  </a:lnTo>
                  <a:lnTo>
                    <a:pt x="318" y="0"/>
                  </a:lnTo>
                  <a:lnTo>
                    <a:pt x="318" y="0"/>
                  </a:lnTo>
                  <a:cubicBezTo>
                    <a:pt x="495" y="0"/>
                    <a:pt x="637" y="142"/>
                    <a:pt x="637" y="318"/>
                  </a:cubicBezTo>
                  <a:lnTo>
                    <a:pt x="637" y="318"/>
                  </a:lnTo>
                  <a:cubicBezTo>
                    <a:pt x="637" y="318"/>
                    <a:pt x="637" y="318"/>
                    <a:pt x="637" y="318"/>
                  </a:cubicBezTo>
                  <a:lnTo>
                    <a:pt x="637" y="318"/>
                  </a:lnTo>
                  <a:lnTo>
                    <a:pt x="637" y="318"/>
                  </a:lnTo>
                  <a:lnTo>
                    <a:pt x="637" y="318"/>
                  </a:lnTo>
                  <a:cubicBezTo>
                    <a:pt x="637" y="495"/>
                    <a:pt x="495" y="637"/>
                    <a:pt x="318" y="637"/>
                  </a:cubicBezTo>
                  <a:lnTo>
                    <a:pt x="318" y="637"/>
                  </a:lnTo>
                  <a:lnTo>
                    <a:pt x="318" y="637"/>
                  </a:lnTo>
                  <a:lnTo>
                    <a:pt x="318" y="637"/>
                  </a:lnTo>
                  <a:cubicBezTo>
                    <a:pt x="142" y="637"/>
                    <a:pt x="0" y="495"/>
                    <a:pt x="0" y="318"/>
                  </a:cubicBezTo>
                  <a:lnTo>
                    <a:pt x="0" y="318"/>
                  </a:lnTo>
                  <a:close/>
                </a:path>
              </a:pathLst>
            </a:custGeom>
            <a:solidFill>
              <a:srgbClr val="007C86">
                <a:alpha val="21176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81004" y="81003"/>
              <a:ext cx="243011" cy="243011"/>
            </a:xfrm>
            <a:custGeom>
              <a:rect l="0" t="0" r="0" b="0"/>
              <a:pathLst>
                <a:path w="382" h="382">
                  <a:moveTo>
                    <a:pt x="0" y="191"/>
                  </a:moveTo>
                  <a:cubicBezTo>
                    <a:pt x="0" y="85"/>
                    <a:pt x="85" y="0"/>
                    <a:pt x="191" y="0"/>
                  </a:cubicBezTo>
                  <a:lnTo>
                    <a:pt x="191" y="0"/>
                  </a:lnTo>
                  <a:lnTo>
                    <a:pt x="191" y="0"/>
                  </a:lnTo>
                  <a:lnTo>
                    <a:pt x="191" y="0"/>
                  </a:lnTo>
                  <a:cubicBezTo>
                    <a:pt x="297" y="0"/>
                    <a:pt x="382" y="85"/>
                    <a:pt x="382" y="191"/>
                  </a:cubicBezTo>
                  <a:lnTo>
                    <a:pt x="382" y="191"/>
                  </a:lnTo>
                  <a:cubicBezTo>
                    <a:pt x="382" y="191"/>
                    <a:pt x="382" y="191"/>
                    <a:pt x="382" y="191"/>
                  </a:cubicBezTo>
                  <a:lnTo>
                    <a:pt x="382" y="191"/>
                  </a:lnTo>
                  <a:lnTo>
                    <a:pt x="382" y="191"/>
                  </a:lnTo>
                  <a:lnTo>
                    <a:pt x="382" y="191"/>
                  </a:lnTo>
                  <a:cubicBezTo>
                    <a:pt x="382" y="297"/>
                    <a:pt x="297" y="382"/>
                    <a:pt x="191" y="382"/>
                  </a:cubicBezTo>
                  <a:lnTo>
                    <a:pt x="191" y="382"/>
                  </a:lnTo>
                  <a:lnTo>
                    <a:pt x="191" y="382"/>
                  </a:lnTo>
                  <a:lnTo>
                    <a:pt x="191" y="382"/>
                  </a:lnTo>
                  <a:cubicBezTo>
                    <a:pt x="85" y="382"/>
                    <a:pt x="0" y="297"/>
                    <a:pt x="0" y="191"/>
                  </a:cubicBezTo>
                  <a:lnTo>
                    <a:pt x="0" y="191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3" name="textbox 43"/>
          <p:cNvSpPr/>
          <p:nvPr/>
        </p:nvSpPr>
        <p:spPr>
          <a:xfrm>
            <a:off x="442263" y="318468"/>
            <a:ext cx="4599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2319"/>
              </a:tabLst>
            </a:pPr>
            <a:r>
              <a:rPr sz="30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报告的结构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和内容概述</a:t>
            </a:r>
            <a:endParaRPr lang="Microsoft YaHei" altLang="Microsoft YaHei" sz="3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4" name="textbox 64"/>
          <p:cNvSpPr/>
          <p:nvPr/>
        </p:nvSpPr>
        <p:spPr>
          <a:xfrm>
            <a:off x="7534742" y="5574841"/>
            <a:ext cx="4138295" cy="4832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822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基于以上分析，提出针对性的经营策略和建议，帮助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</a:t>
            </a:r>
            <a:endParaRPr lang="Microsoft YaHei" altLang="Microsoft YaHei" sz="1300"/>
          </a:p>
          <a:p>
            <a:pPr marL="13556" algn="l" rtl="0" eaLnBrk="0">
              <a:lnSpc>
                <a:spcPts val="2270"/>
              </a:lnSpc>
            </a:pPr>
            <a:r>
              <a:rPr sz="13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业实现可持续发</a:t>
            </a: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65" name="textbox 65"/>
          <p:cNvSpPr/>
          <p:nvPr/>
        </p:nvSpPr>
        <p:spPr>
          <a:xfrm>
            <a:off x="7680305" y="2018403"/>
            <a:ext cx="3762375" cy="4838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23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分析主要竞争对手的经营状况、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竞争优势和劣势，</a:t>
            </a:r>
            <a:endParaRPr lang="Microsoft YaHei" altLang="Microsoft YaHei" sz="1300"/>
          </a:p>
          <a:p>
            <a:pPr marL="17329" algn="l" rtl="0" eaLnBrk="0">
              <a:lnSpc>
                <a:spcPts val="2270"/>
              </a:lnSpc>
            </a:pP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为企业制定竞争策略提供依据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66" name="textbox 66"/>
          <p:cNvSpPr/>
          <p:nvPr/>
        </p:nvSpPr>
        <p:spPr>
          <a:xfrm>
            <a:off x="7948149" y="3837661"/>
            <a:ext cx="3623945" cy="4845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97"/>
              </a:lnSpc>
            </a:pPr>
            <a:endParaRPr lang="Arial" altLang="Arial" sz="100"/>
          </a:p>
          <a:p>
            <a:pPr marL="13043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识别企业面临的市场风险、财务风险、技术风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险</a:t>
            </a:r>
            <a:endParaRPr lang="Microsoft YaHei" altLang="Microsoft YaHei" sz="1300"/>
          </a:p>
          <a:p>
            <a:pPr marL="12700" algn="l" rtl="0" eaLnBrk="0">
              <a:lnSpc>
                <a:spcPts val="2269"/>
              </a:lnSpc>
            </a:pP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等，为企业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制定风险应对策略提供参考。</a:t>
            </a:r>
            <a:endParaRPr lang="Microsoft YaHei" altLang="Microsoft YaHei" sz="1300"/>
          </a:p>
        </p:txBody>
      </p:sp>
      <p:sp>
        <p:nvSpPr>
          <p:cNvPr id="67" name="path"/>
          <p:cNvSpPr/>
          <p:nvPr/>
        </p:nvSpPr>
        <p:spPr>
          <a:xfrm>
            <a:off x="5453879" y="2786880"/>
            <a:ext cx="1284240" cy="1284240"/>
          </a:xfrm>
          <a:custGeom>
            <a:rect l="0" t="0" r="0" b="0"/>
            <a:pathLst>
              <a:path w="2022" h="2022">
                <a:moveTo>
                  <a:pt x="1915" y="567"/>
                </a:moveTo>
                <a:lnTo>
                  <a:pt x="1285" y="1197"/>
                </a:lnTo>
                <a:lnTo>
                  <a:pt x="2003" y="1197"/>
                </a:lnTo>
                <a:lnTo>
                  <a:pt x="2003" y="1197"/>
                </a:lnTo>
                <a:cubicBezTo>
                  <a:pt x="2015" y="1136"/>
                  <a:pt x="2022" y="1074"/>
                  <a:pt x="2022" y="1011"/>
                </a:cubicBezTo>
                <a:lnTo>
                  <a:pt x="2022" y="1011"/>
                </a:lnTo>
                <a:cubicBezTo>
                  <a:pt x="2022" y="851"/>
                  <a:pt x="1981" y="701"/>
                  <a:pt x="1915" y="567"/>
                </a:cubicBezTo>
                <a:moveTo>
                  <a:pt x="1330" y="963"/>
                </a:moveTo>
                <a:lnTo>
                  <a:pt x="1849" y="445"/>
                </a:lnTo>
                <a:lnTo>
                  <a:pt x="1849" y="445"/>
                </a:lnTo>
                <a:cubicBezTo>
                  <a:pt x="1725" y="263"/>
                  <a:pt x="1542" y="127"/>
                  <a:pt x="1330" y="56"/>
                </a:cubicBezTo>
                <a:lnTo>
                  <a:pt x="1330" y="56"/>
                </a:lnTo>
                <a:lnTo>
                  <a:pt x="1330" y="963"/>
                </a:lnTo>
                <a:close/>
                <a:moveTo>
                  <a:pt x="1058" y="1330"/>
                </a:moveTo>
                <a:lnTo>
                  <a:pt x="1577" y="1849"/>
                </a:lnTo>
                <a:lnTo>
                  <a:pt x="1577" y="1849"/>
                </a:lnTo>
                <a:cubicBezTo>
                  <a:pt x="1759" y="1726"/>
                  <a:pt x="1894" y="1543"/>
                  <a:pt x="1965" y="1330"/>
                </a:cubicBezTo>
                <a:lnTo>
                  <a:pt x="1965" y="1330"/>
                </a:lnTo>
                <a:lnTo>
                  <a:pt x="1058" y="1330"/>
                </a:lnTo>
                <a:close/>
                <a:moveTo>
                  <a:pt x="1197" y="742"/>
                </a:moveTo>
                <a:lnTo>
                  <a:pt x="1197" y="18"/>
                </a:lnTo>
                <a:lnTo>
                  <a:pt x="1197" y="18"/>
                </a:lnTo>
                <a:cubicBezTo>
                  <a:pt x="1136" y="7"/>
                  <a:pt x="1074" y="0"/>
                  <a:pt x="1011" y="0"/>
                </a:cubicBezTo>
                <a:lnTo>
                  <a:pt x="1011" y="0"/>
                </a:lnTo>
                <a:cubicBezTo>
                  <a:pt x="849" y="0"/>
                  <a:pt x="699" y="41"/>
                  <a:pt x="563" y="108"/>
                </a:cubicBezTo>
                <a:lnTo>
                  <a:pt x="563" y="108"/>
                </a:lnTo>
                <a:lnTo>
                  <a:pt x="1197" y="742"/>
                </a:lnTo>
                <a:close/>
                <a:moveTo>
                  <a:pt x="825" y="1286"/>
                </a:moveTo>
                <a:lnTo>
                  <a:pt x="825" y="2003"/>
                </a:lnTo>
                <a:lnTo>
                  <a:pt x="825" y="2003"/>
                </a:lnTo>
                <a:cubicBezTo>
                  <a:pt x="885" y="2015"/>
                  <a:pt x="947" y="2022"/>
                  <a:pt x="1011" y="2022"/>
                </a:cubicBezTo>
                <a:lnTo>
                  <a:pt x="1011" y="2022"/>
                </a:lnTo>
                <a:cubicBezTo>
                  <a:pt x="1171" y="2022"/>
                  <a:pt x="1320" y="1981"/>
                  <a:pt x="1454" y="1915"/>
                </a:cubicBezTo>
                <a:lnTo>
                  <a:pt x="1454" y="1915"/>
                </a:lnTo>
                <a:lnTo>
                  <a:pt x="825" y="1286"/>
                </a:lnTo>
                <a:close/>
                <a:moveTo>
                  <a:pt x="691" y="1060"/>
                </a:moveTo>
                <a:lnTo>
                  <a:pt x="173" y="1577"/>
                </a:lnTo>
                <a:lnTo>
                  <a:pt x="173" y="1577"/>
                </a:lnTo>
                <a:cubicBezTo>
                  <a:pt x="296" y="1759"/>
                  <a:pt x="479" y="1894"/>
                  <a:pt x="691" y="1965"/>
                </a:cubicBezTo>
                <a:lnTo>
                  <a:pt x="691" y="1965"/>
                </a:lnTo>
                <a:lnTo>
                  <a:pt x="691" y="1060"/>
                </a:lnTo>
                <a:close/>
                <a:moveTo>
                  <a:pt x="18" y="825"/>
                </a:moveTo>
                <a:cubicBezTo>
                  <a:pt x="7" y="885"/>
                  <a:pt x="0" y="947"/>
                  <a:pt x="0" y="1011"/>
                </a:cubicBezTo>
                <a:lnTo>
                  <a:pt x="0" y="1011"/>
                </a:lnTo>
                <a:cubicBezTo>
                  <a:pt x="0" y="1171"/>
                  <a:pt x="40" y="1321"/>
                  <a:pt x="107" y="1455"/>
                </a:cubicBezTo>
                <a:lnTo>
                  <a:pt x="107" y="1455"/>
                </a:lnTo>
                <a:lnTo>
                  <a:pt x="737" y="825"/>
                </a:lnTo>
                <a:lnTo>
                  <a:pt x="18" y="825"/>
                </a:lnTo>
                <a:lnTo>
                  <a:pt x="18" y="825"/>
                </a:lnTo>
                <a:close/>
                <a:moveTo>
                  <a:pt x="442" y="175"/>
                </a:moveTo>
                <a:cubicBezTo>
                  <a:pt x="261" y="298"/>
                  <a:pt x="127" y="480"/>
                  <a:pt x="56" y="691"/>
                </a:cubicBezTo>
                <a:lnTo>
                  <a:pt x="56" y="691"/>
                </a:lnTo>
                <a:lnTo>
                  <a:pt x="958" y="691"/>
                </a:lnTo>
                <a:lnTo>
                  <a:pt x="442" y="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8" name="textbox 68"/>
          <p:cNvSpPr/>
          <p:nvPr/>
        </p:nvSpPr>
        <p:spPr>
          <a:xfrm>
            <a:off x="1208710" y="3837661"/>
            <a:ext cx="3453129" cy="4845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22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分析企业所处的行业市场趋势、竞争格局和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</a:t>
            </a:r>
            <a:endParaRPr lang="Microsoft YaHei" altLang="Microsoft YaHei" sz="1300"/>
          </a:p>
          <a:p>
            <a:pPr marL="13385" algn="l" rtl="0" eaLnBrk="0">
              <a:lnSpc>
                <a:spcPts val="2268"/>
              </a:lnSpc>
            </a:pP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在机会，评估企业的市场地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位。</a:t>
            </a:r>
            <a:endParaRPr lang="Microsoft YaHei" altLang="Microsoft YaHei" sz="1300"/>
          </a:p>
        </p:txBody>
      </p:sp>
      <p:sp>
        <p:nvSpPr>
          <p:cNvPr id="69" name="textbox 69"/>
          <p:cNvSpPr/>
          <p:nvPr/>
        </p:nvSpPr>
        <p:spPr>
          <a:xfrm>
            <a:off x="1348669" y="2018060"/>
            <a:ext cx="3281679" cy="4838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25"/>
              </a:lnSpc>
            </a:pPr>
            <a:endParaRPr lang="Arial" altLang="Arial" sz="100"/>
          </a:p>
          <a:p>
            <a:pPr marL="14071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本报告分为五个部分，包括市场分析、财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</a:t>
            </a:r>
            <a:endParaRPr lang="Microsoft YaHei" altLang="Microsoft YaHei" sz="1300"/>
          </a:p>
          <a:p>
            <a:pPr marL="12700" algn="l" rtl="0" eaLnBrk="0">
              <a:lnSpc>
                <a:spcPts val="2262"/>
              </a:lnSpc>
            </a:pP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分析、竞争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分析、风险分析和结论建议。</a:t>
            </a:r>
            <a:endParaRPr lang="Microsoft YaHei" altLang="Microsoft YaHei" sz="1300"/>
          </a:p>
        </p:txBody>
      </p:sp>
      <p:sp>
        <p:nvSpPr>
          <p:cNvPr id="70" name="textbox 70"/>
          <p:cNvSpPr/>
          <p:nvPr/>
        </p:nvSpPr>
        <p:spPr>
          <a:xfrm>
            <a:off x="9040927" y="3195275"/>
            <a:ext cx="2263775" cy="4610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Arial" altLang="Arial" sz="700"/>
          </a:p>
          <a:p>
            <a:pPr marL="12700" algn="l" rtl="0" eaLnBrk="0">
              <a:lnSpc>
                <a:spcPct val="92000"/>
              </a:lnSpc>
              <a:spcBef>
                <a:spcPts val="4"/>
              </a:spcBef>
            </a:pPr>
            <a:r>
              <a:rPr sz="2300" spc="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4.</a:t>
            </a:r>
            <a:r>
              <a:rPr sz="2300" spc="4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2300" spc="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</a:t>
            </a: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r>
              <a:rPr sz="23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endParaRPr lang="Microsoft YaHei" altLang="Microsoft YaHei" sz="23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10886863" y="3207975"/>
            <a:ext cx="405021" cy="405019"/>
            <a:chExt cx="405021" cy="405019"/>
          </a:xfrm>
        </p:grpSpPr>
        <p:sp>
          <p:nvSpPr>
            <p:cNvPr id="71" name="path"/>
            <p:cNvSpPr/>
            <p:nvPr/>
          </p:nvSpPr>
          <p:spPr>
            <a:xfrm>
              <a:off x="0" y="0"/>
              <a:ext cx="405021" cy="405019"/>
            </a:xfrm>
            <a:custGeom>
              <a:rect l="0" t="0" r="0" b="0"/>
              <a:pathLst>
                <a:path w="637" h="637">
                  <a:moveTo>
                    <a:pt x="0" y="318"/>
                  </a:moveTo>
                  <a:cubicBezTo>
                    <a:pt x="0" y="142"/>
                    <a:pt x="142" y="0"/>
                    <a:pt x="318" y="0"/>
                  </a:cubicBezTo>
                  <a:lnTo>
                    <a:pt x="318" y="0"/>
                  </a:lnTo>
                  <a:lnTo>
                    <a:pt x="318" y="0"/>
                  </a:lnTo>
                  <a:lnTo>
                    <a:pt x="318" y="0"/>
                  </a:lnTo>
                  <a:cubicBezTo>
                    <a:pt x="495" y="0"/>
                    <a:pt x="637" y="142"/>
                    <a:pt x="637" y="318"/>
                  </a:cubicBezTo>
                  <a:lnTo>
                    <a:pt x="637" y="318"/>
                  </a:lnTo>
                  <a:cubicBezTo>
                    <a:pt x="637" y="318"/>
                    <a:pt x="637" y="318"/>
                    <a:pt x="637" y="318"/>
                  </a:cubicBezTo>
                  <a:lnTo>
                    <a:pt x="637" y="318"/>
                  </a:lnTo>
                  <a:lnTo>
                    <a:pt x="637" y="318"/>
                  </a:lnTo>
                  <a:lnTo>
                    <a:pt x="637" y="318"/>
                  </a:lnTo>
                  <a:cubicBezTo>
                    <a:pt x="637" y="495"/>
                    <a:pt x="495" y="637"/>
                    <a:pt x="318" y="637"/>
                  </a:cubicBezTo>
                  <a:lnTo>
                    <a:pt x="318" y="637"/>
                  </a:lnTo>
                  <a:lnTo>
                    <a:pt x="318" y="637"/>
                  </a:lnTo>
                  <a:lnTo>
                    <a:pt x="318" y="637"/>
                  </a:lnTo>
                  <a:cubicBezTo>
                    <a:pt x="142" y="637"/>
                    <a:pt x="0" y="495"/>
                    <a:pt x="0" y="318"/>
                  </a:cubicBezTo>
                  <a:lnTo>
                    <a:pt x="0" y="318"/>
                  </a:lnTo>
                  <a:close/>
                </a:path>
              </a:pathLst>
            </a:custGeom>
            <a:solidFill>
              <a:srgbClr val="007C8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78692" y="81003"/>
              <a:ext cx="243012" cy="243011"/>
            </a:xfrm>
            <a:custGeom>
              <a:rect l="0" t="0" r="0" b="0"/>
              <a:pathLst>
                <a:path w="382" h="382">
                  <a:moveTo>
                    <a:pt x="0" y="191"/>
                  </a:moveTo>
                  <a:cubicBezTo>
                    <a:pt x="0" y="85"/>
                    <a:pt x="85" y="0"/>
                    <a:pt x="191" y="0"/>
                  </a:cubicBezTo>
                  <a:lnTo>
                    <a:pt x="191" y="0"/>
                  </a:lnTo>
                  <a:lnTo>
                    <a:pt x="191" y="0"/>
                  </a:lnTo>
                  <a:lnTo>
                    <a:pt x="191" y="0"/>
                  </a:lnTo>
                  <a:cubicBezTo>
                    <a:pt x="297" y="0"/>
                    <a:pt x="382" y="85"/>
                    <a:pt x="382" y="191"/>
                  </a:cubicBezTo>
                  <a:lnTo>
                    <a:pt x="382" y="191"/>
                  </a:lnTo>
                  <a:cubicBezTo>
                    <a:pt x="382" y="191"/>
                    <a:pt x="382" y="191"/>
                    <a:pt x="382" y="191"/>
                  </a:cubicBezTo>
                  <a:lnTo>
                    <a:pt x="382" y="191"/>
                  </a:lnTo>
                  <a:lnTo>
                    <a:pt x="382" y="191"/>
                  </a:lnTo>
                  <a:lnTo>
                    <a:pt x="382" y="191"/>
                  </a:lnTo>
                  <a:cubicBezTo>
                    <a:pt x="382" y="297"/>
                    <a:pt x="297" y="382"/>
                    <a:pt x="191" y="382"/>
                  </a:cubicBezTo>
                  <a:lnTo>
                    <a:pt x="191" y="382"/>
                  </a:lnTo>
                  <a:lnTo>
                    <a:pt x="191" y="382"/>
                  </a:lnTo>
                  <a:lnTo>
                    <a:pt x="191" y="382"/>
                  </a:lnTo>
                  <a:cubicBezTo>
                    <a:pt x="85" y="382"/>
                    <a:pt x="0" y="297"/>
                    <a:pt x="0" y="191"/>
                  </a:cubicBezTo>
                  <a:lnTo>
                    <a:pt x="0" y="191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3" name="textbox 73"/>
          <p:cNvSpPr/>
          <p:nvPr/>
        </p:nvSpPr>
        <p:spPr>
          <a:xfrm>
            <a:off x="891492" y="3195275"/>
            <a:ext cx="2210435" cy="4610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8000"/>
              </a:lnSpc>
            </a:pPr>
            <a:endParaRPr lang="Arial" altLang="Arial" sz="700"/>
          </a:p>
          <a:p>
            <a:pPr marL="417720" algn="l" rtl="0" eaLnBrk="0">
              <a:lnSpc>
                <a:spcPct val="92000"/>
              </a:lnSpc>
              <a:tabLst>
                <a:tab pos="688975"/>
              </a:tabLst>
            </a:pPr>
            <a:r>
              <a:rPr sz="23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</a:t>
            </a:r>
            <a:r>
              <a:rPr sz="2300" spc="2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23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904192" y="3207975"/>
            <a:ext cx="405020" cy="405019"/>
            <a:chExt cx="405020" cy="405019"/>
          </a:xfrm>
        </p:grpSpPr>
        <p:sp>
          <p:nvSpPr>
            <p:cNvPr id="74" name="path"/>
            <p:cNvSpPr/>
            <p:nvPr/>
          </p:nvSpPr>
          <p:spPr>
            <a:xfrm>
              <a:off x="0" y="0"/>
              <a:ext cx="405020" cy="405019"/>
            </a:xfrm>
            <a:custGeom>
              <a:rect l="0" t="0" r="0" b="0"/>
              <a:pathLst>
                <a:path w="637" h="637">
                  <a:moveTo>
                    <a:pt x="0" y="318"/>
                  </a:moveTo>
                  <a:cubicBezTo>
                    <a:pt x="0" y="142"/>
                    <a:pt x="142" y="0"/>
                    <a:pt x="318" y="0"/>
                  </a:cubicBezTo>
                  <a:lnTo>
                    <a:pt x="318" y="0"/>
                  </a:lnTo>
                  <a:lnTo>
                    <a:pt x="318" y="0"/>
                  </a:lnTo>
                  <a:lnTo>
                    <a:pt x="318" y="0"/>
                  </a:lnTo>
                  <a:cubicBezTo>
                    <a:pt x="495" y="0"/>
                    <a:pt x="637" y="142"/>
                    <a:pt x="637" y="318"/>
                  </a:cubicBezTo>
                  <a:lnTo>
                    <a:pt x="637" y="318"/>
                  </a:lnTo>
                  <a:cubicBezTo>
                    <a:pt x="637" y="318"/>
                    <a:pt x="637" y="318"/>
                    <a:pt x="637" y="318"/>
                  </a:cubicBezTo>
                  <a:lnTo>
                    <a:pt x="637" y="318"/>
                  </a:lnTo>
                  <a:lnTo>
                    <a:pt x="637" y="318"/>
                  </a:lnTo>
                  <a:lnTo>
                    <a:pt x="637" y="318"/>
                  </a:lnTo>
                  <a:cubicBezTo>
                    <a:pt x="637" y="495"/>
                    <a:pt x="495" y="637"/>
                    <a:pt x="318" y="637"/>
                  </a:cubicBezTo>
                  <a:lnTo>
                    <a:pt x="318" y="637"/>
                  </a:lnTo>
                  <a:lnTo>
                    <a:pt x="318" y="637"/>
                  </a:lnTo>
                  <a:lnTo>
                    <a:pt x="318" y="637"/>
                  </a:lnTo>
                  <a:cubicBezTo>
                    <a:pt x="142" y="637"/>
                    <a:pt x="0" y="495"/>
                    <a:pt x="0" y="318"/>
                  </a:cubicBezTo>
                  <a:lnTo>
                    <a:pt x="0" y="318"/>
                  </a:lnTo>
                  <a:close/>
                </a:path>
              </a:pathLst>
            </a:custGeom>
            <a:solidFill>
              <a:srgbClr val="007C8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81004" y="81003"/>
              <a:ext cx="243012" cy="243011"/>
            </a:xfrm>
            <a:custGeom>
              <a:rect l="0" t="0" r="0" b="0"/>
              <a:pathLst>
                <a:path w="382" h="382">
                  <a:moveTo>
                    <a:pt x="0" y="191"/>
                  </a:moveTo>
                  <a:cubicBezTo>
                    <a:pt x="0" y="85"/>
                    <a:pt x="85" y="0"/>
                    <a:pt x="191" y="0"/>
                  </a:cubicBezTo>
                  <a:lnTo>
                    <a:pt x="191" y="0"/>
                  </a:lnTo>
                  <a:lnTo>
                    <a:pt x="191" y="0"/>
                  </a:lnTo>
                  <a:lnTo>
                    <a:pt x="191" y="0"/>
                  </a:lnTo>
                  <a:cubicBezTo>
                    <a:pt x="297" y="0"/>
                    <a:pt x="382" y="85"/>
                    <a:pt x="382" y="191"/>
                  </a:cubicBezTo>
                  <a:lnTo>
                    <a:pt x="382" y="191"/>
                  </a:lnTo>
                  <a:cubicBezTo>
                    <a:pt x="382" y="191"/>
                    <a:pt x="382" y="191"/>
                    <a:pt x="382" y="191"/>
                  </a:cubicBezTo>
                  <a:lnTo>
                    <a:pt x="382" y="191"/>
                  </a:lnTo>
                  <a:lnTo>
                    <a:pt x="382" y="191"/>
                  </a:lnTo>
                  <a:lnTo>
                    <a:pt x="382" y="191"/>
                  </a:lnTo>
                  <a:cubicBezTo>
                    <a:pt x="382" y="297"/>
                    <a:pt x="297" y="382"/>
                    <a:pt x="191" y="382"/>
                  </a:cubicBezTo>
                  <a:lnTo>
                    <a:pt x="191" y="382"/>
                  </a:lnTo>
                  <a:lnTo>
                    <a:pt x="191" y="382"/>
                  </a:lnTo>
                  <a:lnTo>
                    <a:pt x="191" y="382"/>
                  </a:lnTo>
                  <a:cubicBezTo>
                    <a:pt x="85" y="382"/>
                    <a:pt x="0" y="297"/>
                    <a:pt x="0" y="191"/>
                  </a:cubicBezTo>
                  <a:lnTo>
                    <a:pt x="0" y="191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6" name="textbox 76"/>
          <p:cNvSpPr/>
          <p:nvPr/>
        </p:nvSpPr>
        <p:spPr>
          <a:xfrm>
            <a:off x="1223472" y="1425541"/>
            <a:ext cx="2001520" cy="4616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700"/>
          </a:p>
          <a:p>
            <a:pPr marL="417720" algn="l" rtl="0" eaLnBrk="0">
              <a:lnSpc>
                <a:spcPct val="92000"/>
              </a:lnSpc>
              <a:spcBef>
                <a:spcPts val="6"/>
              </a:spcBef>
              <a:tabLst>
                <a:tab pos="811530"/>
              </a:tabLst>
            </a:pPr>
            <a:r>
              <a:rPr sz="23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报告结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</a:t>
            </a:r>
            <a:endParaRPr lang="Microsoft YaHei" altLang="Microsoft YaHei" sz="23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1236172" y="1438241"/>
            <a:ext cx="405020" cy="405019"/>
            <a:chExt cx="405020" cy="405019"/>
          </a:xfrm>
        </p:grpSpPr>
        <p:sp>
          <p:nvSpPr>
            <p:cNvPr id="77" name="path"/>
            <p:cNvSpPr/>
            <p:nvPr/>
          </p:nvSpPr>
          <p:spPr>
            <a:xfrm>
              <a:off x="0" y="0"/>
              <a:ext cx="405020" cy="405019"/>
            </a:xfrm>
            <a:custGeom>
              <a:rect l="0" t="0" r="0" b="0"/>
              <a:pathLst>
                <a:path w="637" h="637">
                  <a:moveTo>
                    <a:pt x="0" y="318"/>
                  </a:moveTo>
                  <a:cubicBezTo>
                    <a:pt x="0" y="142"/>
                    <a:pt x="142" y="0"/>
                    <a:pt x="318" y="0"/>
                  </a:cubicBezTo>
                  <a:lnTo>
                    <a:pt x="318" y="0"/>
                  </a:lnTo>
                  <a:lnTo>
                    <a:pt x="318" y="0"/>
                  </a:lnTo>
                  <a:lnTo>
                    <a:pt x="318" y="0"/>
                  </a:lnTo>
                  <a:cubicBezTo>
                    <a:pt x="495" y="0"/>
                    <a:pt x="637" y="142"/>
                    <a:pt x="637" y="318"/>
                  </a:cubicBezTo>
                  <a:lnTo>
                    <a:pt x="637" y="318"/>
                  </a:lnTo>
                  <a:cubicBezTo>
                    <a:pt x="637" y="318"/>
                    <a:pt x="637" y="318"/>
                    <a:pt x="637" y="318"/>
                  </a:cubicBezTo>
                  <a:lnTo>
                    <a:pt x="637" y="318"/>
                  </a:lnTo>
                  <a:lnTo>
                    <a:pt x="637" y="318"/>
                  </a:lnTo>
                  <a:lnTo>
                    <a:pt x="637" y="318"/>
                  </a:lnTo>
                  <a:cubicBezTo>
                    <a:pt x="637" y="495"/>
                    <a:pt x="495" y="637"/>
                    <a:pt x="318" y="637"/>
                  </a:cubicBezTo>
                  <a:lnTo>
                    <a:pt x="318" y="637"/>
                  </a:lnTo>
                  <a:lnTo>
                    <a:pt x="318" y="637"/>
                  </a:lnTo>
                  <a:lnTo>
                    <a:pt x="318" y="637"/>
                  </a:lnTo>
                  <a:cubicBezTo>
                    <a:pt x="142" y="637"/>
                    <a:pt x="0" y="495"/>
                    <a:pt x="0" y="318"/>
                  </a:cubicBezTo>
                  <a:lnTo>
                    <a:pt x="0" y="318"/>
                  </a:lnTo>
                  <a:close/>
                </a:path>
              </a:pathLst>
            </a:custGeom>
            <a:solidFill>
              <a:srgbClr val="007C8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81004" y="81004"/>
              <a:ext cx="243012" cy="243011"/>
            </a:xfrm>
            <a:custGeom>
              <a:rect l="0" t="0" r="0" b="0"/>
              <a:pathLst>
                <a:path w="382" h="382">
                  <a:moveTo>
                    <a:pt x="0" y="191"/>
                  </a:moveTo>
                  <a:cubicBezTo>
                    <a:pt x="0" y="85"/>
                    <a:pt x="85" y="0"/>
                    <a:pt x="191" y="0"/>
                  </a:cubicBezTo>
                  <a:lnTo>
                    <a:pt x="191" y="0"/>
                  </a:lnTo>
                  <a:lnTo>
                    <a:pt x="191" y="0"/>
                  </a:lnTo>
                  <a:lnTo>
                    <a:pt x="191" y="0"/>
                  </a:lnTo>
                  <a:cubicBezTo>
                    <a:pt x="297" y="0"/>
                    <a:pt x="382" y="85"/>
                    <a:pt x="382" y="191"/>
                  </a:cubicBezTo>
                  <a:lnTo>
                    <a:pt x="382" y="191"/>
                  </a:lnTo>
                  <a:cubicBezTo>
                    <a:pt x="382" y="191"/>
                    <a:pt x="382" y="191"/>
                    <a:pt x="382" y="191"/>
                  </a:cubicBezTo>
                  <a:lnTo>
                    <a:pt x="382" y="191"/>
                  </a:lnTo>
                  <a:lnTo>
                    <a:pt x="382" y="191"/>
                  </a:lnTo>
                  <a:lnTo>
                    <a:pt x="382" y="191"/>
                  </a:lnTo>
                  <a:cubicBezTo>
                    <a:pt x="382" y="297"/>
                    <a:pt x="297" y="382"/>
                    <a:pt x="191" y="382"/>
                  </a:cubicBezTo>
                  <a:lnTo>
                    <a:pt x="191" y="382"/>
                  </a:lnTo>
                  <a:cubicBezTo>
                    <a:pt x="85" y="382"/>
                    <a:pt x="0" y="297"/>
                    <a:pt x="0" y="191"/>
                  </a:cubicBezTo>
                  <a:lnTo>
                    <a:pt x="0" y="191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9" name="textbox 79"/>
          <p:cNvSpPr/>
          <p:nvPr/>
        </p:nvSpPr>
        <p:spPr>
          <a:xfrm>
            <a:off x="8602804" y="1530256"/>
            <a:ext cx="1538605" cy="3473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83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</a:t>
            </a:r>
            <a:r>
              <a:rPr sz="2300" spc="2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竞争分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2300"/>
          </a:p>
        </p:txBody>
      </p:sp>
      <p:sp>
        <p:nvSpPr>
          <p:cNvPr id="80" name="textbox 80"/>
          <p:cNvSpPr/>
          <p:nvPr/>
        </p:nvSpPr>
        <p:spPr>
          <a:xfrm>
            <a:off x="8600008" y="5091602"/>
            <a:ext cx="1536700" cy="3486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19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5.</a:t>
            </a:r>
            <a:r>
              <a:rPr sz="2300" spc="2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议</a:t>
            </a:r>
            <a:endParaRPr lang="Microsoft YaHei" altLang="Microsoft YaHei" sz="2300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10560533" y="1438241"/>
            <a:ext cx="405021" cy="405019"/>
            <a:chExt cx="405021" cy="405019"/>
          </a:xfrm>
        </p:grpSpPr>
        <p:sp>
          <p:nvSpPr>
            <p:cNvPr id="81" name="path"/>
            <p:cNvSpPr/>
            <p:nvPr/>
          </p:nvSpPr>
          <p:spPr>
            <a:xfrm>
              <a:off x="0" y="0"/>
              <a:ext cx="405021" cy="405019"/>
            </a:xfrm>
            <a:custGeom>
              <a:rect l="0" t="0" r="0" b="0"/>
              <a:pathLst>
                <a:path w="637" h="637">
                  <a:moveTo>
                    <a:pt x="0" y="318"/>
                  </a:moveTo>
                  <a:cubicBezTo>
                    <a:pt x="0" y="142"/>
                    <a:pt x="142" y="0"/>
                    <a:pt x="318" y="0"/>
                  </a:cubicBezTo>
                  <a:lnTo>
                    <a:pt x="318" y="0"/>
                  </a:lnTo>
                  <a:lnTo>
                    <a:pt x="318" y="0"/>
                  </a:lnTo>
                  <a:lnTo>
                    <a:pt x="318" y="0"/>
                  </a:lnTo>
                  <a:cubicBezTo>
                    <a:pt x="495" y="0"/>
                    <a:pt x="637" y="142"/>
                    <a:pt x="637" y="318"/>
                  </a:cubicBezTo>
                  <a:lnTo>
                    <a:pt x="637" y="318"/>
                  </a:lnTo>
                  <a:cubicBezTo>
                    <a:pt x="637" y="318"/>
                    <a:pt x="637" y="318"/>
                    <a:pt x="637" y="318"/>
                  </a:cubicBezTo>
                  <a:lnTo>
                    <a:pt x="637" y="318"/>
                  </a:lnTo>
                  <a:lnTo>
                    <a:pt x="637" y="318"/>
                  </a:lnTo>
                  <a:lnTo>
                    <a:pt x="637" y="318"/>
                  </a:lnTo>
                  <a:cubicBezTo>
                    <a:pt x="637" y="495"/>
                    <a:pt x="495" y="637"/>
                    <a:pt x="318" y="637"/>
                  </a:cubicBezTo>
                  <a:lnTo>
                    <a:pt x="318" y="637"/>
                  </a:lnTo>
                  <a:lnTo>
                    <a:pt x="318" y="637"/>
                  </a:lnTo>
                  <a:lnTo>
                    <a:pt x="318" y="637"/>
                  </a:lnTo>
                  <a:cubicBezTo>
                    <a:pt x="142" y="637"/>
                    <a:pt x="0" y="495"/>
                    <a:pt x="0" y="318"/>
                  </a:cubicBezTo>
                  <a:lnTo>
                    <a:pt x="0" y="318"/>
                  </a:lnTo>
                  <a:close/>
                </a:path>
              </a:pathLst>
            </a:custGeom>
            <a:solidFill>
              <a:srgbClr val="007C8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81006" y="81004"/>
              <a:ext cx="243011" cy="243011"/>
            </a:xfrm>
            <a:custGeom>
              <a:rect l="0" t="0" r="0" b="0"/>
              <a:pathLst>
                <a:path w="382" h="382">
                  <a:moveTo>
                    <a:pt x="0" y="191"/>
                  </a:moveTo>
                  <a:cubicBezTo>
                    <a:pt x="0" y="85"/>
                    <a:pt x="85" y="0"/>
                    <a:pt x="191" y="0"/>
                  </a:cubicBezTo>
                  <a:lnTo>
                    <a:pt x="191" y="0"/>
                  </a:lnTo>
                  <a:lnTo>
                    <a:pt x="191" y="0"/>
                  </a:lnTo>
                  <a:lnTo>
                    <a:pt x="191" y="0"/>
                  </a:lnTo>
                  <a:cubicBezTo>
                    <a:pt x="297" y="0"/>
                    <a:pt x="382" y="85"/>
                    <a:pt x="382" y="191"/>
                  </a:cubicBezTo>
                  <a:lnTo>
                    <a:pt x="382" y="191"/>
                  </a:lnTo>
                  <a:cubicBezTo>
                    <a:pt x="382" y="191"/>
                    <a:pt x="382" y="191"/>
                    <a:pt x="382" y="191"/>
                  </a:cubicBezTo>
                  <a:lnTo>
                    <a:pt x="382" y="191"/>
                  </a:lnTo>
                  <a:lnTo>
                    <a:pt x="382" y="191"/>
                  </a:lnTo>
                  <a:lnTo>
                    <a:pt x="382" y="191"/>
                  </a:lnTo>
                  <a:cubicBezTo>
                    <a:pt x="382" y="297"/>
                    <a:pt x="297" y="382"/>
                    <a:pt x="191" y="382"/>
                  </a:cubicBezTo>
                  <a:lnTo>
                    <a:pt x="191" y="382"/>
                  </a:lnTo>
                  <a:cubicBezTo>
                    <a:pt x="85" y="382"/>
                    <a:pt x="0" y="297"/>
                    <a:pt x="0" y="191"/>
                  </a:cubicBezTo>
                  <a:lnTo>
                    <a:pt x="0" y="191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10555667" y="5000471"/>
            <a:ext cx="405021" cy="405020"/>
            <a:chExt cx="405021" cy="405020"/>
          </a:xfrm>
        </p:grpSpPr>
        <p:sp>
          <p:nvSpPr>
            <p:cNvPr id="83" name="path"/>
            <p:cNvSpPr/>
            <p:nvPr/>
          </p:nvSpPr>
          <p:spPr>
            <a:xfrm>
              <a:off x="0" y="0"/>
              <a:ext cx="405021" cy="405020"/>
            </a:xfrm>
            <a:custGeom>
              <a:rect l="0" t="0" r="0" b="0"/>
              <a:pathLst>
                <a:path w="637" h="637">
                  <a:moveTo>
                    <a:pt x="0" y="318"/>
                  </a:moveTo>
                  <a:cubicBezTo>
                    <a:pt x="0" y="142"/>
                    <a:pt x="142" y="0"/>
                    <a:pt x="318" y="0"/>
                  </a:cubicBezTo>
                  <a:lnTo>
                    <a:pt x="318" y="0"/>
                  </a:lnTo>
                  <a:lnTo>
                    <a:pt x="318" y="0"/>
                  </a:lnTo>
                  <a:lnTo>
                    <a:pt x="318" y="0"/>
                  </a:lnTo>
                  <a:cubicBezTo>
                    <a:pt x="495" y="0"/>
                    <a:pt x="637" y="142"/>
                    <a:pt x="637" y="318"/>
                  </a:cubicBezTo>
                  <a:lnTo>
                    <a:pt x="637" y="318"/>
                  </a:lnTo>
                  <a:cubicBezTo>
                    <a:pt x="637" y="318"/>
                    <a:pt x="637" y="318"/>
                    <a:pt x="637" y="318"/>
                  </a:cubicBezTo>
                  <a:lnTo>
                    <a:pt x="637" y="318"/>
                  </a:lnTo>
                  <a:lnTo>
                    <a:pt x="637" y="318"/>
                  </a:lnTo>
                  <a:lnTo>
                    <a:pt x="637" y="318"/>
                  </a:lnTo>
                  <a:cubicBezTo>
                    <a:pt x="637" y="495"/>
                    <a:pt x="495" y="637"/>
                    <a:pt x="318" y="637"/>
                  </a:cubicBezTo>
                  <a:lnTo>
                    <a:pt x="318" y="637"/>
                  </a:lnTo>
                  <a:lnTo>
                    <a:pt x="318" y="637"/>
                  </a:lnTo>
                  <a:lnTo>
                    <a:pt x="318" y="637"/>
                  </a:lnTo>
                  <a:cubicBezTo>
                    <a:pt x="142" y="637"/>
                    <a:pt x="0" y="495"/>
                    <a:pt x="0" y="318"/>
                  </a:cubicBezTo>
                  <a:lnTo>
                    <a:pt x="0" y="318"/>
                  </a:lnTo>
                  <a:close/>
                </a:path>
              </a:pathLst>
            </a:custGeom>
            <a:solidFill>
              <a:srgbClr val="007C8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81008" y="81003"/>
              <a:ext cx="243010" cy="243011"/>
            </a:xfrm>
            <a:custGeom>
              <a:rect l="0" t="0" r="0" b="0"/>
              <a:pathLst>
                <a:path w="382" h="382">
                  <a:moveTo>
                    <a:pt x="0" y="191"/>
                  </a:moveTo>
                  <a:cubicBezTo>
                    <a:pt x="0" y="85"/>
                    <a:pt x="85" y="0"/>
                    <a:pt x="191" y="0"/>
                  </a:cubicBezTo>
                  <a:lnTo>
                    <a:pt x="191" y="0"/>
                  </a:lnTo>
                  <a:lnTo>
                    <a:pt x="191" y="0"/>
                  </a:lnTo>
                  <a:lnTo>
                    <a:pt x="191" y="0"/>
                  </a:lnTo>
                  <a:cubicBezTo>
                    <a:pt x="297" y="0"/>
                    <a:pt x="382" y="85"/>
                    <a:pt x="382" y="191"/>
                  </a:cubicBezTo>
                  <a:lnTo>
                    <a:pt x="382" y="191"/>
                  </a:lnTo>
                  <a:cubicBezTo>
                    <a:pt x="382" y="191"/>
                    <a:pt x="382" y="191"/>
                    <a:pt x="382" y="191"/>
                  </a:cubicBezTo>
                  <a:lnTo>
                    <a:pt x="382" y="191"/>
                  </a:lnTo>
                  <a:lnTo>
                    <a:pt x="382" y="191"/>
                  </a:lnTo>
                  <a:lnTo>
                    <a:pt x="382" y="191"/>
                  </a:lnTo>
                  <a:cubicBezTo>
                    <a:pt x="382" y="297"/>
                    <a:pt x="297" y="382"/>
                    <a:pt x="191" y="382"/>
                  </a:cubicBezTo>
                  <a:lnTo>
                    <a:pt x="191" y="382"/>
                  </a:lnTo>
                  <a:lnTo>
                    <a:pt x="191" y="382"/>
                  </a:lnTo>
                  <a:lnTo>
                    <a:pt x="191" y="382"/>
                  </a:lnTo>
                  <a:cubicBezTo>
                    <a:pt x="85" y="382"/>
                    <a:pt x="0" y="297"/>
                    <a:pt x="0" y="191"/>
                  </a:cubicBezTo>
                  <a:lnTo>
                    <a:pt x="0" y="191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5" name="picture 8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6" name="textbox 86"/>
          <p:cNvSpPr/>
          <p:nvPr/>
        </p:nvSpPr>
        <p:spPr>
          <a:xfrm>
            <a:off x="1870020" y="3065386"/>
            <a:ext cx="8472805" cy="7804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1075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8800" spc="50" baseline="-16573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r>
              <a:rPr sz="57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5800" spc="50" baseline="6286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经营分析报告的定义和作</a:t>
            </a:r>
            <a:r>
              <a:rPr sz="5800" spc="10" baseline="6286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</a:t>
            </a:r>
            <a:endParaRPr lang="Microsoft YaHei" altLang="Microsoft YaHei" sz="3769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7" name="picture 8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8" name="textbox 88"/>
          <p:cNvSpPr/>
          <p:nvPr/>
        </p:nvSpPr>
        <p:spPr>
          <a:xfrm>
            <a:off x="2203195" y="2279050"/>
            <a:ext cx="7833359" cy="5772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72"/>
              </a:lnSpc>
            </a:pPr>
            <a:endParaRPr lang="Arial" altLang="Arial" sz="100"/>
          </a:p>
          <a:p>
            <a:pPr marL="13842" algn="l" rtl="0" eaLnBrk="0">
              <a:lnSpc>
                <a:spcPct val="91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经营分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析报告是一种对企业经营状况进行全面分析和评估的书面报告，通常包括企业的财务状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况、经营业绩、市场状况、竞争态势等方面的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息。</a:t>
            </a:r>
            <a:endParaRPr lang="Microsoft YaHei" altLang="Microsoft YaHei" sz="1500"/>
          </a:p>
        </p:txBody>
      </p:sp>
      <p:sp>
        <p:nvSpPr>
          <p:cNvPr id="89" name="textbox 89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77875"/>
              </a:tabLst>
            </a:pPr>
            <a:r>
              <a:rPr sz="30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分析报告的定义</a:t>
            </a:r>
            <a:endParaRPr lang="Microsoft YaHei" altLang="Microsoft YaHei" sz="3000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9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0" name="textbox 110"/>
          <p:cNvSpPr/>
          <p:nvPr/>
        </p:nvSpPr>
        <p:spPr>
          <a:xfrm>
            <a:off x="2210893" y="3968428"/>
            <a:ext cx="7789544" cy="2336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0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它通过对企业过去和现在的经营状况进行深入剖析，为企业未来的发展提供决策依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和建议。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1" name="picture 1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6" name="group 26"/>
          <p:cNvGrpSpPr/>
          <p:nvPr/>
        </p:nvGrpSpPr>
        <p:grpSpPr>
          <a:xfrm rot="21600000">
            <a:off x="4308284" y="2019238"/>
            <a:ext cx="3581521" cy="3439119"/>
            <a:chExt cx="3581521" cy="3439119"/>
          </a:xfrm>
        </p:grpSpPr>
        <p:sp>
          <p:nvSpPr>
            <p:cNvPr id="112" name="path"/>
            <p:cNvSpPr/>
            <p:nvPr/>
          </p:nvSpPr>
          <p:spPr>
            <a:xfrm>
              <a:off x="362937" y="394060"/>
              <a:ext cx="2855653" cy="2855653"/>
            </a:xfrm>
            <a:custGeom>
              <a:rect l="0" t="0" r="0" b="0"/>
              <a:pathLst>
                <a:path w="4497" h="4497">
                  <a:moveTo>
                    <a:pt x="2258" y="10"/>
                  </a:moveTo>
                  <a:lnTo>
                    <a:pt x="4486" y="2258"/>
                  </a:lnTo>
                  <a:lnTo>
                    <a:pt x="2238" y="4486"/>
                  </a:lnTo>
                  <a:lnTo>
                    <a:pt x="10" y="2238"/>
                  </a:lnTo>
                  <a:lnTo>
                    <a:pt x="2258" y="10"/>
                  </a:lnTo>
                  <a:close/>
                </a:path>
              </a:pathLst>
            </a:custGeom>
            <a:noFill/>
            <a:ln w="9525" cap="flat">
              <a:solidFill>
                <a:srgbClr val="00A5B2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0" y="0"/>
              <a:ext cx="3581521" cy="3439119"/>
            </a:xfrm>
            <a:custGeom>
              <a:rect l="0" t="0" r="0" b="0"/>
              <a:pathLst>
                <a:path w="5640" h="5415">
                  <a:moveTo>
                    <a:pt x="2143" y="714"/>
                  </a:moveTo>
                  <a:cubicBezTo>
                    <a:pt x="2143" y="319"/>
                    <a:pt x="2463" y="0"/>
                    <a:pt x="2857" y="0"/>
                  </a:cubicBezTo>
                  <a:lnTo>
                    <a:pt x="2857" y="0"/>
                  </a:lnTo>
                  <a:lnTo>
                    <a:pt x="2857" y="0"/>
                  </a:lnTo>
                  <a:lnTo>
                    <a:pt x="2857" y="0"/>
                  </a:lnTo>
                  <a:cubicBezTo>
                    <a:pt x="3252" y="0"/>
                    <a:pt x="3571" y="319"/>
                    <a:pt x="3571" y="714"/>
                  </a:cubicBezTo>
                  <a:lnTo>
                    <a:pt x="3571" y="714"/>
                  </a:lnTo>
                  <a:cubicBezTo>
                    <a:pt x="3571" y="714"/>
                    <a:pt x="3571" y="714"/>
                    <a:pt x="3571" y="714"/>
                  </a:cubicBezTo>
                  <a:lnTo>
                    <a:pt x="3571" y="714"/>
                  </a:lnTo>
                  <a:lnTo>
                    <a:pt x="3571" y="714"/>
                  </a:lnTo>
                  <a:lnTo>
                    <a:pt x="3571" y="714"/>
                  </a:lnTo>
                  <a:cubicBezTo>
                    <a:pt x="3571" y="1108"/>
                    <a:pt x="3252" y="1428"/>
                    <a:pt x="2857" y="1428"/>
                  </a:cubicBezTo>
                  <a:lnTo>
                    <a:pt x="2857" y="1428"/>
                  </a:lnTo>
                  <a:cubicBezTo>
                    <a:pt x="2463" y="1428"/>
                    <a:pt x="2143" y="1108"/>
                    <a:pt x="2143" y="714"/>
                  </a:cubicBezTo>
                  <a:lnTo>
                    <a:pt x="2143" y="714"/>
                  </a:lnTo>
                  <a:close/>
                </a:path>
                <a:path w="5640" h="5415">
                  <a:moveTo>
                    <a:pt x="0" y="2831"/>
                  </a:moveTo>
                  <a:cubicBezTo>
                    <a:pt x="0" y="2471"/>
                    <a:pt x="291" y="2179"/>
                    <a:pt x="651" y="2179"/>
                  </a:cubicBezTo>
                  <a:lnTo>
                    <a:pt x="651" y="2179"/>
                  </a:lnTo>
                  <a:lnTo>
                    <a:pt x="651" y="2179"/>
                  </a:lnTo>
                  <a:lnTo>
                    <a:pt x="651" y="2179"/>
                  </a:lnTo>
                  <a:cubicBezTo>
                    <a:pt x="1011" y="2179"/>
                    <a:pt x="1303" y="2471"/>
                    <a:pt x="1303" y="2831"/>
                  </a:cubicBezTo>
                  <a:lnTo>
                    <a:pt x="1303" y="2831"/>
                  </a:lnTo>
                  <a:cubicBezTo>
                    <a:pt x="1303" y="2831"/>
                    <a:pt x="1303" y="2831"/>
                    <a:pt x="1303" y="2831"/>
                  </a:cubicBezTo>
                  <a:lnTo>
                    <a:pt x="1303" y="2831"/>
                  </a:lnTo>
                  <a:lnTo>
                    <a:pt x="1303" y="2831"/>
                  </a:lnTo>
                  <a:lnTo>
                    <a:pt x="1303" y="2831"/>
                  </a:lnTo>
                  <a:cubicBezTo>
                    <a:pt x="1303" y="3191"/>
                    <a:pt x="1011" y="3483"/>
                    <a:pt x="651" y="3483"/>
                  </a:cubicBezTo>
                  <a:lnTo>
                    <a:pt x="651" y="3483"/>
                  </a:lnTo>
                  <a:lnTo>
                    <a:pt x="651" y="3483"/>
                  </a:lnTo>
                  <a:lnTo>
                    <a:pt x="651" y="3483"/>
                  </a:lnTo>
                  <a:cubicBezTo>
                    <a:pt x="291" y="3483"/>
                    <a:pt x="0" y="3191"/>
                    <a:pt x="0" y="2831"/>
                  </a:cubicBezTo>
                  <a:lnTo>
                    <a:pt x="0" y="2831"/>
                  </a:lnTo>
                  <a:close/>
                </a:path>
                <a:path w="5640" h="5415">
                  <a:moveTo>
                    <a:pt x="2143" y="4701"/>
                  </a:moveTo>
                  <a:cubicBezTo>
                    <a:pt x="2143" y="4307"/>
                    <a:pt x="2463" y="3987"/>
                    <a:pt x="2857" y="3987"/>
                  </a:cubicBezTo>
                  <a:lnTo>
                    <a:pt x="2857" y="3987"/>
                  </a:lnTo>
                  <a:lnTo>
                    <a:pt x="2857" y="3987"/>
                  </a:lnTo>
                  <a:lnTo>
                    <a:pt x="2857" y="3987"/>
                  </a:lnTo>
                  <a:cubicBezTo>
                    <a:pt x="3252" y="3987"/>
                    <a:pt x="3571" y="4307"/>
                    <a:pt x="3571" y="4701"/>
                  </a:cubicBezTo>
                  <a:lnTo>
                    <a:pt x="3571" y="4701"/>
                  </a:lnTo>
                  <a:cubicBezTo>
                    <a:pt x="3571" y="4701"/>
                    <a:pt x="3571" y="4701"/>
                    <a:pt x="3571" y="4701"/>
                  </a:cubicBezTo>
                  <a:lnTo>
                    <a:pt x="3571" y="4701"/>
                  </a:lnTo>
                  <a:lnTo>
                    <a:pt x="3571" y="4701"/>
                  </a:lnTo>
                  <a:lnTo>
                    <a:pt x="3571" y="4701"/>
                  </a:lnTo>
                  <a:cubicBezTo>
                    <a:pt x="3571" y="5096"/>
                    <a:pt x="3252" y="5415"/>
                    <a:pt x="2857" y="5415"/>
                  </a:cubicBezTo>
                  <a:lnTo>
                    <a:pt x="2857" y="5415"/>
                  </a:lnTo>
                  <a:cubicBezTo>
                    <a:pt x="2463" y="5415"/>
                    <a:pt x="2143" y="5096"/>
                    <a:pt x="2143" y="4701"/>
                  </a:cubicBezTo>
                  <a:lnTo>
                    <a:pt x="2143" y="4701"/>
                  </a:lnTo>
                  <a:close/>
                </a:path>
                <a:path w="5640" h="5415">
                  <a:moveTo>
                    <a:pt x="4336" y="2831"/>
                  </a:moveTo>
                  <a:cubicBezTo>
                    <a:pt x="4336" y="2471"/>
                    <a:pt x="4628" y="2179"/>
                    <a:pt x="4988" y="2179"/>
                  </a:cubicBezTo>
                  <a:lnTo>
                    <a:pt x="4988" y="2179"/>
                  </a:lnTo>
                  <a:lnTo>
                    <a:pt x="4988" y="2179"/>
                  </a:lnTo>
                  <a:lnTo>
                    <a:pt x="4988" y="2179"/>
                  </a:lnTo>
                  <a:cubicBezTo>
                    <a:pt x="5348" y="2179"/>
                    <a:pt x="5640" y="2471"/>
                    <a:pt x="5640" y="2831"/>
                  </a:cubicBezTo>
                  <a:lnTo>
                    <a:pt x="5640" y="2831"/>
                  </a:lnTo>
                  <a:cubicBezTo>
                    <a:pt x="5640" y="2831"/>
                    <a:pt x="5640" y="2831"/>
                    <a:pt x="5640" y="2831"/>
                  </a:cubicBezTo>
                  <a:lnTo>
                    <a:pt x="5640" y="2831"/>
                  </a:lnTo>
                  <a:lnTo>
                    <a:pt x="5640" y="2831"/>
                  </a:lnTo>
                  <a:lnTo>
                    <a:pt x="5640" y="2831"/>
                  </a:lnTo>
                  <a:cubicBezTo>
                    <a:pt x="5640" y="3191"/>
                    <a:pt x="5348" y="3483"/>
                    <a:pt x="4988" y="3483"/>
                  </a:cubicBezTo>
                  <a:lnTo>
                    <a:pt x="4988" y="3483"/>
                  </a:lnTo>
                  <a:lnTo>
                    <a:pt x="4988" y="3483"/>
                  </a:lnTo>
                  <a:lnTo>
                    <a:pt x="4988" y="3483"/>
                  </a:lnTo>
                  <a:cubicBezTo>
                    <a:pt x="4628" y="3483"/>
                    <a:pt x="4336" y="3191"/>
                    <a:pt x="4336" y="2831"/>
                  </a:cubicBezTo>
                  <a:lnTo>
                    <a:pt x="4336" y="2831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213484" y="177881"/>
              <a:ext cx="3218665" cy="3065044"/>
            </a:xfrm>
            <a:custGeom>
              <a:rect l="0" t="0" r="0" b="0"/>
              <a:pathLst>
                <a:path w="5068" h="4826">
                  <a:moveTo>
                    <a:pt x="2831" y="487"/>
                  </a:moveTo>
                  <a:cubicBezTo>
                    <a:pt x="2811" y="491"/>
                    <a:pt x="2795" y="504"/>
                    <a:pt x="2788" y="522"/>
                  </a:cubicBezTo>
                  <a:lnTo>
                    <a:pt x="2788" y="522"/>
                  </a:lnTo>
                  <a:cubicBezTo>
                    <a:pt x="2785" y="532"/>
                    <a:pt x="2780" y="542"/>
                    <a:pt x="2776" y="552"/>
                  </a:cubicBezTo>
                  <a:lnTo>
                    <a:pt x="2776" y="552"/>
                  </a:lnTo>
                  <a:cubicBezTo>
                    <a:pt x="2767" y="569"/>
                    <a:pt x="2768" y="589"/>
                    <a:pt x="2779" y="605"/>
                  </a:cubicBezTo>
                  <a:lnTo>
                    <a:pt x="2779" y="605"/>
                  </a:lnTo>
                  <a:lnTo>
                    <a:pt x="2829" y="676"/>
                  </a:lnTo>
                  <a:lnTo>
                    <a:pt x="2774" y="728"/>
                  </a:lnTo>
                  <a:lnTo>
                    <a:pt x="2700" y="681"/>
                  </a:lnTo>
                  <a:lnTo>
                    <a:pt x="2700" y="681"/>
                  </a:lnTo>
                  <a:cubicBezTo>
                    <a:pt x="2691" y="675"/>
                    <a:pt x="2680" y="672"/>
                    <a:pt x="2669" y="672"/>
                  </a:cubicBezTo>
                  <a:lnTo>
                    <a:pt x="2669" y="672"/>
                  </a:lnTo>
                  <a:cubicBezTo>
                    <a:pt x="2661" y="672"/>
                    <a:pt x="2652" y="674"/>
                    <a:pt x="2644" y="677"/>
                  </a:cubicBezTo>
                  <a:lnTo>
                    <a:pt x="2644" y="677"/>
                  </a:lnTo>
                  <a:cubicBezTo>
                    <a:pt x="2634" y="682"/>
                    <a:pt x="2624" y="686"/>
                    <a:pt x="2614" y="690"/>
                  </a:cubicBezTo>
                  <a:lnTo>
                    <a:pt x="2614" y="690"/>
                  </a:lnTo>
                  <a:cubicBezTo>
                    <a:pt x="2595" y="696"/>
                    <a:pt x="2581" y="711"/>
                    <a:pt x="2577" y="730"/>
                  </a:cubicBezTo>
                  <a:lnTo>
                    <a:pt x="2577" y="730"/>
                  </a:lnTo>
                  <a:lnTo>
                    <a:pt x="2559" y="813"/>
                  </a:lnTo>
                  <a:lnTo>
                    <a:pt x="2482" y="813"/>
                  </a:lnTo>
                  <a:lnTo>
                    <a:pt x="2465" y="730"/>
                  </a:lnTo>
                  <a:lnTo>
                    <a:pt x="2465" y="730"/>
                  </a:lnTo>
                  <a:cubicBezTo>
                    <a:pt x="2461" y="711"/>
                    <a:pt x="2447" y="696"/>
                    <a:pt x="2428" y="690"/>
                  </a:cubicBezTo>
                  <a:lnTo>
                    <a:pt x="2428" y="690"/>
                  </a:lnTo>
                  <a:cubicBezTo>
                    <a:pt x="2418" y="686"/>
                    <a:pt x="2407" y="682"/>
                    <a:pt x="2398" y="677"/>
                  </a:cubicBezTo>
                  <a:lnTo>
                    <a:pt x="2398" y="677"/>
                  </a:lnTo>
                  <a:cubicBezTo>
                    <a:pt x="2390" y="674"/>
                    <a:pt x="2381" y="672"/>
                    <a:pt x="2373" y="672"/>
                  </a:cubicBezTo>
                  <a:lnTo>
                    <a:pt x="2373" y="672"/>
                  </a:lnTo>
                  <a:cubicBezTo>
                    <a:pt x="2362" y="672"/>
                    <a:pt x="2351" y="675"/>
                    <a:pt x="2342" y="681"/>
                  </a:cubicBezTo>
                  <a:lnTo>
                    <a:pt x="2342" y="681"/>
                  </a:lnTo>
                  <a:lnTo>
                    <a:pt x="2268" y="728"/>
                  </a:lnTo>
                  <a:lnTo>
                    <a:pt x="2213" y="676"/>
                  </a:lnTo>
                  <a:lnTo>
                    <a:pt x="2262" y="605"/>
                  </a:lnTo>
                  <a:lnTo>
                    <a:pt x="2262" y="605"/>
                  </a:lnTo>
                  <a:cubicBezTo>
                    <a:pt x="2274" y="589"/>
                    <a:pt x="2275" y="569"/>
                    <a:pt x="2266" y="552"/>
                  </a:cubicBezTo>
                  <a:lnTo>
                    <a:pt x="2266" y="552"/>
                  </a:lnTo>
                  <a:cubicBezTo>
                    <a:pt x="2262" y="542"/>
                    <a:pt x="2257" y="532"/>
                    <a:pt x="2254" y="522"/>
                  </a:cubicBezTo>
                  <a:lnTo>
                    <a:pt x="2254" y="522"/>
                  </a:lnTo>
                  <a:cubicBezTo>
                    <a:pt x="2247" y="504"/>
                    <a:pt x="2231" y="491"/>
                    <a:pt x="2211" y="487"/>
                  </a:cubicBezTo>
                  <a:lnTo>
                    <a:pt x="2211" y="487"/>
                  </a:lnTo>
                  <a:lnTo>
                    <a:pt x="2124" y="470"/>
                  </a:lnTo>
                  <a:lnTo>
                    <a:pt x="2124" y="397"/>
                  </a:lnTo>
                  <a:lnTo>
                    <a:pt x="2211" y="380"/>
                  </a:lnTo>
                  <a:lnTo>
                    <a:pt x="2211" y="380"/>
                  </a:lnTo>
                  <a:cubicBezTo>
                    <a:pt x="2231" y="376"/>
                    <a:pt x="2247" y="363"/>
                    <a:pt x="2254" y="345"/>
                  </a:cubicBezTo>
                  <a:lnTo>
                    <a:pt x="2254" y="345"/>
                  </a:lnTo>
                  <a:cubicBezTo>
                    <a:pt x="2257" y="335"/>
                    <a:pt x="2261" y="325"/>
                    <a:pt x="2266" y="315"/>
                  </a:cubicBezTo>
                  <a:lnTo>
                    <a:pt x="2266" y="315"/>
                  </a:lnTo>
                  <a:cubicBezTo>
                    <a:pt x="2275" y="298"/>
                    <a:pt x="2274" y="278"/>
                    <a:pt x="2262" y="262"/>
                  </a:cubicBezTo>
                  <a:lnTo>
                    <a:pt x="2262" y="262"/>
                  </a:lnTo>
                  <a:lnTo>
                    <a:pt x="2213" y="191"/>
                  </a:lnTo>
                  <a:lnTo>
                    <a:pt x="2268" y="139"/>
                  </a:lnTo>
                  <a:lnTo>
                    <a:pt x="2342" y="186"/>
                  </a:lnTo>
                  <a:lnTo>
                    <a:pt x="2342" y="186"/>
                  </a:lnTo>
                  <a:cubicBezTo>
                    <a:pt x="2351" y="192"/>
                    <a:pt x="2362" y="195"/>
                    <a:pt x="2373" y="195"/>
                  </a:cubicBezTo>
                  <a:lnTo>
                    <a:pt x="2373" y="195"/>
                  </a:lnTo>
                  <a:cubicBezTo>
                    <a:pt x="2381" y="195"/>
                    <a:pt x="2390" y="193"/>
                    <a:pt x="2398" y="190"/>
                  </a:cubicBezTo>
                  <a:lnTo>
                    <a:pt x="2398" y="190"/>
                  </a:lnTo>
                  <a:cubicBezTo>
                    <a:pt x="2407" y="185"/>
                    <a:pt x="2418" y="181"/>
                    <a:pt x="2428" y="178"/>
                  </a:cubicBezTo>
                  <a:lnTo>
                    <a:pt x="2428" y="178"/>
                  </a:lnTo>
                  <a:cubicBezTo>
                    <a:pt x="2447" y="171"/>
                    <a:pt x="2461" y="156"/>
                    <a:pt x="2465" y="137"/>
                  </a:cubicBezTo>
                  <a:lnTo>
                    <a:pt x="2465" y="137"/>
                  </a:lnTo>
                  <a:lnTo>
                    <a:pt x="2482" y="54"/>
                  </a:lnTo>
                  <a:lnTo>
                    <a:pt x="2559" y="54"/>
                  </a:lnTo>
                  <a:lnTo>
                    <a:pt x="2577" y="137"/>
                  </a:lnTo>
                  <a:lnTo>
                    <a:pt x="2577" y="137"/>
                  </a:lnTo>
                  <a:cubicBezTo>
                    <a:pt x="2581" y="156"/>
                    <a:pt x="2595" y="171"/>
                    <a:pt x="2614" y="178"/>
                  </a:cubicBezTo>
                  <a:lnTo>
                    <a:pt x="2614" y="178"/>
                  </a:lnTo>
                  <a:cubicBezTo>
                    <a:pt x="2624" y="181"/>
                    <a:pt x="2634" y="185"/>
                    <a:pt x="2644" y="190"/>
                  </a:cubicBezTo>
                  <a:lnTo>
                    <a:pt x="2644" y="190"/>
                  </a:lnTo>
                  <a:cubicBezTo>
                    <a:pt x="2652" y="193"/>
                    <a:pt x="2660" y="195"/>
                    <a:pt x="2669" y="195"/>
                  </a:cubicBezTo>
                  <a:lnTo>
                    <a:pt x="2669" y="195"/>
                  </a:lnTo>
                  <a:cubicBezTo>
                    <a:pt x="2680" y="195"/>
                    <a:pt x="2691" y="192"/>
                    <a:pt x="2700" y="186"/>
                  </a:cubicBezTo>
                  <a:lnTo>
                    <a:pt x="2700" y="186"/>
                  </a:lnTo>
                  <a:lnTo>
                    <a:pt x="2774" y="139"/>
                  </a:lnTo>
                  <a:lnTo>
                    <a:pt x="2829" y="191"/>
                  </a:lnTo>
                  <a:lnTo>
                    <a:pt x="2779" y="262"/>
                  </a:lnTo>
                  <a:lnTo>
                    <a:pt x="2779" y="262"/>
                  </a:lnTo>
                  <a:cubicBezTo>
                    <a:pt x="2768" y="278"/>
                    <a:pt x="2767" y="298"/>
                    <a:pt x="2776" y="315"/>
                  </a:cubicBezTo>
                  <a:lnTo>
                    <a:pt x="2776" y="315"/>
                  </a:lnTo>
                  <a:cubicBezTo>
                    <a:pt x="2780" y="325"/>
                    <a:pt x="2785" y="335"/>
                    <a:pt x="2788" y="345"/>
                  </a:cubicBezTo>
                  <a:lnTo>
                    <a:pt x="2788" y="345"/>
                  </a:lnTo>
                  <a:cubicBezTo>
                    <a:pt x="2795" y="363"/>
                    <a:pt x="2811" y="376"/>
                    <a:pt x="2831" y="380"/>
                  </a:cubicBezTo>
                  <a:lnTo>
                    <a:pt x="2831" y="380"/>
                  </a:lnTo>
                  <a:lnTo>
                    <a:pt x="2917" y="397"/>
                  </a:lnTo>
                  <a:lnTo>
                    <a:pt x="2918" y="470"/>
                  </a:lnTo>
                  <a:lnTo>
                    <a:pt x="2918" y="470"/>
                  </a:lnTo>
                  <a:cubicBezTo>
                    <a:pt x="2918" y="470"/>
                    <a:pt x="2831" y="487"/>
                    <a:pt x="2831" y="487"/>
                  </a:cubicBezTo>
                  <a:moveTo>
                    <a:pt x="2929" y="343"/>
                  </a:moveTo>
                  <a:lnTo>
                    <a:pt x="2842" y="327"/>
                  </a:lnTo>
                  <a:lnTo>
                    <a:pt x="2842" y="327"/>
                  </a:lnTo>
                  <a:cubicBezTo>
                    <a:pt x="2837" y="315"/>
                    <a:pt x="2832" y="303"/>
                    <a:pt x="2827" y="292"/>
                  </a:cubicBezTo>
                  <a:lnTo>
                    <a:pt x="2827" y="292"/>
                  </a:lnTo>
                  <a:lnTo>
                    <a:pt x="2876" y="221"/>
                  </a:lnTo>
                  <a:lnTo>
                    <a:pt x="2876" y="221"/>
                  </a:lnTo>
                  <a:cubicBezTo>
                    <a:pt x="2891" y="200"/>
                    <a:pt x="2888" y="171"/>
                    <a:pt x="2869" y="153"/>
                  </a:cubicBezTo>
                  <a:lnTo>
                    <a:pt x="2869" y="153"/>
                  </a:lnTo>
                  <a:lnTo>
                    <a:pt x="2814" y="101"/>
                  </a:lnTo>
                  <a:lnTo>
                    <a:pt x="2814" y="101"/>
                  </a:lnTo>
                  <a:cubicBezTo>
                    <a:pt x="2803" y="90"/>
                    <a:pt x="2789" y="85"/>
                    <a:pt x="2774" y="85"/>
                  </a:cubicBezTo>
                  <a:lnTo>
                    <a:pt x="2774" y="85"/>
                  </a:lnTo>
                  <a:cubicBezTo>
                    <a:pt x="2763" y="85"/>
                    <a:pt x="2752" y="88"/>
                    <a:pt x="2743" y="94"/>
                  </a:cubicBezTo>
                  <a:lnTo>
                    <a:pt x="2743" y="94"/>
                  </a:lnTo>
                  <a:lnTo>
                    <a:pt x="2669" y="141"/>
                  </a:lnTo>
                  <a:lnTo>
                    <a:pt x="2669" y="141"/>
                  </a:lnTo>
                  <a:cubicBezTo>
                    <a:pt x="2657" y="135"/>
                    <a:pt x="2645" y="130"/>
                    <a:pt x="2632" y="126"/>
                  </a:cubicBezTo>
                  <a:lnTo>
                    <a:pt x="2632" y="126"/>
                  </a:lnTo>
                  <a:lnTo>
                    <a:pt x="2615" y="43"/>
                  </a:lnTo>
                  <a:lnTo>
                    <a:pt x="2615" y="43"/>
                  </a:lnTo>
                  <a:cubicBezTo>
                    <a:pt x="2610" y="18"/>
                    <a:pt x="2586" y="0"/>
                    <a:pt x="2559" y="0"/>
                  </a:cubicBezTo>
                  <a:lnTo>
                    <a:pt x="2559" y="0"/>
                  </a:lnTo>
                  <a:lnTo>
                    <a:pt x="2482" y="0"/>
                  </a:lnTo>
                  <a:lnTo>
                    <a:pt x="2482" y="0"/>
                  </a:lnTo>
                  <a:cubicBezTo>
                    <a:pt x="2455" y="0"/>
                    <a:pt x="2432" y="18"/>
                    <a:pt x="2427" y="43"/>
                  </a:cubicBezTo>
                  <a:lnTo>
                    <a:pt x="2427" y="43"/>
                  </a:lnTo>
                  <a:lnTo>
                    <a:pt x="2409" y="126"/>
                  </a:lnTo>
                  <a:lnTo>
                    <a:pt x="2409" y="126"/>
                  </a:lnTo>
                  <a:cubicBezTo>
                    <a:pt x="2397" y="130"/>
                    <a:pt x="2385" y="135"/>
                    <a:pt x="2373" y="141"/>
                  </a:cubicBezTo>
                  <a:lnTo>
                    <a:pt x="2373" y="141"/>
                  </a:lnTo>
                  <a:lnTo>
                    <a:pt x="2299" y="94"/>
                  </a:lnTo>
                  <a:lnTo>
                    <a:pt x="2299" y="94"/>
                  </a:lnTo>
                  <a:cubicBezTo>
                    <a:pt x="2290" y="88"/>
                    <a:pt x="2279" y="85"/>
                    <a:pt x="2268" y="85"/>
                  </a:cubicBezTo>
                  <a:lnTo>
                    <a:pt x="2268" y="85"/>
                  </a:lnTo>
                  <a:cubicBezTo>
                    <a:pt x="2253" y="85"/>
                    <a:pt x="2239" y="90"/>
                    <a:pt x="2228" y="101"/>
                  </a:cubicBezTo>
                  <a:lnTo>
                    <a:pt x="2228" y="101"/>
                  </a:lnTo>
                  <a:lnTo>
                    <a:pt x="2173" y="153"/>
                  </a:lnTo>
                  <a:lnTo>
                    <a:pt x="2173" y="153"/>
                  </a:lnTo>
                  <a:cubicBezTo>
                    <a:pt x="2154" y="171"/>
                    <a:pt x="2151" y="200"/>
                    <a:pt x="2166" y="221"/>
                  </a:cubicBezTo>
                  <a:lnTo>
                    <a:pt x="2166" y="221"/>
                  </a:lnTo>
                  <a:lnTo>
                    <a:pt x="2215" y="292"/>
                  </a:lnTo>
                  <a:lnTo>
                    <a:pt x="2215" y="292"/>
                  </a:lnTo>
                  <a:cubicBezTo>
                    <a:pt x="2210" y="303"/>
                    <a:pt x="2204" y="315"/>
                    <a:pt x="2200" y="327"/>
                  </a:cubicBezTo>
                  <a:lnTo>
                    <a:pt x="2200" y="327"/>
                  </a:lnTo>
                  <a:lnTo>
                    <a:pt x="2113" y="343"/>
                  </a:lnTo>
                  <a:lnTo>
                    <a:pt x="2113" y="343"/>
                  </a:lnTo>
                  <a:cubicBezTo>
                    <a:pt x="2087" y="348"/>
                    <a:pt x="2068" y="371"/>
                    <a:pt x="2068" y="397"/>
                  </a:cubicBezTo>
                  <a:lnTo>
                    <a:pt x="2068" y="397"/>
                  </a:lnTo>
                  <a:lnTo>
                    <a:pt x="2068" y="470"/>
                  </a:lnTo>
                  <a:lnTo>
                    <a:pt x="2068" y="470"/>
                  </a:lnTo>
                  <a:cubicBezTo>
                    <a:pt x="2068" y="496"/>
                    <a:pt x="2087" y="519"/>
                    <a:pt x="2113" y="524"/>
                  </a:cubicBezTo>
                  <a:lnTo>
                    <a:pt x="2113" y="524"/>
                  </a:lnTo>
                  <a:lnTo>
                    <a:pt x="2200" y="540"/>
                  </a:lnTo>
                  <a:lnTo>
                    <a:pt x="2200" y="540"/>
                  </a:lnTo>
                  <a:cubicBezTo>
                    <a:pt x="2204" y="552"/>
                    <a:pt x="2210" y="564"/>
                    <a:pt x="2215" y="575"/>
                  </a:cubicBezTo>
                  <a:lnTo>
                    <a:pt x="2215" y="575"/>
                  </a:lnTo>
                  <a:lnTo>
                    <a:pt x="2166" y="646"/>
                  </a:lnTo>
                  <a:lnTo>
                    <a:pt x="2166" y="646"/>
                  </a:lnTo>
                  <a:cubicBezTo>
                    <a:pt x="2151" y="667"/>
                    <a:pt x="2154" y="696"/>
                    <a:pt x="2173" y="714"/>
                  </a:cubicBezTo>
                  <a:lnTo>
                    <a:pt x="2173" y="714"/>
                  </a:lnTo>
                  <a:lnTo>
                    <a:pt x="2228" y="767"/>
                  </a:lnTo>
                  <a:lnTo>
                    <a:pt x="2228" y="767"/>
                  </a:lnTo>
                  <a:cubicBezTo>
                    <a:pt x="2239" y="777"/>
                    <a:pt x="2253" y="782"/>
                    <a:pt x="2268" y="782"/>
                  </a:cubicBezTo>
                  <a:lnTo>
                    <a:pt x="2268" y="782"/>
                  </a:lnTo>
                  <a:cubicBezTo>
                    <a:pt x="2279" y="782"/>
                    <a:pt x="2290" y="779"/>
                    <a:pt x="2299" y="773"/>
                  </a:cubicBezTo>
                  <a:lnTo>
                    <a:pt x="2299" y="773"/>
                  </a:lnTo>
                  <a:lnTo>
                    <a:pt x="2373" y="726"/>
                  </a:lnTo>
                  <a:lnTo>
                    <a:pt x="2373" y="726"/>
                  </a:lnTo>
                  <a:cubicBezTo>
                    <a:pt x="2385" y="732"/>
                    <a:pt x="2397" y="737"/>
                    <a:pt x="2409" y="741"/>
                  </a:cubicBezTo>
                  <a:lnTo>
                    <a:pt x="2409" y="741"/>
                  </a:lnTo>
                  <a:lnTo>
                    <a:pt x="2427" y="824"/>
                  </a:lnTo>
                  <a:lnTo>
                    <a:pt x="2427" y="824"/>
                  </a:lnTo>
                  <a:cubicBezTo>
                    <a:pt x="2432" y="849"/>
                    <a:pt x="2455" y="867"/>
                    <a:pt x="2482" y="867"/>
                  </a:cubicBezTo>
                  <a:lnTo>
                    <a:pt x="2482" y="867"/>
                  </a:lnTo>
                  <a:lnTo>
                    <a:pt x="2559" y="867"/>
                  </a:lnTo>
                  <a:lnTo>
                    <a:pt x="2559" y="867"/>
                  </a:lnTo>
                  <a:cubicBezTo>
                    <a:pt x="2586" y="867"/>
                    <a:pt x="2610" y="849"/>
                    <a:pt x="2615" y="824"/>
                  </a:cubicBezTo>
                  <a:lnTo>
                    <a:pt x="2615" y="824"/>
                  </a:lnTo>
                  <a:lnTo>
                    <a:pt x="2632" y="741"/>
                  </a:lnTo>
                  <a:lnTo>
                    <a:pt x="2632" y="741"/>
                  </a:lnTo>
                  <a:cubicBezTo>
                    <a:pt x="2645" y="737"/>
                    <a:pt x="2657" y="732"/>
                    <a:pt x="2669" y="726"/>
                  </a:cubicBezTo>
                  <a:lnTo>
                    <a:pt x="2669" y="726"/>
                  </a:lnTo>
                  <a:lnTo>
                    <a:pt x="2743" y="773"/>
                  </a:lnTo>
                  <a:lnTo>
                    <a:pt x="2743" y="773"/>
                  </a:lnTo>
                  <a:cubicBezTo>
                    <a:pt x="2752" y="779"/>
                    <a:pt x="2763" y="782"/>
                    <a:pt x="2774" y="782"/>
                  </a:cubicBezTo>
                  <a:lnTo>
                    <a:pt x="2774" y="782"/>
                  </a:lnTo>
                  <a:cubicBezTo>
                    <a:pt x="2789" y="782"/>
                    <a:pt x="2803" y="777"/>
                    <a:pt x="2814" y="767"/>
                  </a:cubicBezTo>
                  <a:lnTo>
                    <a:pt x="2814" y="767"/>
                  </a:lnTo>
                  <a:lnTo>
                    <a:pt x="2869" y="714"/>
                  </a:lnTo>
                  <a:lnTo>
                    <a:pt x="2869" y="714"/>
                  </a:lnTo>
                  <a:cubicBezTo>
                    <a:pt x="2888" y="696"/>
                    <a:pt x="2891" y="667"/>
                    <a:pt x="2876" y="646"/>
                  </a:cubicBezTo>
                  <a:lnTo>
                    <a:pt x="2876" y="646"/>
                  </a:lnTo>
                  <a:lnTo>
                    <a:pt x="2827" y="575"/>
                  </a:lnTo>
                  <a:lnTo>
                    <a:pt x="2827" y="575"/>
                  </a:lnTo>
                  <a:cubicBezTo>
                    <a:pt x="2832" y="564"/>
                    <a:pt x="2837" y="552"/>
                    <a:pt x="2842" y="540"/>
                  </a:cubicBezTo>
                  <a:lnTo>
                    <a:pt x="2842" y="540"/>
                  </a:lnTo>
                  <a:lnTo>
                    <a:pt x="2929" y="524"/>
                  </a:lnTo>
                  <a:lnTo>
                    <a:pt x="2929" y="524"/>
                  </a:lnTo>
                  <a:cubicBezTo>
                    <a:pt x="2955" y="519"/>
                    <a:pt x="2974" y="496"/>
                    <a:pt x="2974" y="470"/>
                  </a:cubicBezTo>
                  <a:lnTo>
                    <a:pt x="2974" y="470"/>
                  </a:lnTo>
                  <a:lnTo>
                    <a:pt x="2974" y="397"/>
                  </a:lnTo>
                  <a:lnTo>
                    <a:pt x="2974" y="397"/>
                  </a:lnTo>
                  <a:cubicBezTo>
                    <a:pt x="2974" y="371"/>
                    <a:pt x="2955" y="348"/>
                    <a:pt x="2929" y="343"/>
                  </a:cubicBezTo>
                </a:path>
                <a:path w="5068" h="4826">
                  <a:moveTo>
                    <a:pt x="2522" y="599"/>
                  </a:moveTo>
                  <a:cubicBezTo>
                    <a:pt x="2426" y="599"/>
                    <a:pt x="2348" y="525"/>
                    <a:pt x="2348" y="433"/>
                  </a:cubicBezTo>
                  <a:lnTo>
                    <a:pt x="2348" y="433"/>
                  </a:lnTo>
                  <a:cubicBezTo>
                    <a:pt x="2348" y="341"/>
                    <a:pt x="2426" y="267"/>
                    <a:pt x="2522" y="267"/>
                  </a:cubicBezTo>
                  <a:lnTo>
                    <a:pt x="2522" y="267"/>
                  </a:lnTo>
                  <a:cubicBezTo>
                    <a:pt x="2617" y="267"/>
                    <a:pt x="2695" y="341"/>
                    <a:pt x="2695" y="433"/>
                  </a:cubicBezTo>
                  <a:lnTo>
                    <a:pt x="2695" y="433"/>
                  </a:lnTo>
                  <a:cubicBezTo>
                    <a:pt x="2695" y="525"/>
                    <a:pt x="2617" y="599"/>
                    <a:pt x="2522" y="599"/>
                  </a:cubicBezTo>
                  <a:moveTo>
                    <a:pt x="2522" y="243"/>
                  </a:moveTo>
                  <a:cubicBezTo>
                    <a:pt x="2412" y="243"/>
                    <a:pt x="2323" y="328"/>
                    <a:pt x="2323" y="433"/>
                  </a:cubicBezTo>
                  <a:lnTo>
                    <a:pt x="2323" y="433"/>
                  </a:lnTo>
                  <a:cubicBezTo>
                    <a:pt x="2323" y="538"/>
                    <a:pt x="2412" y="623"/>
                    <a:pt x="2522" y="623"/>
                  </a:cubicBezTo>
                  <a:lnTo>
                    <a:pt x="2522" y="623"/>
                  </a:lnTo>
                  <a:cubicBezTo>
                    <a:pt x="2631" y="623"/>
                    <a:pt x="2720" y="538"/>
                    <a:pt x="2720" y="433"/>
                  </a:cubicBezTo>
                  <a:lnTo>
                    <a:pt x="2720" y="433"/>
                  </a:lnTo>
                  <a:cubicBezTo>
                    <a:pt x="2720" y="328"/>
                    <a:pt x="2631" y="243"/>
                    <a:pt x="2522" y="243"/>
                  </a:cubicBezTo>
                </a:path>
                <a:path w="5068" h="4826">
                  <a:moveTo>
                    <a:pt x="2521" y="515"/>
                  </a:moveTo>
                  <a:cubicBezTo>
                    <a:pt x="2474" y="515"/>
                    <a:pt x="2435" y="479"/>
                    <a:pt x="2435" y="434"/>
                  </a:cubicBezTo>
                  <a:lnTo>
                    <a:pt x="2435" y="434"/>
                  </a:lnTo>
                  <a:cubicBezTo>
                    <a:pt x="2435" y="388"/>
                    <a:pt x="2474" y="352"/>
                    <a:pt x="2521" y="352"/>
                  </a:cubicBezTo>
                  <a:lnTo>
                    <a:pt x="2521" y="352"/>
                  </a:lnTo>
                  <a:cubicBezTo>
                    <a:pt x="2568" y="352"/>
                    <a:pt x="2606" y="388"/>
                    <a:pt x="2606" y="434"/>
                  </a:cubicBezTo>
                  <a:lnTo>
                    <a:pt x="2606" y="434"/>
                  </a:lnTo>
                  <a:cubicBezTo>
                    <a:pt x="2606" y="479"/>
                    <a:pt x="2568" y="515"/>
                    <a:pt x="2521" y="515"/>
                  </a:cubicBezTo>
                  <a:moveTo>
                    <a:pt x="2521" y="325"/>
                  </a:moveTo>
                  <a:cubicBezTo>
                    <a:pt x="2458" y="325"/>
                    <a:pt x="2407" y="373"/>
                    <a:pt x="2407" y="434"/>
                  </a:cubicBezTo>
                  <a:lnTo>
                    <a:pt x="2407" y="434"/>
                  </a:lnTo>
                  <a:cubicBezTo>
                    <a:pt x="2407" y="494"/>
                    <a:pt x="2458" y="543"/>
                    <a:pt x="2521" y="543"/>
                  </a:cubicBezTo>
                  <a:lnTo>
                    <a:pt x="2521" y="543"/>
                  </a:lnTo>
                  <a:cubicBezTo>
                    <a:pt x="2584" y="543"/>
                    <a:pt x="2635" y="494"/>
                    <a:pt x="2635" y="434"/>
                  </a:cubicBezTo>
                  <a:lnTo>
                    <a:pt x="2635" y="434"/>
                  </a:lnTo>
                  <a:cubicBezTo>
                    <a:pt x="2635" y="373"/>
                    <a:pt x="2584" y="325"/>
                    <a:pt x="2521" y="325"/>
                  </a:cubicBezTo>
                </a:path>
                <a:path w="5068" h="4826">
                  <a:moveTo>
                    <a:pt x="449" y="2715"/>
                  </a:moveTo>
                  <a:lnTo>
                    <a:pt x="181" y="2715"/>
                  </a:lnTo>
                  <a:lnTo>
                    <a:pt x="181" y="2715"/>
                  </a:lnTo>
                  <a:cubicBezTo>
                    <a:pt x="167" y="2688"/>
                    <a:pt x="150" y="2660"/>
                    <a:pt x="133" y="2634"/>
                  </a:cubicBezTo>
                  <a:lnTo>
                    <a:pt x="133" y="2634"/>
                  </a:lnTo>
                  <a:cubicBezTo>
                    <a:pt x="96" y="2574"/>
                    <a:pt x="57" y="2513"/>
                    <a:pt x="57" y="2462"/>
                  </a:cubicBezTo>
                  <a:lnTo>
                    <a:pt x="57" y="2462"/>
                  </a:lnTo>
                  <a:cubicBezTo>
                    <a:pt x="57" y="2336"/>
                    <a:pt x="173" y="2233"/>
                    <a:pt x="315" y="2233"/>
                  </a:cubicBezTo>
                  <a:lnTo>
                    <a:pt x="315" y="2233"/>
                  </a:lnTo>
                  <a:cubicBezTo>
                    <a:pt x="457" y="2233"/>
                    <a:pt x="573" y="2336"/>
                    <a:pt x="573" y="2462"/>
                  </a:cubicBezTo>
                  <a:lnTo>
                    <a:pt x="573" y="2462"/>
                  </a:lnTo>
                  <a:cubicBezTo>
                    <a:pt x="573" y="2513"/>
                    <a:pt x="535" y="2574"/>
                    <a:pt x="497" y="2634"/>
                  </a:cubicBezTo>
                  <a:lnTo>
                    <a:pt x="497" y="2634"/>
                  </a:lnTo>
                  <a:cubicBezTo>
                    <a:pt x="480" y="2661"/>
                    <a:pt x="463" y="2688"/>
                    <a:pt x="449" y="2715"/>
                  </a:cubicBezTo>
                  <a:moveTo>
                    <a:pt x="315" y="2944"/>
                  </a:moveTo>
                  <a:cubicBezTo>
                    <a:pt x="286" y="2944"/>
                    <a:pt x="273" y="2941"/>
                    <a:pt x="258" y="2912"/>
                  </a:cubicBezTo>
                  <a:lnTo>
                    <a:pt x="258" y="2912"/>
                  </a:lnTo>
                  <a:lnTo>
                    <a:pt x="379" y="2899"/>
                  </a:lnTo>
                  <a:lnTo>
                    <a:pt x="379" y="2899"/>
                  </a:lnTo>
                  <a:cubicBezTo>
                    <a:pt x="362" y="2941"/>
                    <a:pt x="349" y="2944"/>
                    <a:pt x="315" y="2944"/>
                  </a:cubicBezTo>
                  <a:moveTo>
                    <a:pt x="221" y="2815"/>
                  </a:moveTo>
                  <a:cubicBezTo>
                    <a:pt x="216" y="2799"/>
                    <a:pt x="210" y="2783"/>
                    <a:pt x="204" y="2766"/>
                  </a:cubicBezTo>
                  <a:lnTo>
                    <a:pt x="204" y="2766"/>
                  </a:lnTo>
                  <a:lnTo>
                    <a:pt x="427" y="2766"/>
                  </a:lnTo>
                  <a:lnTo>
                    <a:pt x="427" y="2766"/>
                  </a:lnTo>
                  <a:cubicBezTo>
                    <a:pt x="423" y="2775"/>
                    <a:pt x="420" y="2784"/>
                    <a:pt x="416" y="2793"/>
                  </a:cubicBezTo>
                  <a:lnTo>
                    <a:pt x="416" y="2793"/>
                  </a:lnTo>
                  <a:cubicBezTo>
                    <a:pt x="416" y="2793"/>
                    <a:pt x="221" y="2815"/>
                    <a:pt x="221" y="2815"/>
                  </a:cubicBezTo>
                  <a:moveTo>
                    <a:pt x="389" y="2872"/>
                  </a:moveTo>
                  <a:lnTo>
                    <a:pt x="247" y="2888"/>
                  </a:lnTo>
                  <a:lnTo>
                    <a:pt x="247" y="2888"/>
                  </a:lnTo>
                  <a:cubicBezTo>
                    <a:pt x="242" y="2875"/>
                    <a:pt x="237" y="2860"/>
                    <a:pt x="230" y="2840"/>
                  </a:cubicBezTo>
                  <a:lnTo>
                    <a:pt x="230" y="2840"/>
                  </a:lnTo>
                  <a:cubicBezTo>
                    <a:pt x="230" y="2839"/>
                    <a:pt x="230" y="2839"/>
                    <a:pt x="230" y="2839"/>
                  </a:cubicBezTo>
                  <a:lnTo>
                    <a:pt x="230" y="2839"/>
                  </a:lnTo>
                  <a:lnTo>
                    <a:pt x="407" y="2819"/>
                  </a:lnTo>
                  <a:lnTo>
                    <a:pt x="407" y="2819"/>
                  </a:lnTo>
                  <a:cubicBezTo>
                    <a:pt x="405" y="2827"/>
                    <a:pt x="402" y="2835"/>
                    <a:pt x="400" y="2842"/>
                  </a:cubicBezTo>
                  <a:lnTo>
                    <a:pt x="400" y="2842"/>
                  </a:lnTo>
                  <a:cubicBezTo>
                    <a:pt x="396" y="2853"/>
                    <a:pt x="393" y="2863"/>
                    <a:pt x="389" y="2872"/>
                  </a:cubicBezTo>
                  <a:moveTo>
                    <a:pt x="315" y="2182"/>
                  </a:moveTo>
                  <a:cubicBezTo>
                    <a:pt x="141" y="2182"/>
                    <a:pt x="0" y="2307"/>
                    <a:pt x="0" y="2462"/>
                  </a:cubicBezTo>
                  <a:lnTo>
                    <a:pt x="0" y="2462"/>
                  </a:lnTo>
                  <a:cubicBezTo>
                    <a:pt x="0" y="2564"/>
                    <a:pt x="105" y="2672"/>
                    <a:pt x="144" y="2767"/>
                  </a:cubicBezTo>
                  <a:lnTo>
                    <a:pt x="144" y="2767"/>
                  </a:lnTo>
                  <a:cubicBezTo>
                    <a:pt x="201" y="2909"/>
                    <a:pt x="195" y="2994"/>
                    <a:pt x="315" y="2994"/>
                  </a:cubicBezTo>
                  <a:lnTo>
                    <a:pt x="315" y="2994"/>
                  </a:lnTo>
                  <a:cubicBezTo>
                    <a:pt x="437" y="2994"/>
                    <a:pt x="429" y="2910"/>
                    <a:pt x="486" y="2768"/>
                  </a:cubicBezTo>
                  <a:lnTo>
                    <a:pt x="486" y="2768"/>
                  </a:lnTo>
                  <a:cubicBezTo>
                    <a:pt x="525" y="2673"/>
                    <a:pt x="631" y="2563"/>
                    <a:pt x="631" y="2462"/>
                  </a:cubicBezTo>
                  <a:lnTo>
                    <a:pt x="631" y="2462"/>
                  </a:lnTo>
                  <a:cubicBezTo>
                    <a:pt x="631" y="2307"/>
                    <a:pt x="489" y="2182"/>
                    <a:pt x="315" y="2182"/>
                  </a:cubicBezTo>
                </a:path>
                <a:path w="5068" h="4826">
                  <a:moveTo>
                    <a:pt x="4980" y="2470"/>
                  </a:moveTo>
                  <a:lnTo>
                    <a:pt x="4941" y="2510"/>
                  </a:lnTo>
                  <a:lnTo>
                    <a:pt x="4941" y="2510"/>
                  </a:lnTo>
                  <a:cubicBezTo>
                    <a:pt x="4941" y="2505"/>
                    <a:pt x="4941" y="2499"/>
                    <a:pt x="4941" y="2494"/>
                  </a:cubicBezTo>
                  <a:lnTo>
                    <a:pt x="4941" y="2494"/>
                  </a:lnTo>
                  <a:cubicBezTo>
                    <a:pt x="4937" y="2449"/>
                    <a:pt x="4915" y="2405"/>
                    <a:pt x="4881" y="2370"/>
                  </a:cubicBezTo>
                  <a:lnTo>
                    <a:pt x="4881" y="2370"/>
                  </a:lnTo>
                  <a:cubicBezTo>
                    <a:pt x="4842" y="2332"/>
                    <a:pt x="4791" y="2310"/>
                    <a:pt x="4741" y="2310"/>
                  </a:cubicBezTo>
                  <a:lnTo>
                    <a:pt x="4741" y="2310"/>
                  </a:lnTo>
                  <a:lnTo>
                    <a:pt x="4780" y="2271"/>
                  </a:lnTo>
                  <a:lnTo>
                    <a:pt x="4780" y="2271"/>
                  </a:lnTo>
                  <a:cubicBezTo>
                    <a:pt x="4799" y="2251"/>
                    <a:pt x="4827" y="2240"/>
                    <a:pt x="4857" y="2240"/>
                  </a:cubicBezTo>
                  <a:lnTo>
                    <a:pt x="4857" y="2240"/>
                  </a:lnTo>
                  <a:cubicBezTo>
                    <a:pt x="4895" y="2240"/>
                    <a:pt x="4934" y="2257"/>
                    <a:pt x="4964" y="2287"/>
                  </a:cubicBezTo>
                  <a:lnTo>
                    <a:pt x="4964" y="2287"/>
                  </a:lnTo>
                  <a:cubicBezTo>
                    <a:pt x="4992" y="2315"/>
                    <a:pt x="5009" y="2350"/>
                    <a:pt x="5011" y="2385"/>
                  </a:cubicBezTo>
                  <a:lnTo>
                    <a:pt x="5011" y="2385"/>
                  </a:lnTo>
                  <a:cubicBezTo>
                    <a:pt x="5013" y="2418"/>
                    <a:pt x="5002" y="2448"/>
                    <a:pt x="4980" y="2470"/>
                  </a:cubicBezTo>
                  <a:moveTo>
                    <a:pt x="4512" y="2866"/>
                  </a:moveTo>
                  <a:cubicBezTo>
                    <a:pt x="4512" y="2835"/>
                    <a:pt x="4499" y="2802"/>
                    <a:pt x="4473" y="2776"/>
                  </a:cubicBezTo>
                  <a:lnTo>
                    <a:pt x="4473" y="2776"/>
                  </a:lnTo>
                  <a:cubicBezTo>
                    <a:pt x="4448" y="2752"/>
                    <a:pt x="4416" y="2737"/>
                    <a:pt x="4384" y="2736"/>
                  </a:cubicBezTo>
                  <a:lnTo>
                    <a:pt x="4384" y="2736"/>
                  </a:lnTo>
                  <a:lnTo>
                    <a:pt x="4407" y="2651"/>
                  </a:lnTo>
                  <a:lnTo>
                    <a:pt x="4407" y="2651"/>
                  </a:lnTo>
                  <a:cubicBezTo>
                    <a:pt x="4409" y="2646"/>
                    <a:pt x="4412" y="2640"/>
                    <a:pt x="4416" y="2635"/>
                  </a:cubicBezTo>
                  <a:lnTo>
                    <a:pt x="4416" y="2635"/>
                  </a:lnTo>
                  <a:cubicBezTo>
                    <a:pt x="4464" y="2602"/>
                    <a:pt x="4537" y="2611"/>
                    <a:pt x="4587" y="2662"/>
                  </a:cubicBezTo>
                  <a:lnTo>
                    <a:pt x="4587" y="2662"/>
                  </a:lnTo>
                  <a:cubicBezTo>
                    <a:pt x="4641" y="2715"/>
                    <a:pt x="4649" y="2793"/>
                    <a:pt x="4608" y="2840"/>
                  </a:cubicBezTo>
                  <a:lnTo>
                    <a:pt x="4608" y="2840"/>
                  </a:lnTo>
                  <a:cubicBezTo>
                    <a:pt x="4605" y="2841"/>
                    <a:pt x="4602" y="2842"/>
                    <a:pt x="4599" y="2843"/>
                  </a:cubicBezTo>
                  <a:lnTo>
                    <a:pt x="4599" y="2843"/>
                  </a:lnTo>
                  <a:cubicBezTo>
                    <a:pt x="4599" y="2843"/>
                    <a:pt x="4512" y="2866"/>
                    <a:pt x="4512" y="2866"/>
                  </a:cubicBezTo>
                  <a:moveTo>
                    <a:pt x="4401" y="2895"/>
                  </a:moveTo>
                  <a:cubicBezTo>
                    <a:pt x="4398" y="2896"/>
                    <a:pt x="4390" y="2898"/>
                    <a:pt x="4385" y="2898"/>
                  </a:cubicBezTo>
                  <a:lnTo>
                    <a:pt x="4385" y="2898"/>
                  </a:lnTo>
                  <a:cubicBezTo>
                    <a:pt x="4365" y="2898"/>
                    <a:pt x="4350" y="2882"/>
                    <a:pt x="4350" y="2863"/>
                  </a:cubicBezTo>
                  <a:lnTo>
                    <a:pt x="4350" y="2863"/>
                  </a:lnTo>
                  <a:cubicBezTo>
                    <a:pt x="4350" y="2859"/>
                    <a:pt x="4351" y="2852"/>
                    <a:pt x="4352" y="2850"/>
                  </a:cubicBezTo>
                  <a:lnTo>
                    <a:pt x="4352" y="2850"/>
                  </a:lnTo>
                  <a:lnTo>
                    <a:pt x="4377" y="2760"/>
                  </a:lnTo>
                  <a:lnTo>
                    <a:pt x="4377" y="2760"/>
                  </a:lnTo>
                  <a:cubicBezTo>
                    <a:pt x="4404" y="2759"/>
                    <a:pt x="4433" y="2770"/>
                    <a:pt x="4456" y="2793"/>
                  </a:cubicBezTo>
                  <a:lnTo>
                    <a:pt x="4456" y="2793"/>
                  </a:lnTo>
                  <a:cubicBezTo>
                    <a:pt x="4479" y="2816"/>
                    <a:pt x="4490" y="2845"/>
                    <a:pt x="4489" y="2872"/>
                  </a:cubicBezTo>
                  <a:lnTo>
                    <a:pt x="4489" y="2872"/>
                  </a:lnTo>
                  <a:cubicBezTo>
                    <a:pt x="4489" y="2872"/>
                    <a:pt x="4401" y="2895"/>
                    <a:pt x="4401" y="2895"/>
                  </a:cubicBezTo>
                  <a:moveTo>
                    <a:pt x="4550" y="2583"/>
                  </a:moveTo>
                  <a:cubicBezTo>
                    <a:pt x="4528" y="2574"/>
                    <a:pt x="4505" y="2569"/>
                    <a:pt x="4482" y="2568"/>
                  </a:cubicBezTo>
                  <a:lnTo>
                    <a:pt x="4482" y="2568"/>
                  </a:lnTo>
                  <a:lnTo>
                    <a:pt x="4664" y="2386"/>
                  </a:lnTo>
                  <a:lnTo>
                    <a:pt x="4664" y="2386"/>
                  </a:lnTo>
                  <a:cubicBezTo>
                    <a:pt x="4692" y="2359"/>
                    <a:pt x="4733" y="2351"/>
                    <a:pt x="4773" y="2361"/>
                  </a:cubicBezTo>
                  <a:lnTo>
                    <a:pt x="4773" y="2361"/>
                  </a:lnTo>
                  <a:cubicBezTo>
                    <a:pt x="4773" y="2361"/>
                    <a:pt x="4550" y="2583"/>
                    <a:pt x="4550" y="2583"/>
                  </a:cubicBezTo>
                  <a:moveTo>
                    <a:pt x="4652" y="2669"/>
                  </a:moveTo>
                  <a:cubicBezTo>
                    <a:pt x="4643" y="2655"/>
                    <a:pt x="4633" y="2641"/>
                    <a:pt x="4621" y="2629"/>
                  </a:cubicBezTo>
                  <a:lnTo>
                    <a:pt x="4621" y="2629"/>
                  </a:lnTo>
                  <a:cubicBezTo>
                    <a:pt x="4606" y="2614"/>
                    <a:pt x="4590" y="2603"/>
                    <a:pt x="4572" y="2594"/>
                  </a:cubicBezTo>
                  <a:lnTo>
                    <a:pt x="4572" y="2594"/>
                  </a:lnTo>
                  <a:lnTo>
                    <a:pt x="4798" y="2370"/>
                  </a:lnTo>
                  <a:lnTo>
                    <a:pt x="4798" y="2370"/>
                  </a:lnTo>
                  <a:cubicBezTo>
                    <a:pt x="4815" y="2377"/>
                    <a:pt x="4832" y="2389"/>
                    <a:pt x="4847" y="2403"/>
                  </a:cubicBezTo>
                  <a:lnTo>
                    <a:pt x="4847" y="2403"/>
                  </a:lnTo>
                  <a:cubicBezTo>
                    <a:pt x="4860" y="2416"/>
                    <a:pt x="4870" y="2430"/>
                    <a:pt x="4878" y="2445"/>
                  </a:cubicBezTo>
                  <a:lnTo>
                    <a:pt x="4878" y="2445"/>
                  </a:lnTo>
                  <a:cubicBezTo>
                    <a:pt x="4878" y="2445"/>
                    <a:pt x="4652" y="2669"/>
                    <a:pt x="4652" y="2669"/>
                  </a:cubicBezTo>
                  <a:moveTo>
                    <a:pt x="4681" y="2752"/>
                  </a:moveTo>
                  <a:cubicBezTo>
                    <a:pt x="4679" y="2731"/>
                    <a:pt x="4673" y="2710"/>
                    <a:pt x="4664" y="2691"/>
                  </a:cubicBezTo>
                  <a:lnTo>
                    <a:pt x="4664" y="2691"/>
                  </a:lnTo>
                  <a:lnTo>
                    <a:pt x="4887" y="2469"/>
                  </a:lnTo>
                  <a:lnTo>
                    <a:pt x="4887" y="2469"/>
                  </a:lnTo>
                  <a:cubicBezTo>
                    <a:pt x="4901" y="2512"/>
                    <a:pt x="4894" y="2556"/>
                    <a:pt x="4864" y="2586"/>
                  </a:cubicBezTo>
                  <a:lnTo>
                    <a:pt x="4864" y="2586"/>
                  </a:lnTo>
                  <a:cubicBezTo>
                    <a:pt x="4864" y="2586"/>
                    <a:pt x="4864" y="2586"/>
                    <a:pt x="4863" y="2587"/>
                  </a:cubicBezTo>
                  <a:lnTo>
                    <a:pt x="4863" y="2587"/>
                  </a:lnTo>
                  <a:lnTo>
                    <a:pt x="4864" y="2587"/>
                  </a:lnTo>
                  <a:lnTo>
                    <a:pt x="4681" y="2770"/>
                  </a:lnTo>
                  <a:lnTo>
                    <a:pt x="4681" y="2770"/>
                  </a:lnTo>
                  <a:cubicBezTo>
                    <a:pt x="4681" y="2764"/>
                    <a:pt x="4681" y="2758"/>
                    <a:pt x="4681" y="2752"/>
                  </a:cubicBezTo>
                  <a:moveTo>
                    <a:pt x="4997" y="2254"/>
                  </a:moveTo>
                  <a:cubicBezTo>
                    <a:pt x="4958" y="2215"/>
                    <a:pt x="4907" y="2193"/>
                    <a:pt x="4857" y="2193"/>
                  </a:cubicBezTo>
                  <a:lnTo>
                    <a:pt x="4857" y="2193"/>
                  </a:lnTo>
                  <a:cubicBezTo>
                    <a:pt x="4814" y="2193"/>
                    <a:pt x="4775" y="2209"/>
                    <a:pt x="4746" y="2237"/>
                  </a:cubicBezTo>
                  <a:lnTo>
                    <a:pt x="4746" y="2237"/>
                  </a:lnTo>
                  <a:lnTo>
                    <a:pt x="4631" y="2353"/>
                  </a:lnTo>
                  <a:lnTo>
                    <a:pt x="4631" y="2353"/>
                  </a:lnTo>
                  <a:cubicBezTo>
                    <a:pt x="4631" y="2353"/>
                    <a:pt x="4630" y="2353"/>
                    <a:pt x="4630" y="2354"/>
                  </a:cubicBezTo>
                  <a:lnTo>
                    <a:pt x="4630" y="2354"/>
                  </a:lnTo>
                  <a:cubicBezTo>
                    <a:pt x="4630" y="2354"/>
                    <a:pt x="4630" y="2354"/>
                    <a:pt x="4630" y="2354"/>
                  </a:cubicBezTo>
                  <a:lnTo>
                    <a:pt x="4630" y="2354"/>
                  </a:lnTo>
                  <a:lnTo>
                    <a:pt x="4630" y="2354"/>
                  </a:lnTo>
                  <a:lnTo>
                    <a:pt x="4385" y="2599"/>
                  </a:lnTo>
                  <a:lnTo>
                    <a:pt x="4385" y="2599"/>
                  </a:lnTo>
                  <a:cubicBezTo>
                    <a:pt x="4374" y="2610"/>
                    <a:pt x="4366" y="2624"/>
                    <a:pt x="4362" y="2639"/>
                  </a:cubicBezTo>
                  <a:lnTo>
                    <a:pt x="4362" y="2639"/>
                  </a:lnTo>
                  <a:lnTo>
                    <a:pt x="4306" y="2839"/>
                  </a:lnTo>
                  <a:lnTo>
                    <a:pt x="4306" y="2839"/>
                  </a:lnTo>
                  <a:cubicBezTo>
                    <a:pt x="4306" y="2839"/>
                    <a:pt x="4302" y="2855"/>
                    <a:pt x="4302" y="2863"/>
                  </a:cubicBezTo>
                  <a:lnTo>
                    <a:pt x="4302" y="2863"/>
                  </a:lnTo>
                  <a:cubicBezTo>
                    <a:pt x="4302" y="2908"/>
                    <a:pt x="4339" y="2945"/>
                    <a:pt x="4385" y="2945"/>
                  </a:cubicBezTo>
                  <a:lnTo>
                    <a:pt x="4385" y="2945"/>
                  </a:lnTo>
                  <a:cubicBezTo>
                    <a:pt x="4394" y="2945"/>
                    <a:pt x="4412" y="2941"/>
                    <a:pt x="4413" y="2941"/>
                  </a:cubicBezTo>
                  <a:lnTo>
                    <a:pt x="4413" y="2941"/>
                  </a:lnTo>
                  <a:lnTo>
                    <a:pt x="4613" y="2888"/>
                  </a:lnTo>
                  <a:lnTo>
                    <a:pt x="4613" y="2888"/>
                  </a:lnTo>
                  <a:cubicBezTo>
                    <a:pt x="4628" y="2884"/>
                    <a:pt x="4642" y="2876"/>
                    <a:pt x="4653" y="2865"/>
                  </a:cubicBezTo>
                  <a:lnTo>
                    <a:pt x="4653" y="2865"/>
                  </a:lnTo>
                  <a:lnTo>
                    <a:pt x="5014" y="2503"/>
                  </a:lnTo>
                  <a:lnTo>
                    <a:pt x="5014" y="2503"/>
                  </a:lnTo>
                  <a:cubicBezTo>
                    <a:pt x="5080" y="2438"/>
                    <a:pt x="5072" y="2328"/>
                    <a:pt x="4997" y="2254"/>
                  </a:cubicBezTo>
                </a:path>
                <a:path w="5068" h="4826">
                  <a:moveTo>
                    <a:pt x="2617" y="4573"/>
                  </a:moveTo>
                  <a:cubicBezTo>
                    <a:pt x="2484" y="4573"/>
                    <a:pt x="2376" y="4460"/>
                    <a:pt x="2376" y="4320"/>
                  </a:cubicBezTo>
                  <a:lnTo>
                    <a:pt x="2376" y="4320"/>
                  </a:lnTo>
                  <a:cubicBezTo>
                    <a:pt x="2376" y="4180"/>
                    <a:pt x="2484" y="4067"/>
                    <a:pt x="2617" y="4067"/>
                  </a:cubicBezTo>
                  <a:lnTo>
                    <a:pt x="2617" y="4067"/>
                  </a:lnTo>
                  <a:cubicBezTo>
                    <a:pt x="2751" y="4067"/>
                    <a:pt x="2859" y="4180"/>
                    <a:pt x="2859" y="4320"/>
                  </a:cubicBezTo>
                  <a:lnTo>
                    <a:pt x="2859" y="4320"/>
                  </a:lnTo>
                  <a:cubicBezTo>
                    <a:pt x="2859" y="4460"/>
                    <a:pt x="2751" y="4573"/>
                    <a:pt x="2617" y="4573"/>
                  </a:cubicBezTo>
                  <a:moveTo>
                    <a:pt x="2250" y="4768"/>
                  </a:moveTo>
                  <a:cubicBezTo>
                    <a:pt x="2243" y="4776"/>
                    <a:pt x="2232" y="4782"/>
                    <a:pt x="2220" y="4782"/>
                  </a:cubicBezTo>
                  <a:lnTo>
                    <a:pt x="2220" y="4782"/>
                  </a:lnTo>
                  <a:cubicBezTo>
                    <a:pt x="2196" y="4782"/>
                    <a:pt x="2177" y="4762"/>
                    <a:pt x="2177" y="4737"/>
                  </a:cubicBezTo>
                  <a:lnTo>
                    <a:pt x="2177" y="4737"/>
                  </a:lnTo>
                  <a:cubicBezTo>
                    <a:pt x="2177" y="4724"/>
                    <a:pt x="2182" y="4713"/>
                    <a:pt x="2190" y="4705"/>
                  </a:cubicBezTo>
                  <a:lnTo>
                    <a:pt x="2190" y="4705"/>
                  </a:lnTo>
                  <a:lnTo>
                    <a:pt x="2190" y="4705"/>
                  </a:lnTo>
                  <a:lnTo>
                    <a:pt x="2385" y="4500"/>
                  </a:lnTo>
                  <a:lnTo>
                    <a:pt x="2385" y="4500"/>
                  </a:lnTo>
                  <a:cubicBezTo>
                    <a:pt x="2402" y="4525"/>
                    <a:pt x="2422" y="4546"/>
                    <a:pt x="2445" y="4564"/>
                  </a:cubicBezTo>
                  <a:lnTo>
                    <a:pt x="2445" y="4564"/>
                  </a:lnTo>
                  <a:cubicBezTo>
                    <a:pt x="2445" y="4564"/>
                    <a:pt x="2250" y="4768"/>
                    <a:pt x="2250" y="4768"/>
                  </a:cubicBezTo>
                  <a:moveTo>
                    <a:pt x="2617" y="4016"/>
                  </a:moveTo>
                  <a:cubicBezTo>
                    <a:pt x="2457" y="4016"/>
                    <a:pt x="2328" y="4152"/>
                    <a:pt x="2328" y="4320"/>
                  </a:cubicBezTo>
                  <a:lnTo>
                    <a:pt x="2328" y="4320"/>
                  </a:lnTo>
                  <a:cubicBezTo>
                    <a:pt x="2328" y="4371"/>
                    <a:pt x="2340" y="4419"/>
                    <a:pt x="2361" y="4462"/>
                  </a:cubicBezTo>
                  <a:lnTo>
                    <a:pt x="2361" y="4462"/>
                  </a:lnTo>
                  <a:lnTo>
                    <a:pt x="2160" y="4673"/>
                  </a:lnTo>
                  <a:lnTo>
                    <a:pt x="2160" y="4673"/>
                  </a:lnTo>
                  <a:lnTo>
                    <a:pt x="2160" y="4673"/>
                  </a:lnTo>
                  <a:cubicBezTo>
                    <a:pt x="2145" y="4690"/>
                    <a:pt x="2135" y="4712"/>
                    <a:pt x="2135" y="4737"/>
                  </a:cubicBezTo>
                  <a:lnTo>
                    <a:pt x="2135" y="4737"/>
                  </a:lnTo>
                  <a:cubicBezTo>
                    <a:pt x="2135" y="4786"/>
                    <a:pt x="2173" y="4826"/>
                    <a:pt x="2220" y="4826"/>
                  </a:cubicBezTo>
                  <a:lnTo>
                    <a:pt x="2220" y="4826"/>
                  </a:lnTo>
                  <a:cubicBezTo>
                    <a:pt x="2244" y="4826"/>
                    <a:pt x="2265" y="4816"/>
                    <a:pt x="2281" y="4800"/>
                  </a:cubicBezTo>
                  <a:lnTo>
                    <a:pt x="2281" y="4800"/>
                  </a:lnTo>
                  <a:lnTo>
                    <a:pt x="2281" y="4800"/>
                  </a:lnTo>
                  <a:lnTo>
                    <a:pt x="2482" y="4588"/>
                  </a:lnTo>
                  <a:lnTo>
                    <a:pt x="2482" y="4588"/>
                  </a:lnTo>
                  <a:cubicBezTo>
                    <a:pt x="2522" y="4611"/>
                    <a:pt x="2568" y="4624"/>
                    <a:pt x="2617" y="4624"/>
                  </a:cubicBezTo>
                  <a:lnTo>
                    <a:pt x="2617" y="4624"/>
                  </a:lnTo>
                  <a:cubicBezTo>
                    <a:pt x="2777" y="4624"/>
                    <a:pt x="2907" y="4488"/>
                    <a:pt x="2907" y="4320"/>
                  </a:cubicBezTo>
                  <a:lnTo>
                    <a:pt x="2907" y="4320"/>
                  </a:lnTo>
                  <a:cubicBezTo>
                    <a:pt x="2907" y="4152"/>
                    <a:pt x="2777" y="4016"/>
                    <a:pt x="2617" y="4016"/>
                  </a:cubicBezTo>
                </a:path>
                <a:path w="5068" h="4826">
                  <a:moveTo>
                    <a:pt x="2618" y="4142"/>
                  </a:moveTo>
                  <a:cubicBezTo>
                    <a:pt x="2524" y="4142"/>
                    <a:pt x="2448" y="4221"/>
                    <a:pt x="2448" y="4319"/>
                  </a:cubicBezTo>
                  <a:lnTo>
                    <a:pt x="2448" y="4319"/>
                  </a:lnTo>
                  <a:cubicBezTo>
                    <a:pt x="2448" y="4326"/>
                    <a:pt x="2453" y="4332"/>
                    <a:pt x="2460" y="4332"/>
                  </a:cubicBezTo>
                  <a:lnTo>
                    <a:pt x="2460" y="4332"/>
                  </a:lnTo>
                  <a:cubicBezTo>
                    <a:pt x="2467" y="4332"/>
                    <a:pt x="2472" y="4326"/>
                    <a:pt x="2472" y="4319"/>
                  </a:cubicBezTo>
                  <a:lnTo>
                    <a:pt x="2472" y="4319"/>
                  </a:lnTo>
                  <a:cubicBezTo>
                    <a:pt x="2472" y="4235"/>
                    <a:pt x="2537" y="4167"/>
                    <a:pt x="2618" y="4167"/>
                  </a:cubicBezTo>
                  <a:lnTo>
                    <a:pt x="2618" y="4167"/>
                  </a:lnTo>
                  <a:cubicBezTo>
                    <a:pt x="2624" y="4167"/>
                    <a:pt x="2630" y="4162"/>
                    <a:pt x="2630" y="4155"/>
                  </a:cubicBezTo>
                  <a:lnTo>
                    <a:pt x="2630" y="4155"/>
                  </a:lnTo>
                  <a:cubicBezTo>
                    <a:pt x="2630" y="4148"/>
                    <a:pt x="2624" y="4142"/>
                    <a:pt x="2618" y="414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5" name="textbox 115"/>
          <p:cNvSpPr/>
          <p:nvPr/>
        </p:nvSpPr>
        <p:spPr>
          <a:xfrm>
            <a:off x="8305734" y="1759673"/>
            <a:ext cx="3226435" cy="35153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729"/>
              </a:lnSpc>
            </a:pPr>
            <a:endParaRPr lang="Arial" altLang="Arial" sz="100"/>
          </a:p>
          <a:p>
            <a:pPr marL="14519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发现潜在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机会</a:t>
            </a:r>
            <a:endParaRPr lang="Microsoft YaHei" altLang="Microsoft YaHei" sz="2000"/>
          </a:p>
          <a:p>
            <a:pPr marL="13461" algn="l" rtl="0" eaLnBrk="0">
              <a:lnSpc>
                <a:spcPct val="91000"/>
              </a:lnSpc>
              <a:spcBef>
                <a:spcPts val="925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对市场和竞争态势的分析，经营</a:t>
            </a:r>
            <a:endParaRPr lang="Microsoft YaHei" altLang="Microsoft YaHei" sz="1500"/>
          </a:p>
          <a:p>
            <a:pPr marL="12700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报告可以帮助企业发现潜在的市</a:t>
            </a:r>
            <a:endParaRPr lang="Microsoft YaHei" altLang="Microsoft YaHei" sz="1500"/>
          </a:p>
          <a:p>
            <a:pPr marL="14033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场机会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和竞争优势，为企业的战略规</a:t>
            </a:r>
            <a:endParaRPr lang="Microsoft YaHei" altLang="Microsoft YaHei" sz="1500"/>
          </a:p>
          <a:p>
            <a:pPr marL="13461" algn="l" rtl="0" eaLnBrk="0">
              <a:lnSpc>
                <a:spcPct val="97000"/>
              </a:lnSpc>
              <a:spcBef>
                <a:spcPts val="1060"/>
              </a:spcBef>
            </a:pPr>
            <a:r>
              <a:rPr sz="14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划提供依据</a:t>
            </a:r>
            <a:r>
              <a:rPr sz="14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4519" algn="l" rtl="0" eaLnBrk="0">
              <a:lnSpc>
                <a:spcPct val="92000"/>
              </a:lnSpc>
              <a:spcBef>
                <a:spcPts val="612"/>
              </a:spcBef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提高管理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效率</a:t>
            </a:r>
            <a:endParaRPr lang="Microsoft YaHei" altLang="Microsoft YaHei" sz="2000"/>
          </a:p>
          <a:p>
            <a:pPr marL="13461" algn="l" rtl="0" eaLnBrk="0">
              <a:lnSpc>
                <a:spcPct val="91000"/>
              </a:lnSpc>
              <a:spcBef>
                <a:spcPts val="935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经营分析报告，企业可以对各个</a:t>
            </a:r>
            <a:endParaRPr lang="Microsoft YaHei" altLang="Microsoft YaHei" sz="1500"/>
          </a:p>
          <a:p>
            <a:pPr marL="14795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业务单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元和部门的经营状况进行全面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21082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了解，优化资源配置，提高管理效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率。</a:t>
            </a:r>
            <a:endParaRPr lang="Microsoft YaHei" altLang="Microsoft YaHei" sz="1500"/>
          </a:p>
        </p:txBody>
      </p:sp>
      <p:sp>
        <p:nvSpPr>
          <p:cNvPr id="116" name="textbox 116"/>
          <p:cNvSpPr/>
          <p:nvPr/>
        </p:nvSpPr>
        <p:spPr>
          <a:xfrm>
            <a:off x="862397" y="3987015"/>
            <a:ext cx="3223895" cy="1318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75"/>
              </a:lnSpc>
            </a:pPr>
            <a:endParaRPr lang="Arial" altLang="Arial" sz="100"/>
          </a:p>
          <a:p>
            <a:pPr marL="1517697" algn="l" rtl="0" eaLnBrk="0">
              <a:lnSpc>
                <a:spcPct val="93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监控经营风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险</a:t>
            </a:r>
            <a:endParaRPr lang="Microsoft YaHei" altLang="Microsoft YaHei" sz="2000"/>
          </a:p>
          <a:p>
            <a:pPr marL="12700" algn="l" rtl="0" eaLnBrk="0">
              <a:lnSpc>
                <a:spcPct val="91000"/>
              </a:lnSpc>
              <a:spcBef>
                <a:spcPts val="91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经营分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析报告能够及时发现企业经营</a:t>
            </a:r>
            <a:endParaRPr lang="Microsoft YaHei" altLang="Microsoft YaHei" sz="1500"/>
          </a:p>
          <a:p>
            <a:pPr marL="24511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中存在的问题和风险，提醒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企业采取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algn="r" rtl="0" eaLnBrk="0">
              <a:lnSpc>
                <a:spcPct val="91000"/>
              </a:lnSpc>
              <a:spcBef>
                <a:spcPts val="6"/>
              </a:spcBef>
            </a:pPr>
            <a:r>
              <a:rPr sz="150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措施进行防范和应对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17" name="textbox 117"/>
          <p:cNvSpPr/>
          <p:nvPr/>
        </p:nvSpPr>
        <p:spPr>
          <a:xfrm>
            <a:off x="861063" y="1791045"/>
            <a:ext cx="3225164" cy="13176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62"/>
              </a:lnSpc>
            </a:pPr>
            <a:endParaRPr lang="Arial" altLang="Arial" sz="100"/>
          </a:p>
          <a:p>
            <a:pPr marL="1518516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提供决策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</a:t>
            </a:r>
            <a:endParaRPr lang="Microsoft YaHei" altLang="Microsoft YaHei" sz="2000"/>
          </a:p>
          <a:p>
            <a:pPr marL="14033" algn="l" rtl="0" eaLnBrk="0">
              <a:lnSpc>
                <a:spcPct val="91000"/>
              </a:lnSpc>
              <a:spcBef>
                <a:spcPts val="93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经营分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析报告能够为企业决策者提供</a:t>
            </a:r>
            <a:endParaRPr lang="Microsoft YaHei" altLang="Microsoft YaHei" sz="1500"/>
          </a:p>
          <a:p>
            <a:pPr marL="12700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、准确、及时的信息，帮助其做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algn="r" rtl="0" eaLnBrk="0">
              <a:lnSpc>
                <a:spcPct val="91000"/>
              </a:lnSpc>
              <a:spcBef>
                <a:spcPts val="6"/>
              </a:spcBef>
            </a:pPr>
            <a:r>
              <a:rPr sz="150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出科学、合理的决策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18" name="textbox 118"/>
          <p:cNvSpPr/>
          <p:nvPr/>
        </p:nvSpPr>
        <p:spPr>
          <a:xfrm>
            <a:off x="442263" y="318468"/>
            <a:ext cx="4218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4"/>
              </a:spcBef>
              <a:tabLst>
                <a:tab pos="777875"/>
              </a:tabLst>
            </a:pPr>
            <a:r>
              <a:rPr sz="30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分析报告的作用</a:t>
            </a:r>
            <a:endParaRPr lang="Microsoft YaHei" altLang="Microsoft YaHei" sz="3000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1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9" name="picture 13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40" name="textbox 140"/>
          <p:cNvSpPr/>
          <p:nvPr/>
        </p:nvSpPr>
        <p:spPr>
          <a:xfrm>
            <a:off x="1870020" y="3061985"/>
            <a:ext cx="7987030" cy="7861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664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8800" spc="50" baseline="-16573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r>
              <a:rPr sz="57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</a:t>
            </a:r>
            <a:r>
              <a:rPr sz="5800" spc="50" baseline="6286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编制经营分析报告的意</a:t>
            </a:r>
            <a:r>
              <a:rPr sz="5800" spc="10" baseline="6286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3769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1" name="picture 14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142" name="picture 14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036423" y="1663700"/>
            <a:ext cx="10118543" cy="4267182"/>
          </a:xfrm>
          <a:prstGeom prst="rect">
            <a:avLst/>
          </a:prstGeom>
        </p:spPr>
      </p:pic>
      <p:sp>
        <p:nvSpPr>
          <p:cNvPr id="143" name="textbox 143"/>
          <p:cNvSpPr/>
          <p:nvPr/>
        </p:nvSpPr>
        <p:spPr>
          <a:xfrm>
            <a:off x="1427633" y="2108965"/>
            <a:ext cx="4177029" cy="9188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16"/>
              </a:lnSpc>
            </a:pPr>
            <a:endParaRPr lang="Arial" altLang="Arial" sz="100"/>
          </a:p>
          <a:p>
            <a:pPr marL="14605" algn="l" rtl="0" eaLnBrk="0">
              <a:lnSpc>
                <a:spcPct val="91000"/>
              </a:lnSpc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经营分析报告提供了全面的企业运营数据和信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息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marL="12700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有助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于管理层更好地了解企业运营状况，发现问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3461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题，并做出更科学、合理的决策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44" name="textbox 144"/>
          <p:cNvSpPr/>
          <p:nvPr/>
        </p:nvSpPr>
        <p:spPr>
          <a:xfrm>
            <a:off x="1428014" y="3814799"/>
            <a:ext cx="4023995" cy="9201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4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经营分析报告，管理层可以及时发现市场变</a:t>
            </a:r>
            <a:endParaRPr lang="Microsoft YaHei" altLang="Microsoft YaHei" sz="1500"/>
          </a:p>
          <a:p>
            <a:pPr marL="13080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风险因素等，及时调整战略和业务方向，提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4224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高决策的及时性和准确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45" name="textbox 145"/>
          <p:cNvSpPr/>
          <p:nvPr/>
        </p:nvSpPr>
        <p:spPr>
          <a:xfrm>
            <a:off x="442263" y="318468"/>
            <a:ext cx="3075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1050"/>
              </a:tabLst>
            </a:pPr>
            <a:r>
              <a:rPr sz="30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提高决策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</a:t>
            </a:r>
            <a:endParaRPr lang="Microsoft YaHei" altLang="Microsoft YaHei" sz="3000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4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6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2" name="group 32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167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58C19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58C19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58C19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3" name="textbox 173"/>
          <p:cNvSpPr/>
          <p:nvPr/>
        </p:nvSpPr>
        <p:spPr>
          <a:xfrm>
            <a:off x="7917971" y="4372074"/>
            <a:ext cx="3072129" cy="12617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683"/>
              </a:lnSpc>
            </a:pPr>
            <a:endParaRPr lang="Arial" altLang="Arial" sz="100"/>
          </a:p>
          <a:p>
            <a:pPr marL="14795" algn="l" rtl="0" eaLnBrk="0">
              <a:lnSpc>
                <a:spcPct val="91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经营分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析报告的编制要求对企业运营</a:t>
            </a:r>
            <a:endParaRPr lang="Microsoft YaHei" altLang="Microsoft YaHei" sz="1500"/>
          </a:p>
          <a:p>
            <a:pPr marL="12700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数据进行规范、准确的记录和统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marL="12890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有助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于提高企业的数据治理水平，进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4033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一步强化内部控制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74" name="textbox 174"/>
          <p:cNvSpPr/>
          <p:nvPr/>
        </p:nvSpPr>
        <p:spPr>
          <a:xfrm>
            <a:off x="7918162" y="2165488"/>
            <a:ext cx="3071495" cy="12617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492"/>
              </a:lnSpc>
            </a:pPr>
            <a:endParaRPr lang="Arial" altLang="Arial" sz="100"/>
          </a:p>
          <a:p>
            <a:pPr marL="14604" algn="l" rtl="0" eaLnBrk="0">
              <a:lnSpc>
                <a:spcPct val="91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经营分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析报告是企业内部控制的重要</a:t>
            </a:r>
            <a:endParaRPr lang="Microsoft YaHei" altLang="Microsoft YaHei" sz="1500"/>
          </a:p>
          <a:p>
            <a:pPr marL="14795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手段之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一，通过对企业运营数据的收</a:t>
            </a:r>
            <a:endParaRPr lang="Microsoft YaHei" altLang="Microsoft YaHei" sz="1500"/>
          </a:p>
          <a:p>
            <a:pPr marL="12700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整理和分析，可以发现内部控制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21463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的薄弱环节和存在的问题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75" name="textbox 175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050"/>
              </a:tabLst>
            </a:pPr>
            <a:r>
              <a:rPr sz="30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加强内部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</a:t>
            </a:r>
            <a:endParaRPr lang="Microsoft YaHei" altLang="Microsoft YaHei" sz="3000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7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6" name="picture 19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97" name="textbox 197"/>
          <p:cNvSpPr/>
          <p:nvPr/>
        </p:nvSpPr>
        <p:spPr>
          <a:xfrm>
            <a:off x="3674093" y="1984225"/>
            <a:ext cx="7567294" cy="5213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937"/>
              </a:lnSpc>
            </a:pPr>
            <a:endParaRPr lang="Arial" altLang="Arial" sz="100"/>
          </a:p>
          <a:p>
            <a:pPr marL="14071" algn="l" rtl="0" eaLnBrk="0">
              <a:lnSpc>
                <a:spcPct val="94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经营分析报告不仅关注企业的短期经营成果，还关注企业的长期发展，通过分析市场趋势、竞争格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等因素，为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企业制定长期发展战略提供依据。</a:t>
            </a:r>
            <a:endParaRPr lang="Microsoft YaHei" altLang="Microsoft YaHei" sz="1300"/>
          </a:p>
        </p:txBody>
      </p:sp>
      <p:sp>
        <p:nvSpPr>
          <p:cNvPr id="198" name="textbox 198"/>
          <p:cNvSpPr/>
          <p:nvPr/>
        </p:nvSpPr>
        <p:spPr>
          <a:xfrm>
            <a:off x="1296996" y="4532354"/>
            <a:ext cx="7567294" cy="5213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935"/>
              </a:lnSpc>
            </a:pPr>
            <a:endParaRPr lang="Arial" altLang="Arial" sz="100"/>
          </a:p>
          <a:p>
            <a:pPr marL="13728" algn="l" rtl="0" eaLnBrk="0">
              <a:lnSpc>
                <a:spcPct val="94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经营分析报告的编制有助于企业发现潜在的市场机会和竞争优势，推动企业不断创新、改进，实现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持续发展</a:t>
            </a:r>
            <a:r>
              <a:rPr sz="13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99" name="textbox 199"/>
          <p:cNvSpPr/>
          <p:nvPr/>
        </p:nvSpPr>
        <p:spPr>
          <a:xfrm>
            <a:off x="442263" y="318468"/>
            <a:ext cx="4218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2319"/>
              </a:tabLst>
            </a:pPr>
            <a:r>
              <a:rPr sz="30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促进企业可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持续发展</a:t>
            </a:r>
            <a:endParaRPr lang="Microsoft YaHei" altLang="Microsoft YaHei" sz="3000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0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20" name="rect"/>
          <p:cNvSpPr/>
          <p:nvPr/>
        </p:nvSpPr>
        <p:spPr>
          <a:xfrm>
            <a:off x="1183470" y="5823337"/>
            <a:ext cx="805750" cy="122999"/>
          </a:xfrm>
          <a:prstGeom prst="rect">
            <a:avLst/>
          </a:prstGeom>
          <a:solidFill>
            <a:srgbClr val="00A5B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1" name="rect"/>
          <p:cNvSpPr/>
          <p:nvPr/>
        </p:nvSpPr>
        <p:spPr>
          <a:xfrm>
            <a:off x="1937851" y="5890424"/>
            <a:ext cx="10254149" cy="14288"/>
          </a:xfrm>
          <a:prstGeom prst="rect">
            <a:avLst/>
          </a:prstGeom>
          <a:solidFill>
            <a:srgbClr val="00A5B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4385647" y="3291156"/>
            <a:ext cx="7773409" cy="14288"/>
            <a:chExt cx="7773409" cy="14288"/>
          </a:xfrm>
        </p:grpSpPr>
        <p:sp>
          <p:nvSpPr>
            <p:cNvPr id="222" name="path"/>
            <p:cNvSpPr/>
            <p:nvPr/>
          </p:nvSpPr>
          <p:spPr>
            <a:xfrm>
              <a:off x="0" y="7144"/>
              <a:ext cx="7773409" cy="0"/>
            </a:xfrm>
            <a:custGeom>
              <a:rect l="0" t="0" r="0" b="0"/>
              <a:pathLst>
                <a:path w="12241">
                  <a:moveTo>
                    <a:pt x="0" y="0"/>
                  </a:moveTo>
                  <a:lnTo>
                    <a:pt x="12241" y="0"/>
                  </a:lnTo>
                </a:path>
              </a:pathLst>
            </a:custGeom>
            <a:solidFill>
              <a:srgbClr val="52C6B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0" y="0"/>
              <a:ext cx="7773409" cy="14288"/>
            </a:xfrm>
            <a:custGeom>
              <a:rect l="0" t="0" r="0" b="0"/>
              <a:pathLst>
                <a:path w="12241" h="22">
                  <a:moveTo>
                    <a:pt x="0" y="11"/>
                  </a:moveTo>
                  <a:lnTo>
                    <a:pt x="12241" y="11"/>
                  </a:lnTo>
                </a:path>
              </a:pathLst>
            </a:custGeom>
            <a:noFill/>
            <a:ln w="14287" cap="flat">
              <a:solidFill>
                <a:srgbClr val="97DDD4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24" name="rect"/>
          <p:cNvSpPr/>
          <p:nvPr/>
        </p:nvSpPr>
        <p:spPr>
          <a:xfrm>
            <a:off x="3631266" y="3236262"/>
            <a:ext cx="805750" cy="122997"/>
          </a:xfrm>
          <a:prstGeom prst="rect">
            <a:avLst/>
          </a:prstGeom>
          <a:solidFill>
            <a:srgbClr val="97DDD4">
              <a:alpha val="94901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https://d.book118.com/768007052026006045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2024-09-25T14:46:49.670</cp:lastPrinted>
  <dcterms:created xsi:type="dcterms:W3CDTF">2024-09-25T06:46:49Z</dcterms:created>
  <dcterms:modified xsi:type="dcterms:W3CDTF">2024-09-25T06:46:51Z</dcterms:modified>
</cp:coreProperties>
</file>