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C32DFB-2DD1-475D-8EDF-4D10ED457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DE18C3-7957-4DCE-979D-5326AC9D36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919BFF-9079-407D-AD6D-9A0B7D605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ABB3EE-E71E-40D8-B1E9-A21E079AAE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D41315-8F2C-4AC6-87BA-CFD63199A1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7263A5-E97F-492C-AEE6-16B1E69C0F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67A7D8-4F13-4809-B5DF-214D08327B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3A00E2-44F2-4E7C-A5DD-2DA3C9D25A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641623-137F-4DC6-B5D6-D137F371D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763F44-F005-4D6E-AC97-3091DD05A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BE557D-F3B0-4328-97BD-3140AE8A0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2706712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侵权责任法习题课件</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汇报时间：2024-02-03</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侵权责任法概述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侵权责任构成要件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侵权责任归责原则与免责事由</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侵权责任承担方式与赔偿范围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共同侵权行为及其责任承担</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特殊主体侵权责任问题探讨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侵权责任法习题演练与解析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侵权责任法概述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侵权责任法定义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侵权责任法特点</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侵权责任法是指调整因侵害民事权益产生的民事关系，明确侵权责任，预防并制裁侵权行为，促进社会和谐稳定的法律规范总称。</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强调归责原则、突出对受害人的救济、明确侵权责任的构成要件、规定多种侵权责任形式。</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侵权责任法定义与特点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在古代社会，侵权责任制度已经初步形成，如罗马法中的私犯制度、中国古代的损害赔偿制度等。</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古代侵权责任法</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近代以来，随着资本主义的发展，侵权责任法逐渐成为独立的法律部门，各国纷纷制定民法典或单行法规来规范侵权行为。</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近代侵权责任法</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现代社会中，侵权责任法不断发展和完善，更加注重对受害人的保护和救济，同时加强对侵权行为的预防和制裁。</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现代侵权责任法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侵权责任法历史沿革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过错责任原则</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以行为人的过错作为归责的根据和最终要件，无过错即无责任。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无过错责任原则</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不问行为人主观上是否有过错，只要其行为与损害后果间存在因果关系，就应承担民事责任的归责原则。</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公平责任原则</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双方对损害的发生均无过错，法律又无特别规定适用无过错责任原则时，由法院根据公平观念，在考虑当事人的财产状况及其他情况的基础上，责令加害人对受害人的财产损害给予适当补偿的一种责任形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侵权责任法基本原则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侵权责任构成要件</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违法行为的定义</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指自然人或法人违反法律、行政法规或规章的行为，包括作为和不作为。</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违法行为的种类</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包括民事违法行为、行政违法行为和刑事违法行为等。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违法行为的认定</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需要依据相关法律法规进行具体分析和判断。</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违法行为要件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指因一定的行为或事件使某人受侵权法保护的权利和利益遭受某种不利益的影响。</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损害事实的定义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损害事实的种类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损害事实的认定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包括财产损害、人身损害和精神损害等。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需要依据相关证据和法律规定进行综合评估。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损害事实要件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指违法行为与损害事实之间存在的引起与被引起的关系。</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333" r="1333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因果关系的定义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包括直接因果关系和间接因果关系。</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因果关系的种类</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需要依据相关证据和逻辑推理进行综合判断。</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因果关系的认定</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因果关系要件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指行为人在实施违法行为时所具备的心理状态，包括故意和过失。</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主观过错的定义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根据过错程度不同，可分为一般过失、重大过失和故意。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主观过错的种类</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333" r="15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需要依据相关证据和法律规定进行综合评估，同时考虑行为人的年龄、智力、精神状况等因素。</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主观过错的认定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主观过错要件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侵权责任归责原则与免责事由</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defRPr/>
            </a:pPr>
            <a:r>
              <a:rPr lang="en-US" sz="1200">
                <a:solidFill>
                  <a:schemeClr val="dk1">
                    <a:alpha val="100000"/>
                  </a:schemeClr>
                </a:solidFill>
                <a:latin typeface="Microsoft Yahei"/>
                <a:ea typeface="Microsoft Yahei"/>
                <a:cs typeface="Microsoft Yahei"/>
              </a:rPr>
              <a:t>行为人因过错侵害他人民事权益造成损害的，应当承担侵权责任。</a:t>
            </a:r>
            <a:endParaRPr lang="en-US" sz="1100"/>
          </a:p>
        </p:txBody>
      </p:sp>
      <p:sp>
        <p:nvSpPr>
          <p:cNvPr id="3" name="AutoShape 3"/>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6816347" y="2303755"/>
            <a:ext cx="386524" cy="391763"/>
            <a:chOff x="6816347" y="2303755"/>
            <a:chExt cx="386524" cy="391763"/>
          </a:xfrm>
        </p:grpSpPr>
        <p:sp>
          <p:nvSpPr>
            <p:cNvPr id="5" name="Freeform 5"/>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6811680" y="3422847"/>
            <a:ext cx="395764" cy="395668"/>
            <a:chOff x="6811680" y="3422847"/>
            <a:chExt cx="395764" cy="395668"/>
          </a:xfrm>
        </p:grpSpPr>
        <p:sp>
          <p:nvSpPr>
            <p:cNvPr id="11" name="Freeform 11"/>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AutoShape 15"/>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6797440" y="4721819"/>
            <a:ext cx="443293" cy="443294"/>
            <a:chOff x="6797440" y="4721819"/>
            <a:chExt cx="443293" cy="443294"/>
          </a:xfrm>
        </p:grpSpPr>
        <p:sp>
          <p:nvSpPr>
            <p:cNvPr id="17" name="Freeform 17"/>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3" name="Picture 23"/>
          <p:cNvPicPr>
            <a:picLocks noChangeAspect="1"/>
          </p:cNvPicPr>
          <p:nvPr/>
        </p:nvPicPr>
        <p:blipFill>
          <a:blip r:embed="rId2"/>
          <a:srcRect l="7806" r="7806"/>
          <a:stretch>
            <a:fillRect/>
          </a:stretch>
        </p:blipFill>
        <p:spPr>
          <a:xfrm>
            <a:off x="573317" y="3848733"/>
            <a:ext cx="2634960" cy="2341801"/>
          </a:xfrm>
          <a:prstGeom prst="rect">
            <a:avLst/>
          </a:prstGeom>
        </p:spPr>
      </p:pic>
      <p:pic>
        <p:nvPicPr>
          <p:cNvPr id="24" name="Picture 24"/>
          <p:cNvPicPr>
            <a:picLocks noChangeAspect="1"/>
          </p:cNvPicPr>
          <p:nvPr/>
        </p:nvPicPr>
        <p:blipFill>
          <a:blip r:embed="rId3"/>
          <a:srcRect l="12610" r="12610"/>
          <a:stretch>
            <a:fillRect/>
          </a:stretch>
        </p:blipFill>
        <p:spPr>
          <a:xfrm>
            <a:off x="3337865" y="1324021"/>
            <a:ext cx="2689304" cy="2397530"/>
          </a:xfrm>
          <a:prstGeom prst="rect">
            <a:avLst/>
          </a:prstGeom>
        </p:spPr>
      </p:pic>
      <p:pic>
        <p:nvPicPr>
          <p:cNvPr id="25" name="Picture 25"/>
          <p:cNvPicPr>
            <a:picLocks noChangeAspect="1"/>
          </p:cNvPicPr>
          <p:nvPr/>
        </p:nvPicPr>
        <p:blipFill>
          <a:blip r:embed="rId4"/>
          <a:srcRect l="11720" r="11720"/>
          <a:stretch>
            <a:fillRect/>
          </a:stretch>
        </p:blipFill>
        <p:spPr>
          <a:xfrm>
            <a:off x="3337865" y="3848733"/>
            <a:ext cx="2689304" cy="2341801"/>
          </a:xfrm>
          <a:prstGeom prst="rect">
            <a:avLst/>
          </a:prstGeom>
        </p:spPr>
      </p:pic>
      <p:pic>
        <p:nvPicPr>
          <p:cNvPr id="26" name="Picture 26"/>
          <p:cNvPicPr>
            <a:picLocks noChangeAspect="1"/>
          </p:cNvPicPr>
          <p:nvPr/>
        </p:nvPicPr>
        <p:blipFill>
          <a:blip r:embed="rId5"/>
          <a:srcRect l="13767" r="13767"/>
          <a:stretch>
            <a:fillRect/>
          </a:stretch>
        </p:blipFill>
        <p:spPr>
          <a:xfrm>
            <a:off x="573317" y="1297445"/>
            <a:ext cx="2634960" cy="2424106"/>
          </a:xfrm>
          <a:prstGeom prst="rect">
            <a:avLst/>
          </a:prstGeom>
        </p:spPr>
      </p:pic>
      <p:sp>
        <p:nvSpPr>
          <p:cNvPr id="27" name="AutoShape 27"/>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依照法律规定推定行为人有过错，其不能证明自己没有过错的，应当承担侵权责任。</a:t>
            </a:r>
            <a:endParaRPr lang="en-US" sz="1100"/>
          </a:p>
        </p:txBody>
      </p:sp>
      <p:sp>
        <p:nvSpPr>
          <p:cNvPr id="28" name="AutoShape 28"/>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行为人损害他人民事权益，不论行为人有无过错，法律规定应当承担侵权责任的，依照其规定。</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过错责任原则适用情形</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无民事行为能力人、限制民事行为能力人造成他人损害的，由监护人承担侵权责任。监护人尽到监护职责的，可以减轻其侵权责任。</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用人单位的工作人员因执行工作任务造成他人损害的，由用人单位承担侵权责任。用人单位承担侵权责任后，可以向有故意或者重大过失的工作人员追偿。</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因产品存在缺陷造成他人损害的，生产者应当承担侵权责任。</a:t>
            </a:r>
          </a:p>
        </p:txBody>
      </p:sp>
      <p:pic>
        <p:nvPicPr>
          <p:cNvPr id="10" name="Picture 10"/>
          <p:cNvPicPr>
            <a:picLocks noChangeAspect="1"/>
          </p:cNvPicPr>
          <p:nvPr/>
        </p:nvPicPr>
        <p:blipFill>
          <a:blip r:embed="rId4"/>
          <a:srcRect t="12943" b="1294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无过错责任原则适用情形</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400" b="1">
                <a:solidFill>
                  <a:schemeClr val="accent1">
                    <a:alpha val="100000"/>
                  </a:schemeClr>
                </a:solidFill>
                <a:latin typeface="Microsoft Yahei"/>
                <a:ea typeface="Microsoft Yahei"/>
                <a:cs typeface="Microsoft Yahei"/>
              </a:rPr>
              <a:t>01</a:t>
            </a:r>
          </a:p>
        </p:txBody>
      </p:sp>
      <p:sp>
        <p:nvSpPr>
          <p:cNvPr id="21" name="TextBox 21"/>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400" b="1">
                <a:solidFill>
                  <a:schemeClr val="accent1">
                    <a:alpha val="100000"/>
                  </a:schemeClr>
                </a:solidFill>
                <a:latin typeface="Microsoft Yahei"/>
                <a:ea typeface="Microsoft Yahei"/>
                <a:cs typeface="Microsoft Yahei"/>
              </a:rPr>
              <a:t>02</a:t>
            </a:r>
          </a:p>
        </p:txBody>
      </p:sp>
      <p:grpSp>
        <p:nvGrpSpPr>
          <p:cNvPr id="22" name="Group 22"/>
          <p:cNvGrpSpPr/>
          <p:nvPr/>
        </p:nvGrpSpPr>
        <p:grpSpPr>
          <a:xfrm>
            <a:off x="854583" y="3639788"/>
            <a:ext cx="248317" cy="552641"/>
            <a:chOff x="854583" y="3639788"/>
            <a:chExt cx="248317" cy="552641"/>
          </a:xfrm>
        </p:grpSpPr>
        <p:sp>
          <p:nvSpPr>
            <p:cNvPr id="23" name="AutoShape 23"/>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 name="Group 28"/>
          <p:cNvGrpSpPr/>
          <p:nvPr/>
        </p:nvGrpSpPr>
        <p:grpSpPr>
          <a:xfrm>
            <a:off x="863537" y="3450812"/>
            <a:ext cx="226885" cy="256032"/>
            <a:chOff x="863537" y="3450812"/>
            <a:chExt cx="226885" cy="256032"/>
          </a:xfrm>
        </p:grpSpPr>
        <p:sp>
          <p:nvSpPr>
            <p:cNvPr id="29" name="Freeform 29"/>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1316450" y="3639788"/>
            <a:ext cx="248317" cy="552641"/>
            <a:chOff x="1316450" y="3639788"/>
            <a:chExt cx="248317" cy="552641"/>
          </a:xfrm>
        </p:grpSpPr>
        <p:sp>
          <p:nvSpPr>
            <p:cNvPr id="33" name="AutoShape 33"/>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1325404" y="3450812"/>
            <a:ext cx="226885" cy="256032"/>
            <a:chOff x="1325404" y="3450812"/>
            <a:chExt cx="226885" cy="256032"/>
          </a:xfrm>
        </p:grpSpPr>
        <p:sp>
          <p:nvSpPr>
            <p:cNvPr id="39" name="Freeform 39"/>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778317" y="3639788"/>
            <a:ext cx="248318" cy="552641"/>
            <a:chOff x="1778317" y="3639788"/>
            <a:chExt cx="248318" cy="552641"/>
          </a:xfrm>
        </p:grpSpPr>
        <p:sp>
          <p:nvSpPr>
            <p:cNvPr id="43" name="AutoShape 43"/>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1787271" y="3450812"/>
            <a:ext cx="226885" cy="256032"/>
            <a:chOff x="1787271" y="3450812"/>
            <a:chExt cx="226885" cy="256032"/>
          </a:xfrm>
        </p:grpSpPr>
        <p:sp>
          <p:nvSpPr>
            <p:cNvPr id="49" name="Freeform 49"/>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2240185" y="3639788"/>
            <a:ext cx="248317" cy="552641"/>
            <a:chOff x="2240185" y="3639788"/>
            <a:chExt cx="248317" cy="552641"/>
          </a:xfrm>
        </p:grpSpPr>
        <p:sp>
          <p:nvSpPr>
            <p:cNvPr id="53" name="AutoShape 53"/>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2249138" y="3450812"/>
            <a:ext cx="226885" cy="256032"/>
            <a:chOff x="2249138" y="3450812"/>
            <a:chExt cx="226885" cy="256032"/>
          </a:xfrm>
        </p:grpSpPr>
        <p:sp>
          <p:nvSpPr>
            <p:cNvPr id="59" name="Freeform 59"/>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702052" y="3639788"/>
            <a:ext cx="248317" cy="552641"/>
            <a:chOff x="2702052" y="3639788"/>
            <a:chExt cx="248317" cy="552641"/>
          </a:xfrm>
        </p:grpSpPr>
        <p:sp>
          <p:nvSpPr>
            <p:cNvPr id="63" name="AutoShape 63"/>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2711005" y="3450812"/>
            <a:ext cx="226885" cy="256032"/>
            <a:chOff x="2711005" y="3450812"/>
            <a:chExt cx="226885" cy="256032"/>
          </a:xfrm>
        </p:grpSpPr>
        <p:sp>
          <p:nvSpPr>
            <p:cNvPr id="69" name="Freeform 69"/>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3163919" y="3639788"/>
            <a:ext cx="248317" cy="552641"/>
            <a:chOff x="3163919" y="3639788"/>
            <a:chExt cx="248317" cy="552641"/>
          </a:xfrm>
        </p:grpSpPr>
        <p:sp>
          <p:nvSpPr>
            <p:cNvPr id="73" name="AutoShape 73"/>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8" name="Group 78"/>
          <p:cNvGrpSpPr/>
          <p:nvPr/>
        </p:nvGrpSpPr>
        <p:grpSpPr>
          <a:xfrm>
            <a:off x="3172873" y="3450812"/>
            <a:ext cx="226885" cy="256032"/>
            <a:chOff x="3172873" y="3450812"/>
            <a:chExt cx="226885" cy="256032"/>
          </a:xfrm>
        </p:grpSpPr>
        <p:sp>
          <p:nvSpPr>
            <p:cNvPr id="79" name="Freeform 79"/>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625787" y="3639788"/>
            <a:ext cx="248316" cy="552641"/>
            <a:chOff x="3625787" y="3639788"/>
            <a:chExt cx="248316" cy="552641"/>
          </a:xfrm>
        </p:grpSpPr>
        <p:sp>
          <p:nvSpPr>
            <p:cNvPr id="83" name="AutoShape 83"/>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8" name="Group 88"/>
          <p:cNvGrpSpPr/>
          <p:nvPr/>
        </p:nvGrpSpPr>
        <p:grpSpPr>
          <a:xfrm>
            <a:off x="3634740" y="3450812"/>
            <a:ext cx="226885" cy="256032"/>
            <a:chOff x="3634740" y="3450812"/>
            <a:chExt cx="226885" cy="256032"/>
          </a:xfrm>
        </p:grpSpPr>
        <p:sp>
          <p:nvSpPr>
            <p:cNvPr id="89" name="Freeform 89"/>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4087654" y="3639788"/>
            <a:ext cx="248317" cy="552641"/>
            <a:chOff x="4087654" y="3639788"/>
            <a:chExt cx="248317" cy="552641"/>
          </a:xfrm>
        </p:grpSpPr>
        <p:sp>
          <p:nvSpPr>
            <p:cNvPr id="93" name="AutoShape 93"/>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8" name="Group 98"/>
          <p:cNvGrpSpPr/>
          <p:nvPr/>
        </p:nvGrpSpPr>
        <p:grpSpPr>
          <a:xfrm>
            <a:off x="4096607" y="3450812"/>
            <a:ext cx="226885" cy="256032"/>
            <a:chOff x="4096607" y="3450812"/>
            <a:chExt cx="226885" cy="256032"/>
          </a:xfrm>
        </p:grpSpPr>
        <p:sp>
          <p:nvSpPr>
            <p:cNvPr id="99" name="Freeform 99"/>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549521" y="3639788"/>
            <a:ext cx="248317" cy="552641"/>
            <a:chOff x="4549521" y="3639788"/>
            <a:chExt cx="248317" cy="552641"/>
          </a:xfrm>
        </p:grpSpPr>
        <p:sp>
          <p:nvSpPr>
            <p:cNvPr id="103" name="AutoShape 103"/>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AutoShape 104"/>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AutoShape 105"/>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8" name="Group 108"/>
          <p:cNvGrpSpPr/>
          <p:nvPr/>
        </p:nvGrpSpPr>
        <p:grpSpPr>
          <a:xfrm>
            <a:off x="4558474" y="3450812"/>
            <a:ext cx="226885" cy="256032"/>
            <a:chOff x="4558474" y="3450812"/>
            <a:chExt cx="226885" cy="256032"/>
          </a:xfrm>
        </p:grpSpPr>
        <p:sp>
          <p:nvSpPr>
            <p:cNvPr id="109" name="Freeform 109"/>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5011388" y="3639788"/>
            <a:ext cx="248317" cy="552641"/>
            <a:chOff x="5011388" y="3639788"/>
            <a:chExt cx="248317" cy="552641"/>
          </a:xfrm>
        </p:grpSpPr>
        <p:sp>
          <p:nvSpPr>
            <p:cNvPr id="113" name="AutoShape 113"/>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AutoShape 114"/>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8" name="Group 118"/>
          <p:cNvGrpSpPr/>
          <p:nvPr/>
        </p:nvGrpSpPr>
        <p:grpSpPr>
          <a:xfrm>
            <a:off x="5020342" y="3450812"/>
            <a:ext cx="226885" cy="256032"/>
            <a:chOff x="5020342" y="3450812"/>
            <a:chExt cx="226885" cy="256032"/>
          </a:xfrm>
        </p:grpSpPr>
        <p:sp>
          <p:nvSpPr>
            <p:cNvPr id="119" name="Freeform 119"/>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854583" y="4613529"/>
            <a:ext cx="248317" cy="552641"/>
            <a:chOff x="854583" y="4613529"/>
            <a:chExt cx="248317" cy="552641"/>
          </a:xfrm>
        </p:grpSpPr>
        <p:sp>
          <p:nvSpPr>
            <p:cNvPr id="123" name="AutoShape 123"/>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AutoShape 125"/>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8" name="Group 128"/>
          <p:cNvGrpSpPr/>
          <p:nvPr/>
        </p:nvGrpSpPr>
        <p:grpSpPr>
          <a:xfrm>
            <a:off x="863537" y="4424553"/>
            <a:ext cx="226885" cy="256032"/>
            <a:chOff x="863537" y="4424553"/>
            <a:chExt cx="226885" cy="256032"/>
          </a:xfrm>
        </p:grpSpPr>
        <p:sp>
          <p:nvSpPr>
            <p:cNvPr id="129" name="Freeform 129"/>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1316450" y="4613529"/>
            <a:ext cx="248317" cy="552641"/>
            <a:chOff x="1316450" y="4613529"/>
            <a:chExt cx="248317" cy="552641"/>
          </a:xfrm>
        </p:grpSpPr>
        <p:sp>
          <p:nvSpPr>
            <p:cNvPr id="133" name="AutoShape 133"/>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8" name="Group 138"/>
          <p:cNvGrpSpPr/>
          <p:nvPr/>
        </p:nvGrpSpPr>
        <p:grpSpPr>
          <a:xfrm>
            <a:off x="1325404" y="4424553"/>
            <a:ext cx="226885" cy="256032"/>
            <a:chOff x="1325404" y="4424553"/>
            <a:chExt cx="226885" cy="256032"/>
          </a:xfrm>
        </p:grpSpPr>
        <p:sp>
          <p:nvSpPr>
            <p:cNvPr id="139" name="Freeform 139"/>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Freeform 140"/>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778317" y="4613529"/>
            <a:ext cx="248318" cy="552641"/>
            <a:chOff x="1778317" y="4613529"/>
            <a:chExt cx="248318" cy="552641"/>
          </a:xfrm>
        </p:grpSpPr>
        <p:sp>
          <p:nvSpPr>
            <p:cNvPr id="143" name="AutoShape 143"/>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8" name="Group 148"/>
          <p:cNvGrpSpPr/>
          <p:nvPr/>
        </p:nvGrpSpPr>
        <p:grpSpPr>
          <a:xfrm>
            <a:off x="1787271" y="4424553"/>
            <a:ext cx="226885" cy="256032"/>
            <a:chOff x="1787271" y="4424553"/>
            <a:chExt cx="226885" cy="256032"/>
          </a:xfrm>
        </p:grpSpPr>
        <p:sp>
          <p:nvSpPr>
            <p:cNvPr id="149" name="Freeform 149"/>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2240185" y="4613529"/>
            <a:ext cx="248317" cy="552641"/>
            <a:chOff x="2240185" y="4613529"/>
            <a:chExt cx="248317" cy="552641"/>
          </a:xfrm>
        </p:grpSpPr>
        <p:sp>
          <p:nvSpPr>
            <p:cNvPr id="153" name="AutoShape 153"/>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8" name="Group 158"/>
          <p:cNvGrpSpPr/>
          <p:nvPr/>
        </p:nvGrpSpPr>
        <p:grpSpPr>
          <a:xfrm>
            <a:off x="2249138" y="4424553"/>
            <a:ext cx="226885" cy="256032"/>
            <a:chOff x="2249138" y="4424553"/>
            <a:chExt cx="226885" cy="256032"/>
          </a:xfrm>
        </p:grpSpPr>
        <p:sp>
          <p:nvSpPr>
            <p:cNvPr id="159" name="Freeform 159"/>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Freeform 160"/>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Freeform 161"/>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702052" y="4613529"/>
            <a:ext cx="248317" cy="552641"/>
            <a:chOff x="2702052" y="4613529"/>
            <a:chExt cx="248317" cy="552641"/>
          </a:xfrm>
        </p:grpSpPr>
        <p:sp>
          <p:nvSpPr>
            <p:cNvPr id="163" name="AutoShape 163"/>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AutoShape 164"/>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AutoShape 165"/>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8" name="Group 168"/>
          <p:cNvGrpSpPr/>
          <p:nvPr/>
        </p:nvGrpSpPr>
        <p:grpSpPr>
          <a:xfrm>
            <a:off x="2711005" y="4424553"/>
            <a:ext cx="226885" cy="256032"/>
            <a:chOff x="2711005" y="4424553"/>
            <a:chExt cx="226885" cy="256032"/>
          </a:xfrm>
        </p:grpSpPr>
        <p:sp>
          <p:nvSpPr>
            <p:cNvPr id="169" name="Freeform 169"/>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Freeform 170"/>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Freeform 171"/>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3163919" y="4613529"/>
            <a:ext cx="248317" cy="552641"/>
            <a:chOff x="3163919" y="4613529"/>
            <a:chExt cx="248317" cy="552641"/>
          </a:xfrm>
        </p:grpSpPr>
        <p:sp>
          <p:nvSpPr>
            <p:cNvPr id="173" name="AutoShape 173"/>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AutoShape 174"/>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AutoShape 175"/>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8" name="Group 178"/>
          <p:cNvGrpSpPr/>
          <p:nvPr/>
        </p:nvGrpSpPr>
        <p:grpSpPr>
          <a:xfrm>
            <a:off x="3172873" y="4424553"/>
            <a:ext cx="226885" cy="256032"/>
            <a:chOff x="3172873" y="4424553"/>
            <a:chExt cx="226885" cy="256032"/>
          </a:xfrm>
        </p:grpSpPr>
        <p:sp>
          <p:nvSpPr>
            <p:cNvPr id="179" name="Freeform 179"/>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Freeform 180"/>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Freeform 181"/>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625787" y="4613529"/>
            <a:ext cx="248316" cy="552641"/>
            <a:chOff x="3625787" y="4613529"/>
            <a:chExt cx="248316" cy="552641"/>
          </a:xfrm>
        </p:grpSpPr>
        <p:sp>
          <p:nvSpPr>
            <p:cNvPr id="183" name="AutoShape 183"/>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AutoShape 184"/>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AutoShape 185"/>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8" name="Group 188"/>
          <p:cNvGrpSpPr/>
          <p:nvPr/>
        </p:nvGrpSpPr>
        <p:grpSpPr>
          <a:xfrm>
            <a:off x="3634740" y="4424553"/>
            <a:ext cx="226885" cy="256032"/>
            <a:chOff x="3634740" y="4424553"/>
            <a:chExt cx="226885" cy="256032"/>
          </a:xfrm>
        </p:grpSpPr>
        <p:sp>
          <p:nvSpPr>
            <p:cNvPr id="189" name="Freeform 189"/>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Freeform 190"/>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Freeform 191"/>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4087654" y="4613529"/>
            <a:ext cx="248317" cy="552641"/>
            <a:chOff x="4087654" y="4613529"/>
            <a:chExt cx="248317" cy="552641"/>
          </a:xfrm>
        </p:grpSpPr>
        <p:sp>
          <p:nvSpPr>
            <p:cNvPr id="193" name="AutoShape 193"/>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AutoShape 194"/>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AutoShape 195"/>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8" name="Group 198"/>
          <p:cNvGrpSpPr/>
          <p:nvPr/>
        </p:nvGrpSpPr>
        <p:grpSpPr>
          <a:xfrm>
            <a:off x="4096607" y="4424553"/>
            <a:ext cx="226885" cy="256032"/>
            <a:chOff x="4096607" y="4424553"/>
            <a:chExt cx="226885" cy="256032"/>
          </a:xfrm>
        </p:grpSpPr>
        <p:sp>
          <p:nvSpPr>
            <p:cNvPr id="199" name="Freeform 199"/>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Freeform 200"/>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Freeform 201"/>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549521" y="4613529"/>
            <a:ext cx="248317" cy="552641"/>
            <a:chOff x="4549521" y="4613529"/>
            <a:chExt cx="248317" cy="552641"/>
          </a:xfrm>
        </p:grpSpPr>
        <p:sp>
          <p:nvSpPr>
            <p:cNvPr id="203" name="AutoShape 203"/>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AutoShape 204"/>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AutoShape 205"/>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8" name="Group 208"/>
          <p:cNvGrpSpPr/>
          <p:nvPr/>
        </p:nvGrpSpPr>
        <p:grpSpPr>
          <a:xfrm>
            <a:off x="4558474" y="4424553"/>
            <a:ext cx="226885" cy="256032"/>
            <a:chOff x="4558474" y="4424553"/>
            <a:chExt cx="226885" cy="256032"/>
          </a:xfrm>
        </p:grpSpPr>
        <p:sp>
          <p:nvSpPr>
            <p:cNvPr id="209" name="Freeform 209"/>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Freeform 210"/>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Freeform 211"/>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5011388" y="4613529"/>
            <a:ext cx="248317" cy="552641"/>
            <a:chOff x="5011388" y="4613529"/>
            <a:chExt cx="248317" cy="552641"/>
          </a:xfrm>
        </p:grpSpPr>
        <p:sp>
          <p:nvSpPr>
            <p:cNvPr id="213" name="AutoShape 213"/>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AutoShape 214"/>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AutoShape 215"/>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8" name="Group 218"/>
          <p:cNvGrpSpPr/>
          <p:nvPr/>
        </p:nvGrpSpPr>
        <p:grpSpPr>
          <a:xfrm>
            <a:off x="5020342" y="4424553"/>
            <a:ext cx="226885" cy="256032"/>
            <a:chOff x="5020342" y="4424553"/>
            <a:chExt cx="226885" cy="256032"/>
          </a:xfrm>
        </p:grpSpPr>
        <p:sp>
          <p:nvSpPr>
            <p:cNvPr id="219" name="Freeform 219"/>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Freeform 220"/>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Freeform 221"/>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6807708" y="3451003"/>
            <a:ext cx="236315" cy="430816"/>
            <a:chOff x="6807708" y="3451003"/>
            <a:chExt cx="236315" cy="430816"/>
          </a:xfrm>
        </p:grpSpPr>
        <p:sp>
          <p:nvSpPr>
            <p:cNvPr id="223" name="AutoShape 223"/>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AutoShape 224"/>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AutoShape 225"/>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Freeform 226"/>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7" name="Group 227"/>
          <p:cNvGrpSpPr/>
          <p:nvPr/>
        </p:nvGrpSpPr>
        <p:grpSpPr>
          <a:xfrm>
            <a:off x="6842665" y="3811905"/>
            <a:ext cx="164211" cy="381952"/>
            <a:chOff x="6842665" y="3811905"/>
            <a:chExt cx="164211" cy="381952"/>
          </a:xfrm>
        </p:grpSpPr>
        <p:sp>
          <p:nvSpPr>
            <p:cNvPr id="228" name="AutoShape 228"/>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0" name="Group 230"/>
          <p:cNvGrpSpPr/>
          <p:nvPr/>
        </p:nvGrpSpPr>
        <p:grpSpPr>
          <a:xfrm>
            <a:off x="7270909" y="3451003"/>
            <a:ext cx="236315" cy="430816"/>
            <a:chOff x="7270909" y="3451003"/>
            <a:chExt cx="236315" cy="430816"/>
          </a:xfrm>
        </p:grpSpPr>
        <p:sp>
          <p:nvSpPr>
            <p:cNvPr id="231" name="AutoShape 231"/>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2" name="AutoShape 232"/>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Freeform 234"/>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5" name="Group 235"/>
          <p:cNvGrpSpPr/>
          <p:nvPr/>
        </p:nvGrpSpPr>
        <p:grpSpPr>
          <a:xfrm>
            <a:off x="7305866" y="3811905"/>
            <a:ext cx="164210" cy="381952"/>
            <a:chOff x="7305866" y="3811905"/>
            <a:chExt cx="164210" cy="381952"/>
          </a:xfrm>
        </p:grpSpPr>
        <p:sp>
          <p:nvSpPr>
            <p:cNvPr id="236" name="AutoShape 236"/>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8" name="Group 238"/>
          <p:cNvGrpSpPr/>
          <p:nvPr/>
        </p:nvGrpSpPr>
        <p:grpSpPr>
          <a:xfrm>
            <a:off x="7734109" y="3451003"/>
            <a:ext cx="236316" cy="430816"/>
            <a:chOff x="7734109" y="3451003"/>
            <a:chExt cx="236316" cy="430816"/>
          </a:xfrm>
        </p:grpSpPr>
        <p:sp>
          <p:nvSpPr>
            <p:cNvPr id="239" name="AutoShape 239"/>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0" name="AutoShape 240"/>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Freeform 242"/>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3" name="Group 243"/>
          <p:cNvGrpSpPr/>
          <p:nvPr/>
        </p:nvGrpSpPr>
        <p:grpSpPr>
          <a:xfrm>
            <a:off x="7769066" y="3811905"/>
            <a:ext cx="164211" cy="381952"/>
            <a:chOff x="7769066" y="3811905"/>
            <a:chExt cx="164211" cy="381952"/>
          </a:xfrm>
        </p:grpSpPr>
        <p:sp>
          <p:nvSpPr>
            <p:cNvPr id="244" name="AutoShape 244"/>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6" name="Group 246"/>
          <p:cNvGrpSpPr/>
          <p:nvPr/>
        </p:nvGrpSpPr>
        <p:grpSpPr>
          <a:xfrm>
            <a:off x="8197310" y="3451003"/>
            <a:ext cx="236316" cy="430816"/>
            <a:chOff x="8197310" y="3451003"/>
            <a:chExt cx="236316" cy="430816"/>
          </a:xfrm>
        </p:grpSpPr>
        <p:sp>
          <p:nvSpPr>
            <p:cNvPr id="247" name="AutoShape 247"/>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8" name="AutoShape 248"/>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Freeform 250"/>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1" name="Group 251"/>
          <p:cNvGrpSpPr/>
          <p:nvPr/>
        </p:nvGrpSpPr>
        <p:grpSpPr>
          <a:xfrm>
            <a:off x="8232267" y="3811905"/>
            <a:ext cx="164211" cy="381952"/>
            <a:chOff x="8232267" y="3811905"/>
            <a:chExt cx="164211" cy="381952"/>
          </a:xfrm>
        </p:grpSpPr>
        <p:sp>
          <p:nvSpPr>
            <p:cNvPr id="252" name="AutoShape 252"/>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4" name="Group 254"/>
          <p:cNvGrpSpPr/>
          <p:nvPr/>
        </p:nvGrpSpPr>
        <p:grpSpPr>
          <a:xfrm>
            <a:off x="8660511" y="3451003"/>
            <a:ext cx="236316" cy="430816"/>
            <a:chOff x="8660511" y="3451003"/>
            <a:chExt cx="236316" cy="430816"/>
          </a:xfrm>
        </p:grpSpPr>
        <p:sp>
          <p:nvSpPr>
            <p:cNvPr id="255" name="AutoShape 255"/>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6" name="AutoShape 256"/>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Freeform 258"/>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9" name="Group 259"/>
          <p:cNvGrpSpPr/>
          <p:nvPr/>
        </p:nvGrpSpPr>
        <p:grpSpPr>
          <a:xfrm>
            <a:off x="8695467" y="3811905"/>
            <a:ext cx="164212" cy="381952"/>
            <a:chOff x="8695467" y="3811905"/>
            <a:chExt cx="164212" cy="381952"/>
          </a:xfrm>
        </p:grpSpPr>
        <p:sp>
          <p:nvSpPr>
            <p:cNvPr id="260" name="AutoShape 260"/>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2" name="Group 262"/>
          <p:cNvGrpSpPr/>
          <p:nvPr/>
        </p:nvGrpSpPr>
        <p:grpSpPr>
          <a:xfrm>
            <a:off x="9123712" y="3451003"/>
            <a:ext cx="236315" cy="430816"/>
            <a:chOff x="9123712" y="3451003"/>
            <a:chExt cx="236315" cy="430816"/>
          </a:xfrm>
        </p:grpSpPr>
        <p:sp>
          <p:nvSpPr>
            <p:cNvPr id="263" name="AutoShape 263"/>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4" name="AutoShape 264"/>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Freeform 266"/>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7" name="Group 267"/>
          <p:cNvGrpSpPr/>
          <p:nvPr/>
        </p:nvGrpSpPr>
        <p:grpSpPr>
          <a:xfrm>
            <a:off x="9158668" y="3811905"/>
            <a:ext cx="164212" cy="381952"/>
            <a:chOff x="9158668" y="3811905"/>
            <a:chExt cx="164212" cy="381952"/>
          </a:xfrm>
        </p:grpSpPr>
        <p:sp>
          <p:nvSpPr>
            <p:cNvPr id="268" name="AutoShape 268"/>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0" name="Group 270"/>
          <p:cNvGrpSpPr/>
          <p:nvPr/>
        </p:nvGrpSpPr>
        <p:grpSpPr>
          <a:xfrm>
            <a:off x="9586913" y="3451003"/>
            <a:ext cx="236315" cy="430816"/>
            <a:chOff x="9586913" y="3451003"/>
            <a:chExt cx="236315" cy="430816"/>
          </a:xfrm>
        </p:grpSpPr>
        <p:sp>
          <p:nvSpPr>
            <p:cNvPr id="271" name="AutoShape 271"/>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2" name="AutoShape 272"/>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Freeform 274"/>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5" name="Group 275"/>
          <p:cNvGrpSpPr/>
          <p:nvPr/>
        </p:nvGrpSpPr>
        <p:grpSpPr>
          <a:xfrm>
            <a:off x="9621869" y="3811905"/>
            <a:ext cx="164211" cy="381952"/>
            <a:chOff x="9621869" y="3811905"/>
            <a:chExt cx="164211" cy="381952"/>
          </a:xfrm>
        </p:grpSpPr>
        <p:sp>
          <p:nvSpPr>
            <p:cNvPr id="276" name="AutoShape 276"/>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8" name="Group 278"/>
          <p:cNvGrpSpPr/>
          <p:nvPr/>
        </p:nvGrpSpPr>
        <p:grpSpPr>
          <a:xfrm>
            <a:off x="10050113" y="3451003"/>
            <a:ext cx="236316" cy="430816"/>
            <a:chOff x="10050113" y="3451003"/>
            <a:chExt cx="236316" cy="430816"/>
          </a:xfrm>
        </p:grpSpPr>
        <p:sp>
          <p:nvSpPr>
            <p:cNvPr id="279" name="AutoShape 279"/>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0" name="AutoShape 280"/>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Freeform 282"/>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3" name="Group 283"/>
          <p:cNvGrpSpPr/>
          <p:nvPr/>
        </p:nvGrpSpPr>
        <p:grpSpPr>
          <a:xfrm>
            <a:off x="10085070" y="3811905"/>
            <a:ext cx="164211" cy="381952"/>
            <a:chOff x="10085070" y="3811905"/>
            <a:chExt cx="164211" cy="381952"/>
          </a:xfrm>
        </p:grpSpPr>
        <p:sp>
          <p:nvSpPr>
            <p:cNvPr id="284" name="AutoShape 284"/>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6" name="Group 286"/>
          <p:cNvGrpSpPr/>
          <p:nvPr/>
        </p:nvGrpSpPr>
        <p:grpSpPr>
          <a:xfrm>
            <a:off x="10513409" y="3451003"/>
            <a:ext cx="236221" cy="430816"/>
            <a:chOff x="10513409" y="3451003"/>
            <a:chExt cx="236221" cy="430816"/>
          </a:xfrm>
        </p:grpSpPr>
        <p:sp>
          <p:nvSpPr>
            <p:cNvPr id="287" name="AutoShape 287"/>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8" name="AutoShape 288"/>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Freeform 290"/>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1" name="Group 291"/>
          <p:cNvGrpSpPr/>
          <p:nvPr/>
        </p:nvGrpSpPr>
        <p:grpSpPr>
          <a:xfrm>
            <a:off x="10548271" y="3811905"/>
            <a:ext cx="164211" cy="381952"/>
            <a:chOff x="10548271" y="3811905"/>
            <a:chExt cx="164211" cy="381952"/>
          </a:xfrm>
        </p:grpSpPr>
        <p:sp>
          <p:nvSpPr>
            <p:cNvPr id="292" name="AutoShape 292"/>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4" name="Group 294"/>
          <p:cNvGrpSpPr/>
          <p:nvPr/>
        </p:nvGrpSpPr>
        <p:grpSpPr>
          <a:xfrm>
            <a:off x="10976610" y="3451003"/>
            <a:ext cx="236220" cy="430816"/>
            <a:chOff x="10976610" y="3451003"/>
            <a:chExt cx="236220" cy="430816"/>
          </a:xfrm>
        </p:grpSpPr>
        <p:sp>
          <p:nvSpPr>
            <p:cNvPr id="295" name="AutoShape 295"/>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6" name="AutoShape 296"/>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Freeform 298"/>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9" name="Group 299"/>
          <p:cNvGrpSpPr/>
          <p:nvPr/>
        </p:nvGrpSpPr>
        <p:grpSpPr>
          <a:xfrm>
            <a:off x="11011472" y="3811905"/>
            <a:ext cx="164211" cy="381952"/>
            <a:chOff x="11011472" y="3811905"/>
            <a:chExt cx="164211" cy="381952"/>
          </a:xfrm>
        </p:grpSpPr>
        <p:sp>
          <p:nvSpPr>
            <p:cNvPr id="300" name="AutoShape 300"/>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2" name="Group 302"/>
          <p:cNvGrpSpPr/>
          <p:nvPr/>
        </p:nvGrpSpPr>
        <p:grpSpPr>
          <a:xfrm>
            <a:off x="6807708" y="4424744"/>
            <a:ext cx="236315" cy="430911"/>
            <a:chOff x="6807708" y="4424744"/>
            <a:chExt cx="236315" cy="430911"/>
          </a:xfrm>
        </p:grpSpPr>
        <p:sp>
          <p:nvSpPr>
            <p:cNvPr id="303" name="AutoShape 303"/>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4" name="AutoShape 304"/>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Freeform 306"/>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7" name="Group 307"/>
          <p:cNvGrpSpPr/>
          <p:nvPr/>
        </p:nvGrpSpPr>
        <p:grpSpPr>
          <a:xfrm>
            <a:off x="6842665" y="4785646"/>
            <a:ext cx="164211" cy="381952"/>
            <a:chOff x="6842665" y="4785646"/>
            <a:chExt cx="164211" cy="381952"/>
          </a:xfrm>
        </p:grpSpPr>
        <p:sp>
          <p:nvSpPr>
            <p:cNvPr id="308" name="AutoShape 308"/>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0" name="Group 310"/>
          <p:cNvGrpSpPr/>
          <p:nvPr/>
        </p:nvGrpSpPr>
        <p:grpSpPr>
          <a:xfrm>
            <a:off x="7270909" y="4424744"/>
            <a:ext cx="236315" cy="430911"/>
            <a:chOff x="7270909" y="4424744"/>
            <a:chExt cx="236315" cy="430911"/>
          </a:xfrm>
        </p:grpSpPr>
        <p:sp>
          <p:nvSpPr>
            <p:cNvPr id="311" name="AutoShape 311"/>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2" name="AutoShape 312"/>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Freeform 314"/>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5" name="Group 315"/>
          <p:cNvGrpSpPr/>
          <p:nvPr/>
        </p:nvGrpSpPr>
        <p:grpSpPr>
          <a:xfrm>
            <a:off x="7305866" y="4785646"/>
            <a:ext cx="164210" cy="381952"/>
            <a:chOff x="7305866" y="4785646"/>
            <a:chExt cx="164210" cy="381952"/>
          </a:xfrm>
        </p:grpSpPr>
        <p:sp>
          <p:nvSpPr>
            <p:cNvPr id="316" name="AutoShape 316"/>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8" name="Group 318"/>
          <p:cNvGrpSpPr/>
          <p:nvPr/>
        </p:nvGrpSpPr>
        <p:grpSpPr>
          <a:xfrm>
            <a:off x="7734109" y="4424744"/>
            <a:ext cx="236316" cy="430911"/>
            <a:chOff x="7734109" y="4424744"/>
            <a:chExt cx="236316" cy="430911"/>
          </a:xfrm>
        </p:grpSpPr>
        <p:sp>
          <p:nvSpPr>
            <p:cNvPr id="319" name="AutoShape 319"/>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0" name="AutoShape 320"/>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Freeform 322"/>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3" name="Group 323"/>
          <p:cNvGrpSpPr/>
          <p:nvPr/>
        </p:nvGrpSpPr>
        <p:grpSpPr>
          <a:xfrm>
            <a:off x="7769066" y="4785646"/>
            <a:ext cx="164211" cy="381952"/>
            <a:chOff x="7769066" y="4785646"/>
            <a:chExt cx="164211" cy="381952"/>
          </a:xfrm>
        </p:grpSpPr>
        <p:sp>
          <p:nvSpPr>
            <p:cNvPr id="324" name="AutoShape 324"/>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6" name="Group 326"/>
          <p:cNvGrpSpPr/>
          <p:nvPr/>
        </p:nvGrpSpPr>
        <p:grpSpPr>
          <a:xfrm>
            <a:off x="8197310" y="4424744"/>
            <a:ext cx="236316" cy="430911"/>
            <a:chOff x="8197310" y="4424744"/>
            <a:chExt cx="236316" cy="430911"/>
          </a:xfrm>
        </p:grpSpPr>
        <p:sp>
          <p:nvSpPr>
            <p:cNvPr id="327" name="AutoShape 327"/>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8" name="AutoShape 328"/>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Freeform 330"/>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1" name="Group 331"/>
          <p:cNvGrpSpPr/>
          <p:nvPr/>
        </p:nvGrpSpPr>
        <p:grpSpPr>
          <a:xfrm>
            <a:off x="8232267" y="4785646"/>
            <a:ext cx="164211" cy="381952"/>
            <a:chOff x="8232267" y="4785646"/>
            <a:chExt cx="164211" cy="381952"/>
          </a:xfrm>
        </p:grpSpPr>
        <p:sp>
          <p:nvSpPr>
            <p:cNvPr id="332" name="AutoShape 332"/>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4" name="Group 334"/>
          <p:cNvGrpSpPr/>
          <p:nvPr/>
        </p:nvGrpSpPr>
        <p:grpSpPr>
          <a:xfrm>
            <a:off x="8660511" y="4424744"/>
            <a:ext cx="236316" cy="430911"/>
            <a:chOff x="8660511" y="4424744"/>
            <a:chExt cx="236316" cy="430911"/>
          </a:xfrm>
        </p:grpSpPr>
        <p:sp>
          <p:nvSpPr>
            <p:cNvPr id="335" name="AutoShape 335"/>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6" name="AutoShape 336"/>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Freeform 338"/>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9" name="Group 339"/>
          <p:cNvGrpSpPr/>
          <p:nvPr/>
        </p:nvGrpSpPr>
        <p:grpSpPr>
          <a:xfrm>
            <a:off x="8695467" y="4785646"/>
            <a:ext cx="164212" cy="381952"/>
            <a:chOff x="8695467" y="4785646"/>
            <a:chExt cx="164212" cy="381952"/>
          </a:xfrm>
        </p:grpSpPr>
        <p:sp>
          <p:nvSpPr>
            <p:cNvPr id="340" name="AutoShape 340"/>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2" name="Group 342"/>
          <p:cNvGrpSpPr/>
          <p:nvPr/>
        </p:nvGrpSpPr>
        <p:grpSpPr>
          <a:xfrm>
            <a:off x="9123712" y="4424744"/>
            <a:ext cx="236315" cy="430911"/>
            <a:chOff x="9123712" y="4424744"/>
            <a:chExt cx="236315" cy="430911"/>
          </a:xfrm>
        </p:grpSpPr>
        <p:sp>
          <p:nvSpPr>
            <p:cNvPr id="343" name="AutoShape 343"/>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4" name="AutoShape 344"/>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Freeform 346"/>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7" name="Group 347"/>
          <p:cNvGrpSpPr/>
          <p:nvPr/>
        </p:nvGrpSpPr>
        <p:grpSpPr>
          <a:xfrm>
            <a:off x="9158668" y="4785646"/>
            <a:ext cx="164212" cy="381952"/>
            <a:chOff x="9158668" y="4785646"/>
            <a:chExt cx="164212" cy="381952"/>
          </a:xfrm>
        </p:grpSpPr>
        <p:sp>
          <p:nvSpPr>
            <p:cNvPr id="348" name="AutoShape 348"/>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0" name="Group 350"/>
          <p:cNvGrpSpPr/>
          <p:nvPr/>
        </p:nvGrpSpPr>
        <p:grpSpPr>
          <a:xfrm>
            <a:off x="9586913" y="4424744"/>
            <a:ext cx="236315" cy="430911"/>
            <a:chOff x="9586913" y="4424744"/>
            <a:chExt cx="236315" cy="430911"/>
          </a:xfrm>
        </p:grpSpPr>
        <p:sp>
          <p:nvSpPr>
            <p:cNvPr id="351" name="AutoShape 351"/>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2" name="AutoShape 352"/>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Freeform 354"/>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5" name="Group 355"/>
          <p:cNvGrpSpPr/>
          <p:nvPr/>
        </p:nvGrpSpPr>
        <p:grpSpPr>
          <a:xfrm>
            <a:off x="9621869" y="4785646"/>
            <a:ext cx="164211" cy="381952"/>
            <a:chOff x="9621869" y="4785646"/>
            <a:chExt cx="164211" cy="381952"/>
          </a:xfrm>
        </p:grpSpPr>
        <p:sp>
          <p:nvSpPr>
            <p:cNvPr id="356" name="AutoShape 356"/>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8" name="Group 358"/>
          <p:cNvGrpSpPr/>
          <p:nvPr/>
        </p:nvGrpSpPr>
        <p:grpSpPr>
          <a:xfrm>
            <a:off x="10050113" y="4424744"/>
            <a:ext cx="236316" cy="430911"/>
            <a:chOff x="10050113" y="4424744"/>
            <a:chExt cx="236316" cy="430911"/>
          </a:xfrm>
        </p:grpSpPr>
        <p:sp>
          <p:nvSpPr>
            <p:cNvPr id="359" name="AutoShape 359"/>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0" name="AutoShape 360"/>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Freeform 362"/>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3" name="Group 363"/>
          <p:cNvGrpSpPr/>
          <p:nvPr/>
        </p:nvGrpSpPr>
        <p:grpSpPr>
          <a:xfrm>
            <a:off x="10085070" y="4785646"/>
            <a:ext cx="164211" cy="381952"/>
            <a:chOff x="10085070" y="4785646"/>
            <a:chExt cx="164211" cy="381952"/>
          </a:xfrm>
        </p:grpSpPr>
        <p:sp>
          <p:nvSpPr>
            <p:cNvPr id="364" name="AutoShape 364"/>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6" name="Group 366"/>
          <p:cNvGrpSpPr/>
          <p:nvPr/>
        </p:nvGrpSpPr>
        <p:grpSpPr>
          <a:xfrm>
            <a:off x="10513409" y="4424744"/>
            <a:ext cx="236221" cy="430911"/>
            <a:chOff x="10513409" y="4424744"/>
            <a:chExt cx="236221" cy="430911"/>
          </a:xfrm>
        </p:grpSpPr>
        <p:sp>
          <p:nvSpPr>
            <p:cNvPr id="367" name="AutoShape 367"/>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8" name="AutoShape 368"/>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Freeform 370"/>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1" name="Group 371"/>
          <p:cNvGrpSpPr/>
          <p:nvPr/>
        </p:nvGrpSpPr>
        <p:grpSpPr>
          <a:xfrm>
            <a:off x="10548271" y="4785646"/>
            <a:ext cx="164211" cy="381952"/>
            <a:chOff x="10548271" y="4785646"/>
            <a:chExt cx="164211" cy="381952"/>
          </a:xfrm>
        </p:grpSpPr>
        <p:sp>
          <p:nvSpPr>
            <p:cNvPr id="372" name="AutoShape 372"/>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4" name="Group 374"/>
          <p:cNvGrpSpPr/>
          <p:nvPr/>
        </p:nvGrpSpPr>
        <p:grpSpPr>
          <a:xfrm>
            <a:off x="10976610" y="4424744"/>
            <a:ext cx="236220" cy="430911"/>
            <a:chOff x="10976610" y="4424744"/>
            <a:chExt cx="236220" cy="430911"/>
          </a:xfrm>
        </p:grpSpPr>
        <p:sp>
          <p:nvSpPr>
            <p:cNvPr id="375" name="AutoShape 375"/>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6" name="AutoShape 376"/>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Freeform 378"/>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9" name="Group 379"/>
          <p:cNvGrpSpPr/>
          <p:nvPr/>
        </p:nvGrpSpPr>
        <p:grpSpPr>
          <a:xfrm>
            <a:off x="11011472" y="4785646"/>
            <a:ext cx="164211" cy="381952"/>
            <a:chOff x="11011472" y="4785646"/>
            <a:chExt cx="164211" cy="381952"/>
          </a:xfrm>
        </p:grpSpPr>
        <p:sp>
          <p:nvSpPr>
            <p:cNvPr id="380" name="AutoShape 380"/>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2" name="AutoShape 382"/>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受害人和行为人对损害的发生都没有过错的，依照法律的规定由双方分担损失。</a:t>
            </a:r>
            <a:endParaRPr lang="en-US" sz="1100"/>
          </a:p>
        </p:txBody>
      </p:sp>
      <p:sp>
        <p:nvSpPr>
          <p:cNvPr id="383" name="AutoShape 383"/>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损害发生后，当事人可以协商赔偿费用的支付方式。协商不一致的，赔偿费用应当一次性支付；一次性支付确有困难的，可以分期支付，但是被侵权人有权请求提供相应的担保。</a:t>
            </a:r>
            <a:endParaRPr lang="en-US" sz="1100"/>
          </a:p>
        </p:txBody>
      </p:sp>
      <p:grpSp>
        <p:nvGrpSpPr>
          <p:cNvPr id="384" name="Group 384"/>
          <p:cNvGrpSpPr/>
          <p:nvPr/>
        </p:nvGrpSpPr>
        <p:grpSpPr>
          <a:xfrm>
            <a:off x="454963" y="93878"/>
            <a:ext cx="10641129" cy="914400"/>
            <a:chOff x="454963" y="93878"/>
            <a:chExt cx="10641129" cy="914400"/>
          </a:xfrm>
        </p:grpSpPr>
        <p:sp>
          <p:nvSpPr>
            <p:cNvPr id="385" name="AutoShape 38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6" name="AutoShape 38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7" name="AutoShape 38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TextBox 40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公平责任原则适用情形</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a:ln w="314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a:ln w="314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a:ln w="314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被侵权人对同一损害的发生或者扩大有过错的，可以减轻侵权人的责任。</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损害是因受害人故意造成的，行为人不承担责任。</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损害是因第三人造成的，第三人应当承担侵权责任。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免责事由种类及适用条件</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https://d.book118.com/768027067124006040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2024-09-19T08:51:01.743</cp:lastPrinted>
  <dcterms:created xsi:type="dcterms:W3CDTF">2024-09-19T00:51:01Z</dcterms:created>
  <dcterms:modified xsi:type="dcterms:W3CDTF">2024-09-19T00:51:04Z</dcterms:modified>
</cp:coreProperties>
</file>