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659D02E-FC1A-47D4-87A7-5D5B3C161A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D476EDF-F2FD-4CDB-8112-568C8AA5D3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252F66C-9419-4579-A1F0-90AAD1879A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15700FD-9692-42BC-B342-7885F2C02B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1DA9C48-E3EC-4333-85E9-7C1B8AD4E2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10D1B92-2A49-44D2-85C0-BD8FEDF318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9ADBFDB-F99B-4A21-A0F8-A1A410897A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747D776-ACFD-4D8D-834F-784E9224574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EC4D42C-2F94-4183-9C20-2AFE5794F6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1F5B963-21D7-47DD-A555-16757C0C56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243D0BA-1A04-4EA6-A581-70B789680E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6803002312600602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17451" y="1574432"/>
            <a:ext cx="6939686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项目部内部保密管理制度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17451" y="5208092"/>
            <a:ext cx="3196742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17451" y="5689900"/>
            <a:ext cx="3489350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2023-12-29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保密管理概述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保密管理组织架构与职责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保密管理制度与流程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保密宣传教育与培训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涉密载体与信息管理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保密监督检查与考核奖惩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保密工作改进与展望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保密管理概述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3792" r="13792"/>
          <a:stretch>
            <a:fillRect/>
          </a:stretch>
        </p:blipFill>
        <p:spPr>
          <a:xfrm>
            <a:off x="705128" y="1258733"/>
            <a:ext cx="5140491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项目部作为企业的重要组成部分，涉及企业的核心技术和商业秘密。通过保密管理，可以确保这些关键信息不被泄露，从而保护企业的核心竞争力。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保护企业核心竞争力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在项目执行过程中，保密管理能够确保项目信息的完整性和准确性，防止因信息泄露导致的项目延误或失败。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维护项目顺利进行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保密管理是企业遵守国家保密法律法规的必要手段，有助于避免因违反法律法规而带来的法律风险和经济损失。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遵守法律法规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保密管理的重要性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目标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确保项目部内部信息的保密性、完整性和可用性，防止未经授权的访问、泄露、破坏或篡改。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原则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坚持“谁主管、谁负责”的原则，明确各级人员的保密责任；实行“预防为主、防治结合”的方针，注重保密工作的前瞻性和主动性；遵循“依法管理、科学规范”的要求，确保保密工作的合法性和有效性。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8625" r="18625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保密管理的目标和原则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适用于项目部所有成员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包括项目经理、技术人员、行政人员等所有项目部成员，都必须遵守本保密管理制度。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适用于项目部所有信息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包括技术资料、商业计划、客户信息、合同协议等所有涉及项目部工作的信息，均属于保密管理的范围。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适用于项目部所有活动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包括项目策划、技术研发、商务谈判、合同签订等所有项目部活动，都必须遵守保密管理的相关规定。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保密管理的适用范围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保密管理组织架构与职责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组长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负责项目部保密管理工作的全面领导，制定保密工作方针政策，监督保密工作执行情况。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副组长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协助组长开展保密管理工作，负责具体保密工作的组织和实施。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成员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包括各部门负责人，负责本部门保密工作的具体实施和监督。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保密管理领导小组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负责保密管理办公室的日常工作，组织制定保密管理制度和操作规范。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主任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7167" r="171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副主任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5458" r="15458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工作人员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750" r="1675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协助主任开展保密管理工作，负责保密宣传教育、监督检查等工作。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负责保密文件的登记、传递、保管和销毁等具体工作。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保密管理办公室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6087237" y="4692872"/>
            <a:ext cx="2429542" cy="1127284"/>
            <a:chOff x="6087237" y="4692872"/>
            <a:chExt cx="2429542" cy="1127284"/>
          </a:xfrm>
        </p:grpSpPr>
        <p:sp>
          <p:nvSpPr>
            <p:cNvPr id="3" name="Freeform 3"/>
            <p:cNvSpPr/>
            <p:nvPr/>
          </p:nvSpPr>
          <p:spPr>
            <a:xfrm>
              <a:off x="6087237" y="4692872"/>
              <a:ext cx="2429542" cy="1127284"/>
            </a:xfrm>
            <a:custGeom>
              <a:rect l="l" t="t" r="r" b="b"/>
              <a:pathLst>
                <a:path w="292" h="135">
                  <a:moveTo>
                    <a:pt x="130" y="19"/>
                  </a:moveTo>
                  <a:cubicBezTo>
                    <a:pt x="75" y="38"/>
                    <a:pt x="31" y="73"/>
                    <a:pt x="0" y="118"/>
                  </a:cubicBezTo>
                  <a:cubicBezTo>
                    <a:pt x="52" y="134"/>
                    <a:pt x="108" y="135"/>
                    <a:pt x="163" y="116"/>
                  </a:cubicBezTo>
                  <a:cubicBezTo>
                    <a:pt x="218" y="97"/>
                    <a:pt x="262" y="61"/>
                    <a:pt x="292" y="17"/>
                  </a:cubicBezTo>
                  <a:cubicBezTo>
                    <a:pt x="241" y="0"/>
                    <a:pt x="184" y="0"/>
                    <a:pt x="130" y="1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7421499" y="5019484"/>
              <a:ext cx="311944" cy="273653"/>
            </a:xfrm>
            <a:custGeom>
              <a:rect l="l" t="t" r="r" b="b"/>
              <a:pathLst>
                <a:path w="582612" h="511175">
                  <a:moveTo>
                    <a:pt x="563781" y="169863"/>
                  </a:moveTo>
                  <a:cubicBezTo>
                    <a:pt x="567547" y="181115"/>
                    <a:pt x="571313" y="192367"/>
                    <a:pt x="575080" y="199869"/>
                  </a:cubicBezTo>
                  <a:cubicBezTo>
                    <a:pt x="578846" y="214872"/>
                    <a:pt x="578846" y="226124"/>
                    <a:pt x="582612" y="237376"/>
                  </a:cubicBezTo>
                  <a:cubicBezTo>
                    <a:pt x="582612" y="237376"/>
                    <a:pt x="582612" y="241126"/>
                    <a:pt x="582612" y="241126"/>
                  </a:cubicBezTo>
                  <a:cubicBezTo>
                    <a:pt x="582612" y="241126"/>
                    <a:pt x="582612" y="241126"/>
                    <a:pt x="582612" y="267381"/>
                  </a:cubicBezTo>
                  <a:cubicBezTo>
                    <a:pt x="582612" y="271132"/>
                    <a:pt x="582612" y="278633"/>
                    <a:pt x="582612" y="282384"/>
                  </a:cubicBezTo>
                  <a:cubicBezTo>
                    <a:pt x="575080" y="327392"/>
                    <a:pt x="552482" y="368650"/>
                    <a:pt x="514820" y="394905"/>
                  </a:cubicBezTo>
                  <a:cubicBezTo>
                    <a:pt x="480924" y="424910"/>
                    <a:pt x="439496" y="436162"/>
                    <a:pt x="398068" y="436162"/>
                  </a:cubicBezTo>
                  <a:cubicBezTo>
                    <a:pt x="326510" y="436162"/>
                    <a:pt x="258718" y="436162"/>
                    <a:pt x="187161" y="436162"/>
                  </a:cubicBezTo>
                  <a:cubicBezTo>
                    <a:pt x="187161" y="436162"/>
                    <a:pt x="187161" y="436162"/>
                    <a:pt x="179628" y="436162"/>
                  </a:cubicBezTo>
                  <a:cubicBezTo>
                    <a:pt x="179628" y="436162"/>
                    <a:pt x="179628" y="436162"/>
                    <a:pt x="179628" y="511176"/>
                  </a:cubicBezTo>
                  <a:cubicBezTo>
                    <a:pt x="179628" y="507426"/>
                    <a:pt x="175862" y="507426"/>
                    <a:pt x="175862" y="507426"/>
                  </a:cubicBezTo>
                  <a:cubicBezTo>
                    <a:pt x="130667" y="473669"/>
                    <a:pt x="85473" y="439913"/>
                    <a:pt x="40278" y="406157"/>
                  </a:cubicBezTo>
                  <a:cubicBezTo>
                    <a:pt x="40278" y="402406"/>
                    <a:pt x="36512" y="402406"/>
                    <a:pt x="36512" y="402406"/>
                  </a:cubicBezTo>
                  <a:cubicBezTo>
                    <a:pt x="81707" y="364899"/>
                    <a:pt x="130667" y="327392"/>
                    <a:pt x="179628" y="293636"/>
                  </a:cubicBezTo>
                  <a:cubicBezTo>
                    <a:pt x="179628" y="293636"/>
                    <a:pt x="179628" y="293636"/>
                    <a:pt x="179628" y="364899"/>
                  </a:cubicBezTo>
                  <a:cubicBezTo>
                    <a:pt x="183394" y="364899"/>
                    <a:pt x="183394" y="364899"/>
                    <a:pt x="187161" y="364899"/>
                  </a:cubicBezTo>
                  <a:cubicBezTo>
                    <a:pt x="258718" y="364899"/>
                    <a:pt x="330276" y="364899"/>
                    <a:pt x="401834" y="364899"/>
                  </a:cubicBezTo>
                  <a:cubicBezTo>
                    <a:pt x="465860" y="364899"/>
                    <a:pt x="514820" y="312390"/>
                    <a:pt x="511054" y="248628"/>
                  </a:cubicBezTo>
                  <a:cubicBezTo>
                    <a:pt x="511054" y="237376"/>
                    <a:pt x="507288" y="229874"/>
                    <a:pt x="503522" y="218622"/>
                  </a:cubicBezTo>
                  <a:cubicBezTo>
                    <a:pt x="503522" y="218622"/>
                    <a:pt x="503522" y="214872"/>
                    <a:pt x="507288" y="214872"/>
                  </a:cubicBezTo>
                  <a:cubicBezTo>
                    <a:pt x="526119" y="199869"/>
                    <a:pt x="544950" y="184866"/>
                    <a:pt x="563781" y="169863"/>
                  </a:cubicBezTo>
                  <a:close/>
                  <a:moveTo>
                    <a:pt x="401388" y="0"/>
                  </a:moveTo>
                  <a:cubicBezTo>
                    <a:pt x="401388" y="0"/>
                    <a:pt x="405139" y="0"/>
                    <a:pt x="405139" y="3757"/>
                  </a:cubicBezTo>
                  <a:cubicBezTo>
                    <a:pt x="450155" y="37571"/>
                    <a:pt x="495170" y="71384"/>
                    <a:pt x="540185" y="105198"/>
                  </a:cubicBezTo>
                  <a:cubicBezTo>
                    <a:pt x="543937" y="105198"/>
                    <a:pt x="543937" y="105198"/>
                    <a:pt x="547688" y="108955"/>
                  </a:cubicBezTo>
                  <a:cubicBezTo>
                    <a:pt x="498921" y="146526"/>
                    <a:pt x="450155" y="180341"/>
                    <a:pt x="401388" y="217911"/>
                  </a:cubicBezTo>
                  <a:cubicBezTo>
                    <a:pt x="401388" y="217911"/>
                    <a:pt x="401388" y="217911"/>
                    <a:pt x="401388" y="146526"/>
                  </a:cubicBezTo>
                  <a:cubicBezTo>
                    <a:pt x="397636" y="146526"/>
                    <a:pt x="397636" y="146526"/>
                    <a:pt x="393885" y="146526"/>
                  </a:cubicBezTo>
                  <a:cubicBezTo>
                    <a:pt x="322611" y="146526"/>
                    <a:pt x="255088" y="146526"/>
                    <a:pt x="183813" y="146526"/>
                  </a:cubicBezTo>
                  <a:cubicBezTo>
                    <a:pt x="120041" y="146526"/>
                    <a:pt x="67523" y="199126"/>
                    <a:pt x="71275" y="259239"/>
                  </a:cubicBezTo>
                  <a:cubicBezTo>
                    <a:pt x="75026" y="270511"/>
                    <a:pt x="75026" y="281782"/>
                    <a:pt x="78777" y="289296"/>
                  </a:cubicBezTo>
                  <a:cubicBezTo>
                    <a:pt x="78777" y="293053"/>
                    <a:pt x="78777" y="296810"/>
                    <a:pt x="75026" y="296810"/>
                  </a:cubicBezTo>
                  <a:cubicBezTo>
                    <a:pt x="60021" y="311839"/>
                    <a:pt x="41264" y="323110"/>
                    <a:pt x="18756" y="338138"/>
                  </a:cubicBezTo>
                  <a:cubicBezTo>
                    <a:pt x="15005" y="330624"/>
                    <a:pt x="11254" y="319353"/>
                    <a:pt x="7502" y="308082"/>
                  </a:cubicBezTo>
                  <a:cubicBezTo>
                    <a:pt x="3751" y="296810"/>
                    <a:pt x="3751" y="285539"/>
                    <a:pt x="0" y="270511"/>
                  </a:cubicBezTo>
                  <a:cubicBezTo>
                    <a:pt x="0" y="270511"/>
                    <a:pt x="0" y="270511"/>
                    <a:pt x="0" y="266754"/>
                  </a:cubicBezTo>
                  <a:cubicBezTo>
                    <a:pt x="0" y="266754"/>
                    <a:pt x="0" y="266754"/>
                    <a:pt x="0" y="244211"/>
                  </a:cubicBezTo>
                  <a:cubicBezTo>
                    <a:pt x="0" y="236697"/>
                    <a:pt x="0" y="232940"/>
                    <a:pt x="0" y="225426"/>
                  </a:cubicBezTo>
                  <a:cubicBezTo>
                    <a:pt x="7502" y="180341"/>
                    <a:pt x="30010" y="142769"/>
                    <a:pt x="67523" y="112712"/>
                  </a:cubicBezTo>
                  <a:cubicBezTo>
                    <a:pt x="101285" y="86413"/>
                    <a:pt x="142549" y="71384"/>
                    <a:pt x="187565" y="71384"/>
                  </a:cubicBezTo>
                  <a:cubicBezTo>
                    <a:pt x="255088" y="71384"/>
                    <a:pt x="322611" y="71384"/>
                    <a:pt x="393885" y="71384"/>
                  </a:cubicBezTo>
                  <a:cubicBezTo>
                    <a:pt x="393885" y="71384"/>
                    <a:pt x="393885" y="71384"/>
                    <a:pt x="401388" y="71384"/>
                  </a:cubicBezTo>
                  <a:cubicBezTo>
                    <a:pt x="401388" y="71384"/>
                    <a:pt x="401388" y="71384"/>
                    <a:pt x="401388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Freeform 5"/>
          <p:cNvSpPr/>
          <p:nvPr/>
        </p:nvSpPr>
        <p:spPr>
          <a:xfrm>
            <a:off x="6087237" y="3581590"/>
            <a:ext cx="1515142" cy="2095595"/>
          </a:xfrm>
          <a:custGeom>
            <a:rect l="l" t="t" r="r" b="b"/>
            <a:pathLst>
              <a:path w="182" h="251">
                <a:moveTo>
                  <a:pt x="49" y="96"/>
                </a:moveTo>
                <a:cubicBezTo>
                  <a:pt x="15" y="143"/>
                  <a:pt x="0" y="197"/>
                  <a:pt x="1" y="251"/>
                </a:cubicBezTo>
                <a:cubicBezTo>
                  <a:pt x="52" y="235"/>
                  <a:pt x="99" y="203"/>
                  <a:pt x="132" y="156"/>
                </a:cubicBezTo>
                <a:cubicBezTo>
                  <a:pt x="166" y="109"/>
                  <a:pt x="182" y="54"/>
                  <a:pt x="181" y="0"/>
                </a:cubicBezTo>
                <a:cubicBezTo>
                  <a:pt x="130" y="16"/>
                  <a:pt x="83" y="49"/>
                  <a:pt x="49" y="96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859714" y="4236053"/>
            <a:ext cx="352711" cy="269463"/>
            <a:chOff x="6859714" y="4236053"/>
            <a:chExt cx="352711" cy="269463"/>
          </a:xfrm>
        </p:grpSpPr>
        <p:sp>
          <p:nvSpPr>
            <p:cNvPr id="7" name="Freeform 7"/>
            <p:cNvSpPr/>
            <p:nvPr/>
          </p:nvSpPr>
          <p:spPr>
            <a:xfrm>
              <a:off x="6859714" y="4236053"/>
              <a:ext cx="283845" cy="220980"/>
            </a:xfrm>
            <a:custGeom>
              <a:rect l="l" t="t" r="r" b="b"/>
              <a:pathLst>
                <a:path w="141" h="110">
                  <a:moveTo>
                    <a:pt x="92" y="95"/>
                  </a:moveTo>
                  <a:cubicBezTo>
                    <a:pt x="105" y="92"/>
                    <a:pt x="117" y="87"/>
                    <a:pt x="126" y="77"/>
                  </a:cubicBezTo>
                  <a:cubicBezTo>
                    <a:pt x="137" y="66"/>
                    <a:pt x="141" y="53"/>
                    <a:pt x="136" y="38"/>
                  </a:cubicBezTo>
                  <a:cubicBezTo>
                    <a:pt x="132" y="25"/>
                    <a:pt x="123" y="17"/>
                    <a:pt x="111" y="10"/>
                  </a:cubicBezTo>
                  <a:cubicBezTo>
                    <a:pt x="100" y="4"/>
                    <a:pt x="87" y="1"/>
                    <a:pt x="75" y="1"/>
                  </a:cubicBezTo>
                  <a:cubicBezTo>
                    <a:pt x="54" y="0"/>
                    <a:pt x="35" y="5"/>
                    <a:pt x="20" y="19"/>
                  </a:cubicBezTo>
                  <a:cubicBezTo>
                    <a:pt x="1" y="35"/>
                    <a:pt x="0" y="59"/>
                    <a:pt x="17" y="77"/>
                  </a:cubicBezTo>
                  <a:cubicBezTo>
                    <a:pt x="20" y="81"/>
                    <a:pt x="25" y="84"/>
                    <a:pt x="30" y="88"/>
                  </a:cubicBezTo>
                  <a:cubicBezTo>
                    <a:pt x="30" y="88"/>
                    <a:pt x="30" y="88"/>
                    <a:pt x="29" y="88"/>
                  </a:cubicBezTo>
                  <a:cubicBezTo>
                    <a:pt x="27" y="94"/>
                    <a:pt x="23" y="99"/>
                    <a:pt x="19" y="103"/>
                  </a:cubicBezTo>
                  <a:cubicBezTo>
                    <a:pt x="17" y="105"/>
                    <a:pt x="16" y="106"/>
                    <a:pt x="17" y="108"/>
                  </a:cubicBezTo>
                  <a:cubicBezTo>
                    <a:pt x="18" y="110"/>
                    <a:pt x="20" y="110"/>
                    <a:pt x="22" y="110"/>
                  </a:cubicBezTo>
                  <a:cubicBezTo>
                    <a:pt x="33" y="108"/>
                    <a:pt x="43" y="104"/>
                    <a:pt x="53" y="98"/>
                  </a:cubicBezTo>
                  <a:cubicBezTo>
                    <a:pt x="54" y="97"/>
                    <a:pt x="56" y="96"/>
                    <a:pt x="58" y="97"/>
                  </a:cubicBezTo>
                  <a:cubicBezTo>
                    <a:pt x="69" y="98"/>
                    <a:pt x="81" y="98"/>
                    <a:pt x="92" y="95"/>
                  </a:cubicBezTo>
                  <a:close/>
                  <a:moveTo>
                    <a:pt x="55" y="84"/>
                  </a:moveTo>
                  <a:cubicBezTo>
                    <a:pt x="53" y="84"/>
                    <a:pt x="51" y="84"/>
                    <a:pt x="50" y="85"/>
                  </a:cubicBezTo>
                  <a:cubicBezTo>
                    <a:pt x="47" y="87"/>
                    <a:pt x="45" y="88"/>
                    <a:pt x="43" y="90"/>
                  </a:cubicBezTo>
                  <a:cubicBezTo>
                    <a:pt x="43" y="89"/>
                    <a:pt x="42" y="89"/>
                    <a:pt x="42" y="89"/>
                  </a:cubicBezTo>
                  <a:cubicBezTo>
                    <a:pt x="43" y="87"/>
                    <a:pt x="44" y="85"/>
                    <a:pt x="45" y="82"/>
                  </a:cubicBezTo>
                  <a:cubicBezTo>
                    <a:pt x="42" y="80"/>
                    <a:pt x="40" y="79"/>
                    <a:pt x="37" y="77"/>
                  </a:cubicBezTo>
                  <a:cubicBezTo>
                    <a:pt x="31" y="74"/>
                    <a:pt x="26" y="70"/>
                    <a:pt x="22" y="64"/>
                  </a:cubicBezTo>
                  <a:cubicBezTo>
                    <a:pt x="14" y="53"/>
                    <a:pt x="16" y="40"/>
                    <a:pt x="25" y="30"/>
                  </a:cubicBezTo>
                  <a:cubicBezTo>
                    <a:pt x="35" y="20"/>
                    <a:pt x="48" y="15"/>
                    <a:pt x="62" y="14"/>
                  </a:cubicBezTo>
                  <a:cubicBezTo>
                    <a:pt x="76" y="12"/>
                    <a:pt x="90" y="14"/>
                    <a:pt x="103" y="20"/>
                  </a:cubicBezTo>
                  <a:cubicBezTo>
                    <a:pt x="112" y="24"/>
                    <a:pt x="119" y="30"/>
                    <a:pt x="123" y="38"/>
                  </a:cubicBezTo>
                  <a:cubicBezTo>
                    <a:pt x="128" y="47"/>
                    <a:pt x="127" y="56"/>
                    <a:pt x="121" y="64"/>
                  </a:cubicBezTo>
                  <a:cubicBezTo>
                    <a:pt x="113" y="75"/>
                    <a:pt x="102" y="81"/>
                    <a:pt x="89" y="84"/>
                  </a:cubicBezTo>
                  <a:cubicBezTo>
                    <a:pt x="78" y="86"/>
                    <a:pt x="66" y="86"/>
                    <a:pt x="55" y="84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988873" y="4306634"/>
              <a:ext cx="223552" cy="198882"/>
            </a:xfrm>
            <a:custGeom>
              <a:rect l="l" t="t" r="r" b="b"/>
              <a:pathLst>
                <a:path w="110" h="99">
                  <a:moveTo>
                    <a:pt x="94" y="90"/>
                  </a:moveTo>
                  <a:cubicBezTo>
                    <a:pt x="91" y="86"/>
                    <a:pt x="87" y="82"/>
                    <a:pt x="85" y="77"/>
                  </a:cubicBezTo>
                  <a:cubicBezTo>
                    <a:pt x="100" y="68"/>
                    <a:pt x="111" y="56"/>
                    <a:pt x="110" y="38"/>
                  </a:cubicBezTo>
                  <a:cubicBezTo>
                    <a:pt x="110" y="20"/>
                    <a:pt x="99" y="9"/>
                    <a:pt x="84" y="0"/>
                  </a:cubicBezTo>
                  <a:cubicBezTo>
                    <a:pt x="85" y="1"/>
                    <a:pt x="85" y="2"/>
                    <a:pt x="85" y="3"/>
                  </a:cubicBezTo>
                  <a:cubicBezTo>
                    <a:pt x="86" y="9"/>
                    <a:pt x="87" y="15"/>
                    <a:pt x="86" y="21"/>
                  </a:cubicBezTo>
                  <a:cubicBezTo>
                    <a:pt x="84" y="35"/>
                    <a:pt x="77" y="46"/>
                    <a:pt x="66" y="55"/>
                  </a:cubicBezTo>
                  <a:cubicBezTo>
                    <a:pt x="54" y="66"/>
                    <a:pt x="39" y="71"/>
                    <a:pt x="23" y="74"/>
                  </a:cubicBezTo>
                  <a:cubicBezTo>
                    <a:pt x="16" y="75"/>
                    <a:pt x="8" y="75"/>
                    <a:pt x="0" y="75"/>
                  </a:cubicBezTo>
                  <a:cubicBezTo>
                    <a:pt x="3" y="77"/>
                    <a:pt x="7" y="79"/>
                    <a:pt x="10" y="81"/>
                  </a:cubicBezTo>
                  <a:cubicBezTo>
                    <a:pt x="26" y="87"/>
                    <a:pt x="42" y="88"/>
                    <a:pt x="58" y="86"/>
                  </a:cubicBezTo>
                  <a:cubicBezTo>
                    <a:pt x="60" y="86"/>
                    <a:pt x="61" y="86"/>
                    <a:pt x="62" y="87"/>
                  </a:cubicBezTo>
                  <a:cubicBezTo>
                    <a:pt x="72" y="93"/>
                    <a:pt x="82" y="97"/>
                    <a:pt x="94" y="99"/>
                  </a:cubicBezTo>
                  <a:cubicBezTo>
                    <a:pt x="95" y="99"/>
                    <a:pt x="97" y="98"/>
                    <a:pt x="98" y="97"/>
                  </a:cubicBezTo>
                  <a:cubicBezTo>
                    <a:pt x="98" y="97"/>
                    <a:pt x="98" y="95"/>
                    <a:pt x="97" y="93"/>
                  </a:cubicBezTo>
                  <a:cubicBezTo>
                    <a:pt x="97" y="92"/>
                    <a:pt x="95" y="91"/>
                    <a:pt x="94" y="9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3667887" y="4692872"/>
            <a:ext cx="2419350" cy="1127284"/>
            <a:chOff x="3667887" y="4692872"/>
            <a:chExt cx="2419350" cy="1127284"/>
          </a:xfrm>
        </p:grpSpPr>
        <p:sp>
          <p:nvSpPr>
            <p:cNvPr id="10" name="Freeform 10"/>
            <p:cNvSpPr/>
            <p:nvPr/>
          </p:nvSpPr>
          <p:spPr>
            <a:xfrm>
              <a:off x="3667887" y="4692872"/>
              <a:ext cx="2419350" cy="1127284"/>
            </a:xfrm>
            <a:custGeom>
              <a:rect l="l" t="t" r="r" b="b"/>
              <a:pathLst>
                <a:path w="291" h="135">
                  <a:moveTo>
                    <a:pt x="162" y="19"/>
                  </a:moveTo>
                  <a:cubicBezTo>
                    <a:pt x="217" y="38"/>
                    <a:pt x="261" y="73"/>
                    <a:pt x="291" y="118"/>
                  </a:cubicBezTo>
                  <a:cubicBezTo>
                    <a:pt x="240" y="134"/>
                    <a:pt x="184" y="135"/>
                    <a:pt x="129" y="116"/>
                  </a:cubicBezTo>
                  <a:cubicBezTo>
                    <a:pt x="74" y="97"/>
                    <a:pt x="30" y="61"/>
                    <a:pt x="0" y="17"/>
                  </a:cubicBezTo>
                  <a:cubicBezTo>
                    <a:pt x="51" y="0"/>
                    <a:pt x="108" y="0"/>
                    <a:pt x="162" y="1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4465034" y="5004149"/>
              <a:ext cx="234601" cy="304229"/>
            </a:xfrm>
            <a:custGeom>
              <a:rect l="l" t="t" r="r" b="b"/>
              <a:pathLst>
                <a:path w="438150" h="568325">
                  <a:moveTo>
                    <a:pt x="344255" y="320246"/>
                  </a:moveTo>
                  <a:cubicBezTo>
                    <a:pt x="393080" y="312737"/>
                    <a:pt x="434394" y="346528"/>
                    <a:pt x="438150" y="399092"/>
                  </a:cubicBezTo>
                  <a:cubicBezTo>
                    <a:pt x="438150" y="399092"/>
                    <a:pt x="438150" y="402847"/>
                    <a:pt x="438150" y="406601"/>
                  </a:cubicBezTo>
                  <a:cubicBezTo>
                    <a:pt x="438150" y="451656"/>
                    <a:pt x="438150" y="496711"/>
                    <a:pt x="438150" y="545520"/>
                  </a:cubicBezTo>
                  <a:cubicBezTo>
                    <a:pt x="438150" y="545520"/>
                    <a:pt x="438150" y="545520"/>
                    <a:pt x="438150" y="549275"/>
                  </a:cubicBezTo>
                  <a:cubicBezTo>
                    <a:pt x="438150" y="549275"/>
                    <a:pt x="438150" y="549275"/>
                    <a:pt x="284162" y="549275"/>
                  </a:cubicBezTo>
                  <a:cubicBezTo>
                    <a:pt x="284162" y="549275"/>
                    <a:pt x="284162" y="545520"/>
                    <a:pt x="284162" y="545520"/>
                  </a:cubicBezTo>
                  <a:cubicBezTo>
                    <a:pt x="284162" y="496711"/>
                    <a:pt x="284162" y="451656"/>
                    <a:pt x="284162" y="402847"/>
                  </a:cubicBezTo>
                  <a:cubicBezTo>
                    <a:pt x="284162" y="361546"/>
                    <a:pt x="310453" y="327755"/>
                    <a:pt x="344255" y="320246"/>
                  </a:cubicBezTo>
                  <a:close/>
                  <a:moveTo>
                    <a:pt x="352879" y="200025"/>
                  </a:moveTo>
                  <a:cubicBezTo>
                    <a:pt x="352879" y="200025"/>
                    <a:pt x="352879" y="200025"/>
                    <a:pt x="356621" y="200025"/>
                  </a:cubicBezTo>
                  <a:cubicBezTo>
                    <a:pt x="356621" y="200025"/>
                    <a:pt x="356621" y="200025"/>
                    <a:pt x="367847" y="200025"/>
                  </a:cubicBezTo>
                  <a:cubicBezTo>
                    <a:pt x="371589" y="200025"/>
                    <a:pt x="375330" y="203767"/>
                    <a:pt x="379072" y="203767"/>
                  </a:cubicBezTo>
                  <a:cubicBezTo>
                    <a:pt x="401524" y="211251"/>
                    <a:pt x="412750" y="237445"/>
                    <a:pt x="409008" y="263638"/>
                  </a:cubicBezTo>
                  <a:cubicBezTo>
                    <a:pt x="405266" y="286090"/>
                    <a:pt x="386556" y="304800"/>
                    <a:pt x="360363" y="304800"/>
                  </a:cubicBezTo>
                  <a:cubicBezTo>
                    <a:pt x="337911" y="304800"/>
                    <a:pt x="319201" y="286090"/>
                    <a:pt x="311717" y="263638"/>
                  </a:cubicBezTo>
                  <a:cubicBezTo>
                    <a:pt x="307975" y="233703"/>
                    <a:pt x="326685" y="207509"/>
                    <a:pt x="352879" y="200025"/>
                  </a:cubicBezTo>
                  <a:close/>
                  <a:moveTo>
                    <a:pt x="100853" y="196018"/>
                  </a:moveTo>
                  <a:cubicBezTo>
                    <a:pt x="175559" y="180975"/>
                    <a:pt x="246529" y="241146"/>
                    <a:pt x="254000" y="320120"/>
                  </a:cubicBezTo>
                  <a:cubicBezTo>
                    <a:pt x="254000" y="323881"/>
                    <a:pt x="254000" y="327642"/>
                    <a:pt x="254000" y="331402"/>
                  </a:cubicBezTo>
                  <a:cubicBezTo>
                    <a:pt x="254000" y="406616"/>
                    <a:pt x="254000" y="481829"/>
                    <a:pt x="254000" y="557043"/>
                  </a:cubicBezTo>
                  <a:cubicBezTo>
                    <a:pt x="254000" y="557043"/>
                    <a:pt x="254000" y="557043"/>
                    <a:pt x="254000" y="568325"/>
                  </a:cubicBezTo>
                  <a:cubicBezTo>
                    <a:pt x="254000" y="568325"/>
                    <a:pt x="254000" y="568325"/>
                    <a:pt x="0" y="568325"/>
                  </a:cubicBezTo>
                  <a:cubicBezTo>
                    <a:pt x="0" y="564564"/>
                    <a:pt x="0" y="564564"/>
                    <a:pt x="0" y="560804"/>
                  </a:cubicBezTo>
                  <a:cubicBezTo>
                    <a:pt x="0" y="485590"/>
                    <a:pt x="0" y="406616"/>
                    <a:pt x="0" y="327642"/>
                  </a:cubicBezTo>
                  <a:cubicBezTo>
                    <a:pt x="0" y="263710"/>
                    <a:pt x="44823" y="211060"/>
                    <a:pt x="100853" y="196018"/>
                  </a:cubicBezTo>
                  <a:close/>
                  <a:moveTo>
                    <a:pt x="112091" y="0"/>
                  </a:moveTo>
                  <a:cubicBezTo>
                    <a:pt x="115818" y="0"/>
                    <a:pt x="115818" y="0"/>
                    <a:pt x="115818" y="0"/>
                  </a:cubicBezTo>
                  <a:cubicBezTo>
                    <a:pt x="115818" y="0"/>
                    <a:pt x="115818" y="0"/>
                    <a:pt x="138181" y="0"/>
                  </a:cubicBezTo>
                  <a:cubicBezTo>
                    <a:pt x="141909" y="0"/>
                    <a:pt x="149363" y="3762"/>
                    <a:pt x="153090" y="3762"/>
                  </a:cubicBezTo>
                  <a:cubicBezTo>
                    <a:pt x="190362" y="18808"/>
                    <a:pt x="212725" y="60187"/>
                    <a:pt x="205271" y="101566"/>
                  </a:cubicBezTo>
                  <a:cubicBezTo>
                    <a:pt x="197816" y="139183"/>
                    <a:pt x="164272" y="169276"/>
                    <a:pt x="127000" y="169276"/>
                  </a:cubicBezTo>
                  <a:cubicBezTo>
                    <a:pt x="89728" y="173038"/>
                    <a:pt x="56184" y="142944"/>
                    <a:pt x="48729" y="101566"/>
                  </a:cubicBezTo>
                  <a:cubicBezTo>
                    <a:pt x="41275" y="52664"/>
                    <a:pt x="71092" y="7523"/>
                    <a:pt x="112091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2" name="Freeform 12"/>
          <p:cNvSpPr/>
          <p:nvPr/>
        </p:nvSpPr>
        <p:spPr>
          <a:xfrm>
            <a:off x="4582287" y="3581590"/>
            <a:ext cx="1513713" cy="2095595"/>
          </a:xfrm>
          <a:custGeom>
            <a:rect l="l" t="t" r="r" b="b"/>
            <a:pathLst>
              <a:path w="182" h="251">
                <a:moveTo>
                  <a:pt x="133" y="96"/>
                </a:moveTo>
                <a:cubicBezTo>
                  <a:pt x="167" y="143"/>
                  <a:pt x="182" y="197"/>
                  <a:pt x="181" y="251"/>
                </a:cubicBezTo>
                <a:cubicBezTo>
                  <a:pt x="130" y="235"/>
                  <a:pt x="83" y="203"/>
                  <a:pt x="50" y="156"/>
                </a:cubicBezTo>
                <a:cubicBezTo>
                  <a:pt x="16" y="109"/>
                  <a:pt x="0" y="54"/>
                  <a:pt x="1" y="0"/>
                </a:cubicBezTo>
                <a:cubicBezTo>
                  <a:pt x="52" y="16"/>
                  <a:pt x="99" y="49"/>
                  <a:pt x="133" y="96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3" name="Group 13"/>
          <p:cNvGrpSpPr/>
          <p:nvPr/>
        </p:nvGrpSpPr>
        <p:grpSpPr>
          <a:xfrm>
            <a:off x="4996434" y="4236053"/>
            <a:ext cx="313754" cy="313849"/>
            <a:chOff x="4996434" y="4236053"/>
            <a:chExt cx="313754" cy="313849"/>
          </a:xfrm>
        </p:grpSpPr>
        <p:sp>
          <p:nvSpPr>
            <p:cNvPr id="14" name="Freeform 14"/>
            <p:cNvSpPr/>
            <p:nvPr/>
          </p:nvSpPr>
          <p:spPr>
            <a:xfrm>
              <a:off x="4996434" y="4265200"/>
              <a:ext cx="284702" cy="284702"/>
            </a:xfrm>
            <a:custGeom>
              <a:rect l="l" t="t" r="r" b="b"/>
              <a:pathLst>
                <a:path w="184" h="184">
                  <a:moveTo>
                    <a:pt x="92" y="184"/>
                  </a:moveTo>
                  <a:cubicBezTo>
                    <a:pt x="143" y="184"/>
                    <a:pt x="184" y="143"/>
                    <a:pt x="184" y="92"/>
                  </a:cubicBezTo>
                  <a:cubicBezTo>
                    <a:pt x="184" y="76"/>
                    <a:pt x="180" y="62"/>
                    <a:pt x="173" y="49"/>
                  </a:cubicBezTo>
                  <a:cubicBezTo>
                    <a:pt x="172" y="49"/>
                    <a:pt x="172" y="49"/>
                    <a:pt x="171" y="49"/>
                  </a:cubicBezTo>
                  <a:cubicBezTo>
                    <a:pt x="170" y="49"/>
                    <a:pt x="170" y="49"/>
                    <a:pt x="170" y="49"/>
                  </a:cubicBezTo>
                  <a:cubicBezTo>
                    <a:pt x="158" y="48"/>
                    <a:pt x="158" y="48"/>
                    <a:pt x="158" y="48"/>
                  </a:cubicBezTo>
                  <a:cubicBezTo>
                    <a:pt x="149" y="56"/>
                    <a:pt x="149" y="56"/>
                    <a:pt x="149" y="56"/>
                  </a:cubicBezTo>
                  <a:cubicBezTo>
                    <a:pt x="156" y="67"/>
                    <a:pt x="160" y="79"/>
                    <a:pt x="160" y="92"/>
                  </a:cubicBezTo>
                  <a:cubicBezTo>
                    <a:pt x="160" y="129"/>
                    <a:pt x="129" y="160"/>
                    <a:pt x="92" y="160"/>
                  </a:cubicBezTo>
                  <a:cubicBezTo>
                    <a:pt x="55" y="160"/>
                    <a:pt x="24" y="129"/>
                    <a:pt x="24" y="92"/>
                  </a:cubicBezTo>
                  <a:cubicBezTo>
                    <a:pt x="24" y="55"/>
                    <a:pt x="55" y="24"/>
                    <a:pt x="92" y="24"/>
                  </a:cubicBezTo>
                  <a:cubicBezTo>
                    <a:pt x="105" y="24"/>
                    <a:pt x="117" y="28"/>
                    <a:pt x="128" y="35"/>
                  </a:cubicBezTo>
                  <a:cubicBezTo>
                    <a:pt x="135" y="27"/>
                    <a:pt x="135" y="27"/>
                    <a:pt x="135" y="27"/>
                  </a:cubicBezTo>
                  <a:cubicBezTo>
                    <a:pt x="134" y="14"/>
                    <a:pt x="134" y="14"/>
                    <a:pt x="134" y="14"/>
                  </a:cubicBezTo>
                  <a:cubicBezTo>
                    <a:pt x="134" y="12"/>
                    <a:pt x="134" y="11"/>
                    <a:pt x="134" y="10"/>
                  </a:cubicBezTo>
                  <a:cubicBezTo>
                    <a:pt x="122" y="4"/>
                    <a:pt x="107" y="0"/>
                    <a:pt x="92" y="0"/>
                  </a:cubicBezTo>
                  <a:cubicBezTo>
                    <a:pt x="41" y="0"/>
                    <a:pt x="0" y="41"/>
                    <a:pt x="0" y="92"/>
                  </a:cubicBezTo>
                  <a:cubicBezTo>
                    <a:pt x="0" y="143"/>
                    <a:pt x="41" y="184"/>
                    <a:pt x="92" y="184"/>
                  </a:cubicBezTo>
                  <a:close/>
                  <a:moveTo>
                    <a:pt x="92" y="184"/>
                  </a:moveTo>
                  <a:cubicBezTo>
                    <a:pt x="92" y="184"/>
                    <a:pt x="92" y="184"/>
                    <a:pt x="92" y="18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5069300" y="4338066"/>
              <a:ext cx="139065" cy="139065"/>
            </a:xfrm>
            <a:custGeom>
              <a:rect l="l" t="t" r="r" b="b"/>
              <a:pathLst>
                <a:path w="90" h="90">
                  <a:moveTo>
                    <a:pt x="45" y="21"/>
                  </a:moveTo>
                  <a:cubicBezTo>
                    <a:pt x="46" y="21"/>
                    <a:pt x="46" y="21"/>
                    <a:pt x="47" y="21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58" y="1"/>
                    <a:pt x="52" y="0"/>
                    <a:pt x="45" y="0"/>
                  </a:cubicBezTo>
                  <a:cubicBezTo>
                    <a:pt x="20" y="0"/>
                    <a:pt x="0" y="20"/>
                    <a:pt x="0" y="45"/>
                  </a:cubicBezTo>
                  <a:cubicBezTo>
                    <a:pt x="0" y="70"/>
                    <a:pt x="20" y="90"/>
                    <a:pt x="45" y="90"/>
                  </a:cubicBezTo>
                  <a:cubicBezTo>
                    <a:pt x="70" y="90"/>
                    <a:pt x="90" y="70"/>
                    <a:pt x="90" y="45"/>
                  </a:cubicBezTo>
                  <a:cubicBezTo>
                    <a:pt x="90" y="38"/>
                    <a:pt x="89" y="32"/>
                    <a:pt x="86" y="26"/>
                  </a:cubicBezTo>
                  <a:cubicBezTo>
                    <a:pt x="86" y="26"/>
                    <a:pt x="86" y="26"/>
                    <a:pt x="86" y="26"/>
                  </a:cubicBezTo>
                  <a:cubicBezTo>
                    <a:pt x="69" y="43"/>
                    <a:pt x="69" y="43"/>
                    <a:pt x="69" y="43"/>
                  </a:cubicBezTo>
                  <a:cubicBezTo>
                    <a:pt x="69" y="44"/>
                    <a:pt x="69" y="44"/>
                    <a:pt x="69" y="45"/>
                  </a:cubicBezTo>
                  <a:cubicBezTo>
                    <a:pt x="69" y="58"/>
                    <a:pt x="58" y="69"/>
                    <a:pt x="45" y="69"/>
                  </a:cubicBezTo>
                  <a:cubicBezTo>
                    <a:pt x="32" y="69"/>
                    <a:pt x="21" y="58"/>
                    <a:pt x="21" y="45"/>
                  </a:cubicBezTo>
                  <a:cubicBezTo>
                    <a:pt x="21" y="32"/>
                    <a:pt x="32" y="21"/>
                    <a:pt x="45" y="21"/>
                  </a:cubicBezTo>
                  <a:close/>
                  <a:moveTo>
                    <a:pt x="45" y="21"/>
                  </a:moveTo>
                  <a:cubicBezTo>
                    <a:pt x="45" y="21"/>
                    <a:pt x="45" y="21"/>
                    <a:pt x="45" y="21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152644" y="4236053"/>
              <a:ext cx="157544" cy="157544"/>
            </a:xfrm>
            <a:custGeom>
              <a:rect l="l" t="t" r="r" b="b"/>
              <a:pathLst>
                <a:path w="102" h="102">
                  <a:moveTo>
                    <a:pt x="86" y="28"/>
                  </a:moveTo>
                  <a:cubicBezTo>
                    <a:pt x="91" y="23"/>
                    <a:pt x="91" y="23"/>
                    <a:pt x="91" y="23"/>
                  </a:cubicBezTo>
                  <a:cubicBezTo>
                    <a:pt x="93" y="20"/>
                    <a:pt x="93" y="17"/>
                    <a:pt x="91" y="14"/>
                  </a:cubicBezTo>
                  <a:cubicBezTo>
                    <a:pt x="87" y="11"/>
                    <a:pt x="87" y="11"/>
                    <a:pt x="87" y="11"/>
                  </a:cubicBezTo>
                  <a:cubicBezTo>
                    <a:pt x="86" y="10"/>
                    <a:pt x="85" y="9"/>
                    <a:pt x="83" y="9"/>
                  </a:cubicBezTo>
                  <a:cubicBezTo>
                    <a:pt x="82" y="9"/>
                    <a:pt x="80" y="10"/>
                    <a:pt x="79" y="11"/>
                  </a:cubicBezTo>
                  <a:cubicBezTo>
                    <a:pt x="74" y="17"/>
                    <a:pt x="74" y="17"/>
                    <a:pt x="74" y="17"/>
                  </a:cubicBezTo>
                  <a:cubicBezTo>
                    <a:pt x="72" y="2"/>
                    <a:pt x="72" y="2"/>
                    <a:pt x="72" y="2"/>
                  </a:cubicBezTo>
                  <a:cubicBezTo>
                    <a:pt x="72" y="0"/>
                    <a:pt x="71" y="0"/>
                    <a:pt x="70" y="0"/>
                  </a:cubicBezTo>
                  <a:cubicBezTo>
                    <a:pt x="70" y="0"/>
                    <a:pt x="69" y="0"/>
                    <a:pt x="69" y="0"/>
                  </a:cubicBezTo>
                  <a:cubicBezTo>
                    <a:pt x="47" y="23"/>
                    <a:pt x="47" y="23"/>
                    <a:pt x="47" y="23"/>
                  </a:cubicBezTo>
                  <a:cubicBezTo>
                    <a:pt x="45" y="25"/>
                    <a:pt x="44" y="28"/>
                    <a:pt x="44" y="30"/>
                  </a:cubicBezTo>
                  <a:cubicBezTo>
                    <a:pt x="44" y="31"/>
                    <a:pt x="44" y="31"/>
                    <a:pt x="44" y="31"/>
                  </a:cubicBezTo>
                  <a:cubicBezTo>
                    <a:pt x="45" y="45"/>
                    <a:pt x="45" y="45"/>
                    <a:pt x="45" y="45"/>
                  </a:cubicBezTo>
                  <a:cubicBezTo>
                    <a:pt x="37" y="53"/>
                    <a:pt x="37" y="53"/>
                    <a:pt x="37" y="53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8" y="82"/>
                    <a:pt x="8" y="82"/>
                    <a:pt x="8" y="82"/>
                  </a:cubicBezTo>
                  <a:cubicBezTo>
                    <a:pt x="2" y="89"/>
                    <a:pt x="2" y="89"/>
                    <a:pt x="2" y="89"/>
                  </a:cubicBezTo>
                  <a:cubicBezTo>
                    <a:pt x="1" y="90"/>
                    <a:pt x="0" y="91"/>
                    <a:pt x="0" y="92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0"/>
                    <a:pt x="2" y="102"/>
                    <a:pt x="5" y="102"/>
                  </a:cubicBezTo>
                  <a:cubicBezTo>
                    <a:pt x="5" y="102"/>
                    <a:pt x="5" y="102"/>
                    <a:pt x="5" y="102"/>
                  </a:cubicBezTo>
                  <a:cubicBezTo>
                    <a:pt x="10" y="102"/>
                    <a:pt x="10" y="102"/>
                    <a:pt x="10" y="102"/>
                  </a:cubicBezTo>
                  <a:cubicBezTo>
                    <a:pt x="11" y="102"/>
                    <a:pt x="12" y="101"/>
                    <a:pt x="13" y="100"/>
                  </a:cubicBezTo>
                  <a:cubicBezTo>
                    <a:pt x="57" y="56"/>
                    <a:pt x="57" y="56"/>
                    <a:pt x="57" y="56"/>
                  </a:cubicBezTo>
                  <a:cubicBezTo>
                    <a:pt x="70" y="57"/>
                    <a:pt x="70" y="57"/>
                    <a:pt x="70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4" y="57"/>
                    <a:pt x="77" y="56"/>
                    <a:pt x="78" y="54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102" y="31"/>
                    <a:pt x="101" y="29"/>
                    <a:pt x="100" y="29"/>
                  </a:cubicBezTo>
                  <a:lnTo>
                    <a:pt x="86" y="28"/>
                  </a:lnTo>
                  <a:close/>
                  <a:moveTo>
                    <a:pt x="86" y="28"/>
                  </a:moveTo>
                  <a:cubicBezTo>
                    <a:pt x="86" y="28"/>
                    <a:pt x="86" y="28"/>
                    <a:pt x="86" y="28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7" name="Freeform 17"/>
          <p:cNvSpPr/>
          <p:nvPr/>
        </p:nvSpPr>
        <p:spPr>
          <a:xfrm>
            <a:off x="5664327" y="3097435"/>
            <a:ext cx="856012" cy="2579751"/>
          </a:xfrm>
          <a:custGeom>
            <a:rect l="l" t="t" r="r" b="b"/>
            <a:pathLst>
              <a:path w="103" h="309">
                <a:moveTo>
                  <a:pt x="0" y="154"/>
                </a:moveTo>
                <a:cubicBezTo>
                  <a:pt x="0" y="212"/>
                  <a:pt x="19" y="266"/>
                  <a:pt x="51" y="309"/>
                </a:cubicBezTo>
                <a:cubicBezTo>
                  <a:pt x="84" y="266"/>
                  <a:pt x="103" y="212"/>
                  <a:pt x="103" y="154"/>
                </a:cubicBezTo>
                <a:cubicBezTo>
                  <a:pt x="103" y="97"/>
                  <a:pt x="84" y="43"/>
                  <a:pt x="51" y="0"/>
                </a:cubicBezTo>
                <a:cubicBezTo>
                  <a:pt x="19" y="43"/>
                  <a:pt x="0" y="97"/>
                  <a:pt x="0" y="154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5984843" y="3986974"/>
            <a:ext cx="215074" cy="313658"/>
          </a:xfrm>
          <a:custGeom>
            <a:rect l="l" t="t" r="r" b="b"/>
            <a:pathLst>
              <a:path w="107" h="156">
                <a:moveTo>
                  <a:pt x="43" y="156"/>
                </a:moveTo>
                <a:cubicBezTo>
                  <a:pt x="40" y="155"/>
                  <a:pt x="37" y="154"/>
                  <a:pt x="34" y="152"/>
                </a:cubicBezTo>
                <a:cubicBezTo>
                  <a:pt x="31" y="150"/>
                  <a:pt x="29" y="147"/>
                  <a:pt x="27" y="143"/>
                </a:cubicBezTo>
                <a:cubicBezTo>
                  <a:pt x="27" y="142"/>
                  <a:pt x="27" y="142"/>
                  <a:pt x="25" y="141"/>
                </a:cubicBezTo>
                <a:cubicBezTo>
                  <a:pt x="19" y="138"/>
                  <a:pt x="16" y="130"/>
                  <a:pt x="19" y="123"/>
                </a:cubicBezTo>
                <a:cubicBezTo>
                  <a:pt x="19" y="123"/>
                  <a:pt x="19" y="122"/>
                  <a:pt x="19" y="121"/>
                </a:cubicBezTo>
                <a:cubicBezTo>
                  <a:pt x="18" y="118"/>
                  <a:pt x="17" y="115"/>
                  <a:pt x="19" y="111"/>
                </a:cubicBezTo>
                <a:cubicBezTo>
                  <a:pt x="19" y="110"/>
                  <a:pt x="19" y="110"/>
                  <a:pt x="18" y="109"/>
                </a:cubicBezTo>
                <a:cubicBezTo>
                  <a:pt x="18" y="106"/>
                  <a:pt x="17" y="104"/>
                  <a:pt x="17" y="101"/>
                </a:cubicBezTo>
                <a:cubicBezTo>
                  <a:pt x="16" y="96"/>
                  <a:pt x="14" y="91"/>
                  <a:pt x="12" y="86"/>
                </a:cubicBezTo>
                <a:cubicBezTo>
                  <a:pt x="9" y="81"/>
                  <a:pt x="6" y="76"/>
                  <a:pt x="4" y="71"/>
                </a:cubicBezTo>
                <a:cubicBezTo>
                  <a:pt x="1" y="62"/>
                  <a:pt x="0" y="53"/>
                  <a:pt x="1" y="44"/>
                </a:cubicBezTo>
                <a:cubicBezTo>
                  <a:pt x="5" y="25"/>
                  <a:pt x="15" y="12"/>
                  <a:pt x="33" y="4"/>
                </a:cubicBezTo>
                <a:cubicBezTo>
                  <a:pt x="38" y="2"/>
                  <a:pt x="43" y="0"/>
                  <a:pt x="49" y="0"/>
                </a:cubicBezTo>
                <a:cubicBezTo>
                  <a:pt x="49" y="0"/>
                  <a:pt x="50" y="0"/>
                  <a:pt x="50" y="0"/>
                </a:cubicBezTo>
                <a:cubicBezTo>
                  <a:pt x="56" y="0"/>
                  <a:pt x="56" y="0"/>
                  <a:pt x="56" y="0"/>
                </a:cubicBezTo>
                <a:cubicBezTo>
                  <a:pt x="60" y="0"/>
                  <a:pt x="63" y="1"/>
                  <a:pt x="67" y="1"/>
                </a:cubicBezTo>
                <a:cubicBezTo>
                  <a:pt x="76" y="4"/>
                  <a:pt x="84" y="8"/>
                  <a:pt x="90" y="15"/>
                </a:cubicBezTo>
                <a:cubicBezTo>
                  <a:pt x="97" y="22"/>
                  <a:pt x="102" y="30"/>
                  <a:pt x="104" y="40"/>
                </a:cubicBezTo>
                <a:cubicBezTo>
                  <a:pt x="107" y="53"/>
                  <a:pt x="105" y="65"/>
                  <a:pt x="99" y="77"/>
                </a:cubicBezTo>
                <a:cubicBezTo>
                  <a:pt x="97" y="81"/>
                  <a:pt x="95" y="85"/>
                  <a:pt x="93" y="89"/>
                </a:cubicBezTo>
                <a:cubicBezTo>
                  <a:pt x="90" y="94"/>
                  <a:pt x="89" y="99"/>
                  <a:pt x="89" y="105"/>
                </a:cubicBezTo>
                <a:cubicBezTo>
                  <a:pt x="89" y="105"/>
                  <a:pt x="88" y="106"/>
                  <a:pt x="88" y="107"/>
                </a:cubicBezTo>
                <a:cubicBezTo>
                  <a:pt x="88" y="108"/>
                  <a:pt x="88" y="112"/>
                  <a:pt x="88" y="113"/>
                </a:cubicBezTo>
                <a:cubicBezTo>
                  <a:pt x="89" y="116"/>
                  <a:pt x="88" y="119"/>
                  <a:pt x="87" y="121"/>
                </a:cubicBezTo>
                <a:cubicBezTo>
                  <a:pt x="87" y="122"/>
                  <a:pt x="87" y="123"/>
                  <a:pt x="87" y="123"/>
                </a:cubicBezTo>
                <a:cubicBezTo>
                  <a:pt x="90" y="130"/>
                  <a:pt x="87" y="138"/>
                  <a:pt x="80" y="141"/>
                </a:cubicBezTo>
                <a:cubicBezTo>
                  <a:pt x="80" y="142"/>
                  <a:pt x="79" y="142"/>
                  <a:pt x="79" y="143"/>
                </a:cubicBezTo>
                <a:cubicBezTo>
                  <a:pt x="76" y="150"/>
                  <a:pt x="71" y="154"/>
                  <a:pt x="64" y="155"/>
                </a:cubicBezTo>
                <a:cubicBezTo>
                  <a:pt x="64" y="155"/>
                  <a:pt x="63" y="155"/>
                  <a:pt x="63" y="156"/>
                </a:cubicBezTo>
                <a:lnTo>
                  <a:pt x="43" y="156"/>
                </a:lnTo>
                <a:close/>
                <a:moveTo>
                  <a:pt x="53" y="107"/>
                </a:moveTo>
                <a:cubicBezTo>
                  <a:pt x="60" y="107"/>
                  <a:pt x="67" y="107"/>
                  <a:pt x="74" y="107"/>
                </a:cubicBezTo>
                <a:cubicBezTo>
                  <a:pt x="77" y="107"/>
                  <a:pt x="79" y="106"/>
                  <a:pt x="79" y="103"/>
                </a:cubicBezTo>
                <a:cubicBezTo>
                  <a:pt x="79" y="103"/>
                  <a:pt x="79" y="103"/>
                  <a:pt x="79" y="102"/>
                </a:cubicBezTo>
                <a:cubicBezTo>
                  <a:pt x="80" y="98"/>
                  <a:pt x="81" y="93"/>
                  <a:pt x="82" y="89"/>
                </a:cubicBezTo>
                <a:cubicBezTo>
                  <a:pt x="85" y="84"/>
                  <a:pt x="87" y="79"/>
                  <a:pt x="90" y="74"/>
                </a:cubicBezTo>
                <a:cubicBezTo>
                  <a:pt x="95" y="65"/>
                  <a:pt x="97" y="55"/>
                  <a:pt x="95" y="45"/>
                </a:cubicBezTo>
                <a:cubicBezTo>
                  <a:pt x="93" y="33"/>
                  <a:pt x="87" y="23"/>
                  <a:pt x="77" y="17"/>
                </a:cubicBezTo>
                <a:cubicBezTo>
                  <a:pt x="62" y="7"/>
                  <a:pt x="46" y="7"/>
                  <a:pt x="31" y="16"/>
                </a:cubicBezTo>
                <a:cubicBezTo>
                  <a:pt x="15" y="25"/>
                  <a:pt x="8" y="43"/>
                  <a:pt x="11" y="61"/>
                </a:cubicBezTo>
                <a:cubicBezTo>
                  <a:pt x="12" y="67"/>
                  <a:pt x="15" y="72"/>
                  <a:pt x="18" y="77"/>
                </a:cubicBezTo>
                <a:cubicBezTo>
                  <a:pt x="23" y="85"/>
                  <a:pt x="26" y="94"/>
                  <a:pt x="27" y="103"/>
                </a:cubicBezTo>
                <a:cubicBezTo>
                  <a:pt x="27" y="106"/>
                  <a:pt x="29" y="107"/>
                  <a:pt x="32" y="107"/>
                </a:cubicBezTo>
                <a:cubicBezTo>
                  <a:pt x="39" y="107"/>
                  <a:pt x="46" y="107"/>
                  <a:pt x="53" y="107"/>
                </a:cubicBezTo>
                <a:moveTo>
                  <a:pt x="53" y="120"/>
                </a:moveTo>
                <a:cubicBezTo>
                  <a:pt x="60" y="120"/>
                  <a:pt x="67" y="120"/>
                  <a:pt x="74" y="120"/>
                </a:cubicBezTo>
                <a:cubicBezTo>
                  <a:pt x="76" y="120"/>
                  <a:pt x="77" y="119"/>
                  <a:pt x="78" y="118"/>
                </a:cubicBezTo>
                <a:cubicBezTo>
                  <a:pt x="80" y="115"/>
                  <a:pt x="77" y="112"/>
                  <a:pt x="74" y="112"/>
                </a:cubicBezTo>
                <a:cubicBezTo>
                  <a:pt x="64" y="112"/>
                  <a:pt x="54" y="112"/>
                  <a:pt x="44" y="112"/>
                </a:cubicBezTo>
                <a:cubicBezTo>
                  <a:pt x="40" y="112"/>
                  <a:pt x="36" y="112"/>
                  <a:pt x="32" y="112"/>
                </a:cubicBezTo>
                <a:cubicBezTo>
                  <a:pt x="30" y="112"/>
                  <a:pt x="29" y="112"/>
                  <a:pt x="28" y="114"/>
                </a:cubicBezTo>
                <a:cubicBezTo>
                  <a:pt x="27" y="117"/>
                  <a:pt x="29" y="120"/>
                  <a:pt x="32" y="120"/>
                </a:cubicBezTo>
                <a:cubicBezTo>
                  <a:pt x="39" y="120"/>
                  <a:pt x="46" y="120"/>
                  <a:pt x="53" y="120"/>
                </a:cubicBezTo>
                <a:moveTo>
                  <a:pt x="53" y="124"/>
                </a:moveTo>
                <a:cubicBezTo>
                  <a:pt x="46" y="124"/>
                  <a:pt x="39" y="124"/>
                  <a:pt x="32" y="124"/>
                </a:cubicBezTo>
                <a:cubicBezTo>
                  <a:pt x="30" y="124"/>
                  <a:pt x="29" y="125"/>
                  <a:pt x="28" y="127"/>
                </a:cubicBezTo>
                <a:cubicBezTo>
                  <a:pt x="27" y="130"/>
                  <a:pt x="29" y="133"/>
                  <a:pt x="32" y="133"/>
                </a:cubicBezTo>
                <a:cubicBezTo>
                  <a:pt x="42" y="133"/>
                  <a:pt x="52" y="133"/>
                  <a:pt x="62" y="133"/>
                </a:cubicBezTo>
                <a:cubicBezTo>
                  <a:pt x="66" y="133"/>
                  <a:pt x="70" y="133"/>
                  <a:pt x="74" y="133"/>
                </a:cubicBezTo>
                <a:cubicBezTo>
                  <a:pt x="76" y="133"/>
                  <a:pt x="77" y="132"/>
                  <a:pt x="78" y="130"/>
                </a:cubicBezTo>
                <a:cubicBezTo>
                  <a:pt x="80" y="127"/>
                  <a:pt x="77" y="124"/>
                  <a:pt x="74" y="124"/>
                </a:cubicBezTo>
                <a:cubicBezTo>
                  <a:pt x="67" y="124"/>
                  <a:pt x="60" y="124"/>
                  <a:pt x="53" y="124"/>
                </a:cubicBezTo>
                <a:moveTo>
                  <a:pt x="70" y="137"/>
                </a:moveTo>
                <a:cubicBezTo>
                  <a:pt x="36" y="137"/>
                  <a:pt x="36" y="137"/>
                  <a:pt x="36" y="137"/>
                </a:cubicBezTo>
                <a:cubicBezTo>
                  <a:pt x="36" y="142"/>
                  <a:pt x="39" y="146"/>
                  <a:pt x="44" y="146"/>
                </a:cubicBezTo>
                <a:cubicBezTo>
                  <a:pt x="50" y="146"/>
                  <a:pt x="56" y="146"/>
                  <a:pt x="62" y="146"/>
                </a:cubicBezTo>
                <a:cubicBezTo>
                  <a:pt x="67" y="146"/>
                  <a:pt x="70" y="142"/>
                  <a:pt x="70" y="137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各部门保密管理职责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4398507" y="1008278"/>
            <a:ext cx="3394996" cy="490334"/>
            <a:chOff x="4398507" y="1008278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4398507" y="1008278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市场部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4630337" y="1360840"/>
            <a:ext cx="2931336" cy="1654845"/>
            <a:chOff x="4630337" y="1360840"/>
            <a:chExt cx="2931336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4630337" y="1360840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负责涉密市场信息的保密工作，包括客户资料、市场分析报告等。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1070038" y="1975579"/>
            <a:ext cx="3394996" cy="490334"/>
            <a:chOff x="1070038" y="1975579"/>
            <a:chExt cx="3394996" cy="490334"/>
          </a:xfrm>
        </p:grpSpPr>
        <p:sp>
          <p:nvSpPr>
            <p:cNvPr id="46" name="TextBox 46"/>
            <p:cNvSpPr txBox="1"/>
            <p:nvPr/>
          </p:nvSpPr>
          <p:spPr>
            <a:xfrm>
              <a:off x="1070038" y="1975579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技术部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1301868" y="2328140"/>
            <a:ext cx="2931336" cy="1654845"/>
            <a:chOff x="1301868" y="2328140"/>
            <a:chExt cx="2931336" cy="1654845"/>
          </a:xfrm>
        </p:grpSpPr>
        <p:sp>
          <p:nvSpPr>
            <p:cNvPr id="48" name="TextBox 48"/>
            <p:cNvSpPr txBox="1"/>
            <p:nvPr/>
          </p:nvSpPr>
          <p:spPr>
            <a:xfrm>
              <a:off x="1301868" y="2328140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负责涉密科研项目、技术成果、专利等的技术保密工作，制定相关保密措施。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303771" y="4161775"/>
            <a:ext cx="3394996" cy="490334"/>
            <a:chOff x="303771" y="4161775"/>
            <a:chExt cx="3394996" cy="490334"/>
          </a:xfrm>
        </p:grpSpPr>
        <p:sp>
          <p:nvSpPr>
            <p:cNvPr id="50" name="TextBox 50"/>
            <p:cNvSpPr txBox="1"/>
            <p:nvPr/>
          </p:nvSpPr>
          <p:spPr>
            <a:xfrm>
              <a:off x="303771" y="4161775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综合部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535601" y="4514336"/>
            <a:ext cx="2931336" cy="1654845"/>
            <a:chOff x="535601" y="4514336"/>
            <a:chExt cx="2931336" cy="1654845"/>
          </a:xfrm>
        </p:grpSpPr>
        <p:sp>
          <p:nvSpPr>
            <p:cNvPr id="52" name="TextBox 52"/>
            <p:cNvSpPr txBox="1"/>
            <p:nvPr/>
          </p:nvSpPr>
          <p:spPr>
            <a:xfrm>
              <a:off x="535601" y="4514336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负责涉密会议、活动的组织和管理，以及涉密载体的制作、收发、传递、使用、复制、保存和销毁等工作。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7733442" y="1975579"/>
            <a:ext cx="3394996" cy="490334"/>
            <a:chOff x="7733442" y="1975579"/>
            <a:chExt cx="3394996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7733442" y="1975579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财务部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7965273" y="2328140"/>
            <a:ext cx="2931336" cy="1654845"/>
            <a:chOff x="7965273" y="2328140"/>
            <a:chExt cx="2931336" cy="1654845"/>
          </a:xfrm>
        </p:grpSpPr>
        <p:sp>
          <p:nvSpPr>
            <p:cNvPr id="56" name="TextBox 56"/>
            <p:cNvSpPr txBox="1"/>
            <p:nvPr/>
          </p:nvSpPr>
          <p:spPr>
            <a:xfrm>
              <a:off x="7965273" y="2328140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负责涉密财务信息的保密工作，包括财务报表、财务分析等。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8451818" y="4161775"/>
            <a:ext cx="3394996" cy="490334"/>
            <a:chOff x="8451818" y="4161775"/>
            <a:chExt cx="3394996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8451818" y="4161775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其他部门</a:t>
              </a:r>
            </a:p>
          </p:txBody>
        </p:sp>
      </p:grpSp>
      <p:grpSp>
        <p:nvGrpSpPr>
          <p:cNvPr id="59" name="Group 59"/>
          <p:cNvGrpSpPr/>
          <p:nvPr/>
        </p:nvGrpSpPr>
        <p:grpSpPr>
          <a:xfrm>
            <a:off x="8683648" y="4514336"/>
            <a:ext cx="2931336" cy="1654845"/>
            <a:chOff x="8683648" y="4514336"/>
            <a:chExt cx="2931336" cy="1654845"/>
          </a:xfrm>
        </p:grpSpPr>
        <p:sp>
          <p:nvSpPr>
            <p:cNvPr id="60" name="TextBox 60"/>
            <p:cNvSpPr txBox="1"/>
            <p:nvPr/>
          </p:nvSpPr>
          <p:spPr>
            <a:xfrm>
              <a:off x="8683648" y="4514336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根据工作需要，负责本部门涉密信息的保密工作，确保各项保密措施得到有效执行。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保密管理制度与流程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审批流程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保密管理制度的制定和修订需经过项目部领导审批，并提交公司保密委员会备案。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制定依据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根据国家相关法律法规、行业规范及公司内部保密要求，制定项目部内部保密管理制度。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修订周期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随着项目进展、业务需求变化或法律法规更新，定期对保密管理制度进行修订和完善。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保密管理制度的制定与修订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012267" y="3720618"/>
            <a:ext cx="2167467" cy="212034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952500" y="1647825"/>
                </a:lnTo>
                <a:lnTo>
                  <a:pt x="1905000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49697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776918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012267" y="171109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5743787" y="3022600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7259206">
            <a:off x="6589098" y="4674355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-7221168">
            <a:off x="4910864" y="4658432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6818377" y="3284051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10897278" y="3216317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996324" y="1208023"/>
            <a:ext cx="3900955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流程实施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96324" y="2047219"/>
            <a:ext cx="405267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通过培训、宣传等方式，确保项目部全体员工熟悉并掌握保密管理流程，严格按照流程执行各项保密工作。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29334" y="3502152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流程优化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141526" y="4429391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根据实施过程中的反馈和效果评估，不断优化保密管理流程，提高管理效率和保密水平。</a:t>
            </a:r>
          </a:p>
        </p:txBody>
      </p:sp>
      <p:cxnSp>
        <p:nvCxnSpPr>
          <p:cNvPr id="15" name="Connector 15"/>
          <p:cNvCxnSpPr/>
          <p:nvPr/>
        </p:nvCxnSpPr>
        <p:spPr>
          <a:xfrm>
            <a:off x="7345623" y="5627624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AutoShape 16"/>
          <p:cNvSpPr/>
          <p:nvPr/>
        </p:nvSpPr>
        <p:spPr>
          <a:xfrm>
            <a:off x="11424524" y="5559891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904945" y="4589949"/>
            <a:ext cx="3793067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8" name="AutoShape 18"/>
          <p:cNvSpPr/>
          <p:nvPr/>
        </p:nvSpPr>
        <p:spPr>
          <a:xfrm>
            <a:off x="904945" y="4510024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869006" y="2296376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流程设计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69006" y="3223615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根据项目特点和保密要求，设计涵盖涉密人员管理、涉密载体管理、涉密场所管理等环节的保密管理流程。</a:t>
            </a:r>
          </a:p>
        </p:txBody>
      </p:sp>
      <p:sp>
        <p:nvSpPr>
          <p:cNvPr id="21" name="Freeform 21"/>
          <p:cNvSpPr/>
          <p:nvPr/>
        </p:nvSpPr>
        <p:spPr>
          <a:xfrm>
            <a:off x="5786411" y="3999944"/>
            <a:ext cx="661803" cy="66180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保密管理流程的设计与实施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3518246" y="3031027"/>
            <a:ext cx="1788760" cy="673166"/>
          </a:xfrm>
          <a:custGeom>
            <a:rect l="l" t="t" r="r" b="b"/>
            <a:pathLst>
              <a:path w="1400" h="527">
                <a:moveTo>
                  <a:pt x="0" y="108"/>
                </a:moveTo>
                <a:lnTo>
                  <a:pt x="837" y="527"/>
                </a:lnTo>
                <a:lnTo>
                  <a:pt x="1400" y="332"/>
                </a:lnTo>
                <a:lnTo>
                  <a:pt x="281" y="0"/>
                </a:lnTo>
                <a:lnTo>
                  <a:pt x="0" y="10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4735450" y="3096651"/>
            <a:ext cx="2091473" cy="876386"/>
          </a:xfrm>
          <a:custGeom>
            <a:rect l="l" t="t" r="r" b="b"/>
            <a:pathLst>
              <a:path w="1698" h="710">
                <a:moveTo>
                  <a:pt x="1002" y="710"/>
                </a:moveTo>
                <a:lnTo>
                  <a:pt x="1698" y="366"/>
                </a:lnTo>
                <a:lnTo>
                  <a:pt x="591" y="0"/>
                </a:lnTo>
                <a:lnTo>
                  <a:pt x="0" y="202"/>
                </a:lnTo>
                <a:lnTo>
                  <a:pt x="1002" y="71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5893380" y="3977271"/>
            <a:ext cx="4191413" cy="1771824"/>
          </a:xfrm>
          <a:custGeom>
            <a:rect l="l" t="t" r="r" b="b"/>
            <a:pathLst>
              <a:path w="3282" h="1388">
                <a:moveTo>
                  <a:pt x="0" y="332"/>
                </a:moveTo>
                <a:lnTo>
                  <a:pt x="1065" y="869"/>
                </a:lnTo>
                <a:lnTo>
                  <a:pt x="177" y="1388"/>
                </a:lnTo>
                <a:lnTo>
                  <a:pt x="3283" y="1388"/>
                </a:lnTo>
                <a:lnTo>
                  <a:pt x="2529" y="96"/>
                </a:lnTo>
                <a:lnTo>
                  <a:pt x="1981" y="414"/>
                </a:lnTo>
                <a:lnTo>
                  <a:pt x="685" y="0"/>
                </a:lnTo>
                <a:lnTo>
                  <a:pt x="0" y="332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5" name="Connector 5"/>
          <p:cNvCxnSpPr/>
          <p:nvPr/>
        </p:nvCxnSpPr>
        <p:spPr>
          <a:xfrm flipH="1" flipV="1">
            <a:off x="2921288" y="2643640"/>
            <a:ext cx="827699" cy="453011"/>
          </a:xfrm>
          <a:prstGeom prst="line">
            <a:avLst/>
          </a:prstGeom>
          <a:ln w="635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 flipH="1">
            <a:off x="3748986" y="3704194"/>
            <a:ext cx="1665980" cy="1043620"/>
          </a:xfrm>
          <a:prstGeom prst="line">
            <a:avLst/>
          </a:prstGeom>
          <a:ln w="63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7" name="Connector 7"/>
          <p:cNvCxnSpPr/>
          <p:nvPr/>
        </p:nvCxnSpPr>
        <p:spPr>
          <a:xfrm flipV="1">
            <a:off x="7633452" y="3367611"/>
            <a:ext cx="1134645" cy="857334"/>
          </a:xfrm>
          <a:prstGeom prst="line">
            <a:avLst/>
          </a:prstGeom>
          <a:ln w="6350">
            <a:solidFill>
              <a:schemeClr val="accent3"/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8" name="AutoShape 8"/>
          <p:cNvSpPr/>
          <p:nvPr/>
        </p:nvSpPr>
        <p:spPr>
          <a:xfrm>
            <a:off x="2294693" y="4747814"/>
            <a:ext cx="1953876" cy="24574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688616" y="1619074"/>
            <a:ext cx="208597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监督检查机制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432271" y="4185805"/>
            <a:ext cx="208597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检查内容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940247" y="1852437"/>
            <a:ext cx="208597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问题整改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保密管理制度与流程的监督检查</a:t>
              </a:r>
            </a:p>
          </p:txBody>
        </p:sp>
      </p:grpSp>
      <p:sp>
        <p:nvSpPr>
          <p:cNvPr id="34" name="TextBox 34"/>
          <p:cNvSpPr txBox="1"/>
          <p:nvPr/>
        </p:nvSpPr>
        <p:spPr>
          <a:xfrm>
            <a:off x="412392" y="1951830"/>
            <a:ext cx="2362200" cy="16668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建立项目部内部保密监督检查机制，定期对保密管理制度和流程的执行情况进行检查。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1156046" y="4599597"/>
            <a:ext cx="2362200" cy="21717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重点检查涉密人员管理、涉密载体管理、涉密场所管理等关键环节的制度执行情况。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8903838" y="2197963"/>
            <a:ext cx="2361910" cy="187379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对检查中发现的问题，及时制定整改措施并跟踪落实，确保问题得到有效解决。同时，将检查结果和整改情况纳入项目部绩效考核体系。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保密宣传教育与培训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https://d.book118.com/768030023126006026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93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2024-09-04T08:05:07.297</cp:lastPrinted>
  <dcterms:created xsi:type="dcterms:W3CDTF">2024-09-04T00:05:07Z</dcterms:created>
  <dcterms:modified xsi:type="dcterms:W3CDTF">2024-09-04T00:05:09Z</dcterms:modified>
</cp:coreProperties>
</file>