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E88E0-713A-4968-86BE-29CECFF2E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06A82-D060-4224-B2C8-C12EC31EF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E4E8C-66B5-459D-B47E-CD0CE7D5A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F399F-F58B-430D-8009-811CE7B1D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5492B8-A348-448D-B24A-640791D4D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7ADEB4-6663-4449-BA5A-C45D54A3B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A8F7F2-512F-4B66-91D0-6ED77DD87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77FC1-C308-4AE8-871D-823D07778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8230A-9A8A-4794-AA7A-EB935DE82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6997F-70E9-491B-AAF3-17EB13EE6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6120F-BA45-482F-9938-DF6343D09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22" Type="http://schemas.openxmlformats.org/officeDocument/2006/relationships/tags" Target="../tags/tag177.xml" /><Relationship Id="rId23" Type="http://schemas.openxmlformats.org/officeDocument/2006/relationships/tags" Target="../tags/tag178.xml" /><Relationship Id="rId24" Type="http://schemas.openxmlformats.org/officeDocument/2006/relationships/tags" Target="../tags/tag179.xml" /><Relationship Id="rId25" Type="http://schemas.openxmlformats.org/officeDocument/2006/relationships/tags" Target="../tags/tag180.xml" /><Relationship Id="rId26" Type="http://schemas.openxmlformats.org/officeDocument/2006/relationships/tags" Target="../tags/tag181.xml" /><Relationship Id="rId27" Type="http://schemas.openxmlformats.org/officeDocument/2006/relationships/tags" Target="../tags/tag182.xml" /><Relationship Id="rId28" Type="http://schemas.openxmlformats.org/officeDocument/2006/relationships/tags" Target="../tags/tag183.xml" /><Relationship Id="rId29" Type="http://schemas.openxmlformats.org/officeDocument/2006/relationships/tags" Target="../tags/tag184.xml" /><Relationship Id="rId3" Type="http://schemas.openxmlformats.org/officeDocument/2006/relationships/tags" Target="../tags/tag158.xml" /><Relationship Id="rId30" Type="http://schemas.openxmlformats.org/officeDocument/2006/relationships/tags" Target="../tags/tag185.xml" /><Relationship Id="rId31" Type="http://schemas.openxmlformats.org/officeDocument/2006/relationships/tags" Target="../tags/tag186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22" Type="http://schemas.openxmlformats.org/officeDocument/2006/relationships/tags" Target="../tags/tag223.xml" /><Relationship Id="rId23" Type="http://schemas.openxmlformats.org/officeDocument/2006/relationships/tags" Target="../tags/tag224.xml" /><Relationship Id="rId24" Type="http://schemas.openxmlformats.org/officeDocument/2006/relationships/tags" Target="../tags/tag225.xml" /><Relationship Id="rId25" Type="http://schemas.openxmlformats.org/officeDocument/2006/relationships/tags" Target="../tags/tag226.xml" /><Relationship Id="rId26" Type="http://schemas.openxmlformats.org/officeDocument/2006/relationships/tags" Target="../tags/tag227.xml" /><Relationship Id="rId27" Type="http://schemas.openxmlformats.org/officeDocument/2006/relationships/tags" Target="../tags/tag228.xml" /><Relationship Id="rId28" Type="http://schemas.openxmlformats.org/officeDocument/2006/relationships/tags" Target="../tags/tag229.xml" /><Relationship Id="rId29" Type="http://schemas.openxmlformats.org/officeDocument/2006/relationships/tags" Target="../tags/tag230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20" Type="http://schemas.openxmlformats.org/officeDocument/2006/relationships/tags" Target="../tags/tag249.xml" /><Relationship Id="rId21" Type="http://schemas.openxmlformats.org/officeDocument/2006/relationships/tags" Target="../tags/tag250.xml" /><Relationship Id="rId22" Type="http://schemas.openxmlformats.org/officeDocument/2006/relationships/tags" Target="../tags/tag251.xml" /><Relationship Id="rId23" Type="http://schemas.openxmlformats.org/officeDocument/2006/relationships/tags" Target="../tags/tag252.xml" /><Relationship Id="rId24" Type="http://schemas.openxmlformats.org/officeDocument/2006/relationships/tags" Target="../tags/tag253.xml" /><Relationship Id="rId25" Type="http://schemas.openxmlformats.org/officeDocument/2006/relationships/tags" Target="../tags/tag254.xml" /><Relationship Id="rId26" Type="http://schemas.openxmlformats.org/officeDocument/2006/relationships/tags" Target="../tags/tag255.xml" /><Relationship Id="rId27" Type="http://schemas.openxmlformats.org/officeDocument/2006/relationships/tags" Target="../tags/tag256.xml" /><Relationship Id="rId28" Type="http://schemas.openxmlformats.org/officeDocument/2006/relationships/tags" Target="../tags/tag257.xml" /><Relationship Id="rId29" Type="http://schemas.openxmlformats.org/officeDocument/2006/relationships/tags" Target="../tags/tag258.xml" /><Relationship Id="rId3" Type="http://schemas.openxmlformats.org/officeDocument/2006/relationships/tags" Target="../tags/tag232.xml" /><Relationship Id="rId30" Type="http://schemas.openxmlformats.org/officeDocument/2006/relationships/tags" Target="../tags/tag259.xml" /><Relationship Id="rId31" Type="http://schemas.openxmlformats.org/officeDocument/2006/relationships/tags" Target="../tags/tag260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18" Type="http://schemas.openxmlformats.org/officeDocument/2006/relationships/tags" Target="../tags/tag277.xml" /><Relationship Id="rId19" Type="http://schemas.openxmlformats.org/officeDocument/2006/relationships/tags" Target="../tags/tag278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14" Type="http://schemas.openxmlformats.org/officeDocument/2006/relationships/tags" Target="../tags/tag294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31137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嵌顿性腹股沟疝的护理查房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嵌顿性腹股沟疝概述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嵌顿性腹股沟疝概述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疾病定义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嵌顿性腹股沟疝：指腹腔内脏器通过腹股沟管突出到阴囊或大阴唇，并卡住不能回纳的一种疾病。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病因：腹壁薄弱、腹内压增高、腹股沟管解剖异常等。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症状：腹痛、腹胀、恶心、呕吐、便秘等。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治疗：手术治疗为主，包括疝修补术、疝成形术等。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疾病成因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肥胖、年龄增长等生理因素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长期咳嗽、便秘等慢性疾病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腹壁薄弱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腹股沟区肌肉和筋膜松弛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腹股沟区解剖结构异常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腹内压增高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疾病诊断标准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临床表现：腹痛、腹胀、呕吐、便秘等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病理学检查：组织病理学、细胞病理学等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7890265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实验室检查：血常规、生化、肿瘤标志物等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2136402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体格检查：腹部压痛、反跳痛、肌紧张等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1"/>
            </p:custDataLst>
          </p:nvPr>
        </p:nvSpPr>
        <p:spPr>
          <a:xfrm>
            <a:off x="5013987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影像学检查：X线、CT、MRI等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疾病治疗方式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保守治疗：观察病情，使用止痛药、抗生素等药物治疗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手术治疗：嵌顿性腹股沟疝修补术，包括开放手术和腹腔镜手术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术后护理：预防感染、促进伤口愈合、避免剧烈运动等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康复治疗：包括物理治疗、心理治疗等，帮助患者恢复健康和正常生活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3"/>
          </p:nvPr>
        </p:nvSpPr>
        <p:spPr/>
        <p:txBody>
          <a:bodyPr>
            <a:normAutofit fontScale="50000"/>
          </a:bodyPr>
          <a:lstStyle/>
          <a:p>
            <a:r>
              <a:rPr lang="zh-CN" altLang="en-US"/>
              <a:t>姓名：张三</a:t>
            </a:r>
            <a:endParaRPr lang="zh-CN" altLang="en-US"/>
          </a:p>
          <a:p>
            <a:r>
              <a:rPr lang="zh-CN" altLang="en-US"/>
              <a:t>年龄：65岁</a:t>
            </a:r>
            <a:endParaRPr lang="zh-CN" altLang="en-US"/>
          </a:p>
          <a:p>
            <a:r>
              <a:rPr lang="zh-CN" altLang="en-US"/>
              <a:t>性别：男</a:t>
            </a:r>
            <a:endParaRPr lang="zh-CN" altLang="en-US"/>
          </a:p>
          <a:p>
            <a:r>
              <a:rPr lang="zh-CN" altLang="en-US"/>
              <a:t>职业：退休工人</a:t>
            </a:r>
            <a:endParaRPr lang="zh-CN" altLang="en-US"/>
          </a:p>
          <a:p>
            <a:r>
              <a:rPr lang="zh-CN" altLang="en-US"/>
              <a:t>婚姻状况：已婚</a:t>
            </a:r>
            <a:endParaRPr lang="zh-CN" altLang="en-US"/>
          </a:p>
          <a:p>
            <a:r>
              <a:rPr lang="zh-CN" altLang="en-US"/>
              <a:t>家庭状况：子女均已成家</a:t>
            </a:r>
            <a:endParaRPr lang="zh-CN" altLang="en-US"/>
          </a:p>
          <a:p>
            <a:r>
              <a:rPr lang="zh-CN" altLang="en-US"/>
              <a:t>居住地：城市</a:t>
            </a:r>
            <a:endParaRPr lang="zh-CN" altLang="en-US"/>
          </a:p>
          <a:p>
            <a:r>
              <a:rPr lang="zh-CN" altLang="en-US"/>
              <a:t>健康状况：患有高血压、糖尿病等慢性病</a:t>
            </a:r>
            <a:endParaRPr lang="zh-CN" altLang="en-US"/>
          </a:p>
          <a:p>
            <a:r>
              <a:rPr lang="zh-CN" altLang="en-US"/>
              <a:t>病史：曾因疝气接受过手术治疗</a:t>
            </a:r>
            <a:endParaRPr lang="zh-CN" altLang="en-US"/>
          </a:p>
          <a:p>
            <a:r>
              <a:rPr lang="zh-CN" altLang="en-US"/>
              <a:t>入院时间：2022年10月1日</a:t>
            </a:r>
            <a:endParaRPr lang="zh-CN" altLang="en-US"/>
          </a:p>
          <a:p>
            <a:r>
              <a:rPr lang="zh-CN" altLang="en-US"/>
              <a:t>诊断：嵌顿性腹股沟疝</a:t>
            </a:r>
            <a:endParaRPr lang="zh-CN" altLang="en-US"/>
          </a:p>
          <a:p>
            <a:r>
              <a:rPr lang="zh-CN" altLang="en-US"/>
              <a:t>治疗方案：手术治疗</a:t>
            </a:r>
            <a:endParaRPr lang="zh-CN" altLang="en-US"/>
          </a:p>
          <a:p>
            <a:r>
              <a:rPr lang="zh-CN" altLang="en-US"/>
              <a:t>护理级别：二级护理</a:t>
            </a:r>
            <a:endParaRPr lang="zh-CN" altLang="en-US"/>
          </a:p>
          <a:p>
            <a:r>
              <a:rPr lang="zh-CN" altLang="en-US"/>
              <a:t>护理目标：减轻疼痛，促进康复，预防并发症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患者病情概述</a:t>
            </a:r>
            <a:endParaRPr lang="zh-CN" altLang="en-US"/>
          </a:p>
        </p:txBody>
      </p:sp>
      <p:cxnSp>
        <p:nvCxnSpPr>
          <p:cNvPr id="92" name="直接连接符 91"/>
          <p:cNvCxnSpPr/>
          <p:nvPr>
            <p:custDataLst>
              <p:tags r:id="rId2"/>
            </p:custDataLst>
          </p:nvPr>
        </p:nvCxnSpPr>
        <p:spPr>
          <a:xfrm flipV="1">
            <a:off x="1680683" y="3885569"/>
            <a:ext cx="623" cy="18060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3"/>
            </p:custDataLst>
          </p:nvPr>
        </p:nvSpPr>
        <p:spPr>
          <a:xfrm>
            <a:off x="621975" y="4288501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4"/>
            </p:custDataLst>
          </p:nvPr>
        </p:nvCxnSpPr>
        <p:spPr>
          <a:xfrm flipV="1">
            <a:off x="3885284" y="3865018"/>
            <a:ext cx="3737" cy="1098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5"/>
            </p:custDataLst>
          </p:nvPr>
        </p:nvSpPr>
        <p:spPr>
          <a:xfrm>
            <a:off x="2827823" y="5189647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现病史：发病时间、持续时间、症状变化等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3000" y="3911725"/>
            <a:ext cx="0" cy="54928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5033670" y="4687695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体格检查：腹部检查、疝气检查等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8"/>
            </p:custDataLst>
          </p:nvPr>
        </p:nvCxnSpPr>
        <p:spPr>
          <a:xfrm flipV="1">
            <a:off x="8297602" y="3865018"/>
            <a:ext cx="1868" cy="14429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9"/>
            </p:custDataLst>
          </p:nvPr>
        </p:nvSpPr>
        <p:spPr>
          <a:xfrm>
            <a:off x="7239518" y="5527188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诊断：嵌顿性腹股沟疝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10504695" y="3928540"/>
            <a:ext cx="0" cy="33505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/>
          <p:nvPr>
            <p:custDataLst>
              <p:tags r:id="rId11"/>
            </p:custDataLst>
          </p:nvPr>
        </p:nvSpPr>
        <p:spPr>
          <a:xfrm>
            <a:off x="9445365" y="4510829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护理措施：饮食护理、活动护理、病情监测等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2784229" y="2894121"/>
            <a:ext cx="0" cy="91671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3"/>
            </p:custDataLst>
          </p:nvPr>
        </p:nvSpPr>
        <p:spPr>
          <a:xfrm>
            <a:off x="1724899" y="1876517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主诉：腹痛、腹胀、呕吐等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正文"/>
          <p:cNvSpPr txBox="1"/>
          <p:nvPr>
            <p:custDataLst>
              <p:tags r:id="rId14"/>
            </p:custDataLst>
          </p:nvPr>
        </p:nvSpPr>
        <p:spPr>
          <a:xfrm>
            <a:off x="3930747" y="2537897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既往史：是否有类似疾病、手术史等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7194055" y="2498663"/>
            <a:ext cx="3737" cy="130656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正文"/>
          <p:cNvSpPr txBox="1"/>
          <p:nvPr>
            <p:custDataLst>
              <p:tags r:id="rId16"/>
            </p:custDataLst>
          </p:nvPr>
        </p:nvSpPr>
        <p:spPr>
          <a:xfrm>
            <a:off x="6136594" y="1490400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辅助检查：血常规、尿常规、影像学检查等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9399903" y="3369294"/>
            <a:ext cx="3737" cy="51627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正文"/>
          <p:cNvSpPr txBox="1"/>
          <p:nvPr>
            <p:custDataLst>
              <p:tags r:id="rId18"/>
            </p:custDataLst>
          </p:nvPr>
        </p:nvSpPr>
        <p:spPr>
          <a:xfrm>
            <a:off x="8342441" y="2357294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治疗方案：手术治疗、保守治疗等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19"/>
            </p:custDataLst>
          </p:nvPr>
        </p:nvCxnSpPr>
        <p:spPr>
          <a:xfrm>
            <a:off x="648754" y="3870000"/>
            <a:ext cx="1075085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椭圆 19"/>
          <p:cNvSpPr/>
          <p:nvPr>
            <p:custDataLst>
              <p:tags r:id="rId20"/>
            </p:custDataLst>
          </p:nvPr>
        </p:nvSpPr>
        <p:spPr>
          <a:xfrm>
            <a:off x="1615292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1"/>
            </p:custDataLst>
          </p:nvPr>
        </p:nvSpPr>
        <p:spPr>
          <a:xfrm>
            <a:off x="3821139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2"/>
            </p:custDataLst>
          </p:nvPr>
        </p:nvSpPr>
        <p:spPr>
          <a:xfrm>
            <a:off x="6026987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3"/>
            </p:custDataLst>
          </p:nvPr>
        </p:nvSpPr>
        <p:spPr>
          <a:xfrm>
            <a:off x="8232834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4"/>
            </p:custDataLst>
          </p:nvPr>
        </p:nvSpPr>
        <p:spPr>
          <a:xfrm>
            <a:off x="10438681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25"/>
            </p:custDataLst>
          </p:nvPr>
        </p:nvSpPr>
        <p:spPr>
          <a:xfrm>
            <a:off x="2718216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6"/>
            </p:custDataLst>
          </p:nvPr>
        </p:nvSpPr>
        <p:spPr>
          <a:xfrm>
            <a:off x="4924063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6" name="直接连接符 5"/>
          <p:cNvCxnSpPr/>
          <p:nvPr>
            <p:custDataLst>
              <p:tags r:id="rId27"/>
            </p:custDataLst>
          </p:nvPr>
        </p:nvCxnSpPr>
        <p:spPr>
          <a:xfrm flipH="1">
            <a:off x="4988208" y="3546783"/>
            <a:ext cx="3737" cy="2621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椭圆 13"/>
          <p:cNvSpPr/>
          <p:nvPr>
            <p:custDataLst>
              <p:tags r:id="rId28"/>
            </p:custDataLst>
          </p:nvPr>
        </p:nvSpPr>
        <p:spPr>
          <a:xfrm>
            <a:off x="7129910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9"/>
            </p:custDataLst>
          </p:nvPr>
        </p:nvSpPr>
        <p:spPr>
          <a:xfrm>
            <a:off x="9335758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患者检查结果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89436" y="226691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05311" y="4239895"/>
            <a:ext cx="579012" cy="158975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6992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390104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99207" y="3293091"/>
            <a:ext cx="1589759" cy="1554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患者年龄：50岁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33136" y="2266277"/>
            <a:ext cx="608705" cy="177148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47741" y="4239895"/>
            <a:ext cx="579012" cy="158975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9"/>
            </p:custDataLst>
          </p:nvPr>
        </p:nvSpPr>
        <p:spPr>
          <a:xfrm>
            <a:off x="43429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10"/>
            </p:custDataLst>
          </p:nvPr>
        </p:nvSpPr>
        <p:spPr>
          <a:xfrm flipV="1">
            <a:off x="4251465" y="2390104"/>
            <a:ext cx="1771480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42272" y="3286106"/>
            <a:ext cx="1590352" cy="1567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病史：有吸烟史，无其他疾病史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54351" y="229358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9591" y="4265295"/>
            <a:ext cx="579012" cy="159035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4"/>
            </p:custDataLst>
          </p:nvPr>
        </p:nvSpPr>
        <p:spPr>
          <a:xfrm>
            <a:off x="616348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5"/>
            </p:custDataLst>
          </p:nvPr>
        </p:nvSpPr>
        <p:spPr>
          <a:xfrm flipV="1">
            <a:off x="6073315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21" y="3312142"/>
            <a:ext cx="1589759" cy="1567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检查结果：腹股沟区有明显肿块，压痛明显，可复性疝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26526" y="4248785"/>
            <a:ext cx="579012" cy="158975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10651" y="227580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9"/>
            </p:custDataLst>
          </p:nvPr>
        </p:nvSpPr>
        <p:spPr>
          <a:xfrm>
            <a:off x="2521057" y="2853663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20"/>
            </p:custDataLst>
          </p:nvPr>
        </p:nvSpPr>
        <p:spPr>
          <a:xfrm flipV="1">
            <a:off x="2430250" y="2398994"/>
            <a:ext cx="1770292" cy="8515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21057" y="3289281"/>
            <a:ext cx="1589759" cy="1577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性别：男性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75566" y="229358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7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90806" y="4265295"/>
            <a:ext cx="579012" cy="159035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1" name="任意多边形 25"/>
          <p:cNvSpPr/>
          <p:nvPr>
            <p:custDataLst>
              <p:tags r:id="rId24"/>
            </p:custDataLst>
          </p:nvPr>
        </p:nvSpPr>
        <p:spPr>
          <a:xfrm>
            <a:off x="798533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任意多边形 26"/>
          <p:cNvSpPr/>
          <p:nvPr>
            <p:custDataLst>
              <p:tags r:id="rId25"/>
            </p:custDataLst>
          </p:nvPr>
        </p:nvSpPr>
        <p:spPr>
          <a:xfrm flipV="1">
            <a:off x="7894530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85336" y="3304522"/>
            <a:ext cx="1589759" cy="158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诊断：嵌顿性腹股沟疝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1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87587" y="229358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2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03463" y="4265295"/>
            <a:ext cx="579012" cy="159035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3" name="任意多边形 25"/>
          <p:cNvSpPr/>
          <p:nvPr>
            <p:custDataLst>
              <p:tags r:id="rId29"/>
            </p:custDataLst>
          </p:nvPr>
        </p:nvSpPr>
        <p:spPr>
          <a:xfrm>
            <a:off x="9897358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4" name="任意多边形 26"/>
          <p:cNvSpPr/>
          <p:nvPr>
            <p:custDataLst>
              <p:tags r:id="rId30"/>
            </p:custDataLst>
          </p:nvPr>
        </p:nvSpPr>
        <p:spPr>
          <a:xfrm flipV="1">
            <a:off x="9807186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97993" y="3310237"/>
            <a:ext cx="1589759" cy="1570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治疗方案：手术治疗，术后护理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患者诊断结论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嵌顿性腹股沟疝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疝囊内容物：小肠、大网膜等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疝环大小：可测量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疝内容物是否坏死：需要进一步检查确定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患者症状：腹痛、腹胀、呕吐等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6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0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4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治疗方案：手术治疗，包括疝修补术、疝环修补术等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原因：嵌顿性腹股沟疝导致局部组织损伤、炎症反应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症状：局部疼痛、压痛、肿胀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影响：影响患者日常生活、活动能力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护理措施：止痛治疗、局部冷敷、保持伤口清洁、避免感染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https://d.book118.com/768031137064006041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8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"/>
  <p:tag name="KSO_WM_UNIT_INDEX" val="1_1"/>
  <p:tag name="KSO_WM_UNIT_LAYERLEVEL" val="1_1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3"/>
  <p:tag name="KSO_WM_UNIT_INDEX" val="1_3"/>
  <p:tag name="KSO_WM_UNIT_LAYERLEVEL" val="1_1"/>
  <p:tag name="KSO_WM_UNIT_TYPE" val="l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5"/>
  <p:tag name="KSO_WM_UNIT_INDEX" val="1_5"/>
  <p:tag name="KSO_WM_UNIT_LAYERLEVEL" val="1_1"/>
  <p:tag name="KSO_WM_UNIT_TYPE" val="l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3"/>
  <p:tag name="KSO_WM_UNIT_INDEX" val="1_1_3"/>
  <p:tag name="KSO_WM_UNIT_LAYERLEVEL" val="1_1_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4"/>
  <p:tag name="KSO_WM_UNIT_INDEX" val="1_1_4"/>
  <p:tag name="KSO_WM_UNIT_LAYERLEVEL" val="1_1_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1_1"/>
  <p:tag name="KSO_WM_UNIT_INDEX" val="1_1_1"/>
  <p:tag name="KSO_WM_UNIT_LAYERLEVEL" val="1_1_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2"/>
  <p:tag name="KSO_WM_UNIT_INDEX" val="1_1_2"/>
  <p:tag name="KSO_WM_UNIT_LAYERLEVEL" val="1_1_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3"/>
  <p:tag name="KSO_WM_UNIT_INDEX" val="1_3_3"/>
  <p:tag name="KSO_WM_UNIT_LAYERLEVEL" val="1_1_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4"/>
  <p:tag name="KSO_WM_UNIT_INDEX" val="1_3_4"/>
  <p:tag name="KSO_WM_UNIT_LAYERLEVEL" val="1_1_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3_1"/>
  <p:tag name="KSO_WM_UNIT_INDEX" val="1_3_1"/>
  <p:tag name="KSO_WM_UNIT_LAYERLEVEL" val="1_1_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2"/>
  <p:tag name="KSO_WM_UNIT_INDEX" val="1_3_2"/>
  <p:tag name="KSO_WM_UNIT_LAYERLEVEL" val="1_1_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3"/>
  <p:tag name="KSO_WM_UNIT_INDEX" val="1_4_3"/>
  <p:tag name="KSO_WM_UNIT_LAYERLEVEL" val="1_1_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4"/>
  <p:tag name="KSO_WM_UNIT_INDEX" val="1_4_4"/>
  <p:tag name="KSO_WM_UNIT_LAYERLEVEL" val="1_1_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4_1"/>
  <p:tag name="KSO_WM_UNIT_INDEX" val="1_4_1"/>
  <p:tag name="KSO_WM_UNIT_LAYERLEVEL" val="1_1_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2"/>
  <p:tag name="KSO_WM_UNIT_INDEX" val="1_4_2"/>
  <p:tag name="KSO_WM_UNIT_LAYERLEVEL" val="1_1_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4"/>
  <p:tag name="KSO_WM_UNIT_INDEX" val="1_2_4"/>
  <p:tag name="KSO_WM_UNIT_LAYERLEVEL" val="1_1_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3"/>
  <p:tag name="KSO_WM_UNIT_INDEX" val="1_2_3"/>
  <p:tag name="KSO_WM_UNIT_LAYERLEVEL" val="1_1_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2_1"/>
  <p:tag name="KSO_WM_UNIT_INDEX" val="1_2_1"/>
  <p:tag name="KSO_WM_UNIT_LAYERLEVEL" val="1_1_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2"/>
  <p:tag name="KSO_WM_UNIT_INDEX" val="1_2_2"/>
  <p:tag name="KSO_WM_UNIT_LAYERLEVEL" val="1_1_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3"/>
  <p:tag name="KSO_WM_UNIT_INDEX" val="1_5_3"/>
  <p:tag name="KSO_WM_UNIT_LAYERLEVEL" val="1_1_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4"/>
  <p:tag name="KSO_WM_UNIT_INDEX" val="1_5_4"/>
  <p:tag name="KSO_WM_UNIT_LAYERLEVEL" val="1_1_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5_1"/>
  <p:tag name="KSO_WM_UNIT_INDEX" val="1_5_1"/>
  <p:tag name="KSO_WM_UNIT_LAYERLEVEL" val="1_1_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2"/>
  <p:tag name="KSO_WM_UNIT_INDEX" val="1_5_2"/>
  <p:tag name="KSO_WM_UNIT_LAYERLEVEL" val="1_1_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3"/>
  <p:tag name="KSO_WM_UNIT_INDEX" val="1_6_3"/>
  <p:tag name="KSO_WM_UNIT_LAYERLEVEL" val="1_1_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4"/>
  <p:tag name="KSO_WM_UNIT_INDEX" val="1_6_4"/>
  <p:tag name="KSO_WM_UNIT_LAYERLEVEL" val="1_1_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6_1"/>
  <p:tag name="KSO_WM_UNIT_INDEX" val="1_6_1"/>
  <p:tag name="KSO_WM_UNIT_LAYERLEVEL" val="1_1_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2"/>
  <p:tag name="KSO_WM_UNIT_INDEX" val="1_6_2"/>
  <p:tag name="KSO_WM_UNIT_LAYERLEVEL" val="1_1_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1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嵌顿性腹股沟疝的护理查房</vt:lpstr>
      <vt:lpstr>目录</vt:lpstr>
      <vt:lpstr>嵌顿性腹股沟疝概述</vt:lpstr>
      <vt:lpstr>疾病定义</vt:lpstr>
      <vt:lpstr>疾病成因</vt:lpstr>
      <vt:lpstr>疾病诊断标准</vt:lpstr>
      <vt:lpstr>疾病治疗方式</vt:lpstr>
      <vt:lpstr>病例汇报</vt:lpstr>
      <vt:lpstr>患者基本信息</vt:lpstr>
      <vt:lpstr>患者病情概述</vt:lpstr>
      <vt:lpstr>患者检查结果</vt:lpstr>
      <vt:lpstr>患者诊断结论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2024-09-20T07:07:26.216</cp:lastPrinted>
  <dcterms:created xsi:type="dcterms:W3CDTF">2024-09-19T23:07:26Z</dcterms:created>
  <dcterms:modified xsi:type="dcterms:W3CDTF">2024-09-19T23:07:28Z</dcterms:modified>
</cp:coreProperties>
</file>